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05" r:id="rId3"/>
    <p:sldId id="2682" r:id="rId4"/>
    <p:sldId id="2683" r:id="rId5"/>
    <p:sldId id="2686" r:id="rId6"/>
    <p:sldId id="2685" r:id="rId7"/>
    <p:sldId id="2688" r:id="rId8"/>
    <p:sldId id="2706" r:id="rId9"/>
  </p:sldIdLst>
  <p:sldSz cx="12192000" cy="6858000"/>
  <p:notesSz cx="6888163" cy="100203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865A7E2-F356-4D2F-AFB9-478FB36E9947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6B66E1D-88EC-4D6F-8187-280D8CC253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40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5"/>
              </a:spcAft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Planen er delt inn i åtte satsingsområder, disse er:</a:t>
            </a:r>
          </a:p>
          <a:p>
            <a:pPr marL="362308" indent="-362308">
              <a:lnSpc>
                <a:spcPct val="106000"/>
              </a:lnSpc>
              <a:buFont typeface="+mj-lt"/>
              <a:buAutoNum type="arabicPeriod"/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Utrulling av klimakalkulator for bonden og økt satsing på klimarådgiving</a:t>
            </a:r>
          </a:p>
          <a:p>
            <a:pPr marL="362308" indent="-362308">
              <a:lnSpc>
                <a:spcPct val="106000"/>
              </a:lnSpc>
              <a:buFont typeface="+mj-lt"/>
              <a:buAutoNum type="arabicPeriod"/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 klimavennlig og bærekraftig fôring, avl og friskere husdyr</a:t>
            </a:r>
          </a:p>
          <a:p>
            <a:pPr marL="362308" indent="-362308">
              <a:lnSpc>
                <a:spcPct val="106000"/>
              </a:lnSpc>
              <a:buFont typeface="+mj-lt"/>
              <a:buAutoNum type="arabicPeriod"/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Fossilfri maskinpark</a:t>
            </a:r>
          </a:p>
          <a:p>
            <a:pPr marL="362308" indent="-362308">
              <a:lnSpc>
                <a:spcPct val="106000"/>
              </a:lnSpc>
              <a:buFont typeface="+mj-lt"/>
              <a:buAutoNum type="arabicPeriod"/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Fossilfri oppvarming av landbruksbygg</a:t>
            </a:r>
          </a:p>
          <a:p>
            <a:pPr marL="362308" indent="-362308">
              <a:lnSpc>
                <a:spcPct val="106000"/>
              </a:lnSpc>
              <a:buFont typeface="+mj-lt"/>
              <a:buAutoNum type="arabicPeriod"/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Bedre bruk av gjødsla og god agronomi</a:t>
            </a:r>
          </a:p>
          <a:p>
            <a:pPr marL="362308" indent="-362308">
              <a:lnSpc>
                <a:spcPct val="106000"/>
              </a:lnSpc>
              <a:buFont typeface="+mj-lt"/>
              <a:buAutoNum type="arabicPeriod"/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 husdyrgjødsel i industrielle biogassanlegg</a:t>
            </a:r>
          </a:p>
          <a:p>
            <a:pPr marL="362308" indent="-362308">
              <a:lnSpc>
                <a:spcPct val="106000"/>
              </a:lnSpc>
              <a:buFont typeface="+mj-lt"/>
              <a:buAutoNum type="arabicPeriod"/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Jorda som karbonlager</a:t>
            </a:r>
          </a:p>
          <a:p>
            <a:pPr marL="362308" indent="-362308">
              <a:lnSpc>
                <a:spcPct val="106000"/>
              </a:lnSpc>
              <a:spcAft>
                <a:spcPts val="845"/>
              </a:spcAft>
              <a:buFont typeface="+mj-lt"/>
              <a:buAutoNum type="arabicPeriod"/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klimateknologi revolusjonerer landbruket</a:t>
            </a:r>
          </a:p>
          <a:p>
            <a:pPr marL="362308" indent="-362308">
              <a:lnSpc>
                <a:spcPct val="106000"/>
              </a:lnSpc>
              <a:spcAft>
                <a:spcPts val="845"/>
              </a:spcAft>
              <a:buFont typeface="+mj-lt"/>
              <a:buAutoNum type="arabicPeriod"/>
            </a:pPr>
            <a:endParaRPr lang="nb-NO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45"/>
              </a:spcAft>
            </a:pP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planen viser vi hvordan gjennomføring av disse satsingsområdene vil kunne kutte utslipp tilsvarende 4-6 </a:t>
            </a:r>
            <a:r>
              <a:rPr lang="nb-NO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</a:t>
            </a:r>
            <a:r>
              <a:rPr lang="nb-NO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tonn CO2-ekv mot 2030. Vel å merke, med politikerne på laget, for på samme måte som for andre sektorer så kommer utslippskuttene først ved et samarbeid mellom politikerne og næringa.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86F3A-1ED7-48F4-8E1D-29247AAA404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95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D03475-38A1-4D18-A4BA-D838FBDE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E0CE2E5-71C6-4D4F-9BB9-C8BC0A06B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13CB23-6CBA-4775-B65B-6FDED69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64BD99-B849-4EB4-88F2-A5C42C6C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9749A4-862C-4AC5-A820-82B0A764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87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3BEF4-A5BA-4613-93E5-33D907AC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2DB2086-3202-4D4B-98DC-5AD1D0EC1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9824D4-F17A-490B-B5EA-F2CAB666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D3997A-F947-4B6F-AC8F-45B3A090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688EDC-3CC5-4C01-B94E-F0AB0C7B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28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52844B8-1E7B-466A-9029-CB86A03DF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5C047DE-0F9A-43F5-B8D9-31986EEE3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3345E8-3F01-47FF-A90F-7DDEC0DE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EC4A89-0AE9-408A-BCBE-06F1A040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8B1100-1DA0-4E01-B882-E98E49B1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84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8B0957A8-9190-4349-AA56-7AC9C23C76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24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19BD2E-CBD0-421A-A16E-1800DEEC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42" y="2934367"/>
            <a:ext cx="9923740" cy="484748"/>
          </a:xfrm>
        </p:spPr>
        <p:txBody>
          <a:bodyPr lIns="0" tIns="0" rIns="0" bIns="0" anchor="t">
            <a:spAutoFit/>
          </a:bodyPr>
          <a:lstStyle>
            <a:lvl1pPr>
              <a:defRPr sz="35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77250F-6913-415C-9FDD-29164E8D3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4142" y="2437505"/>
            <a:ext cx="9923740" cy="484748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00">
                <a:solidFill>
                  <a:srgbClr val="FFFFFF"/>
                </a:solidFill>
                <a:latin typeface="+mj-lt"/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34DCE6-9710-41AE-B158-93D294BB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C70CB2-B818-4805-A3C2-69D9E00D1CB4}" type="datetime1">
              <a:rPr lang="nb-NO" smtClean="0"/>
              <a:t>07.04.2021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D20FE-D5E1-47B1-921A-66D3353A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FYLKESLAG BONDELAG - endre teksten via "Sett inn" -&gt; "Topptekst/bunntekst"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28F0DE-AB7A-4C2C-BB13-8B47D291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EA600D-524D-41DE-B850-107B1A380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72BA8C-F644-4828-A5CB-D4304CD9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634571-68A4-4522-8897-8F75B5F2D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230CDF-F78D-4BD8-B00F-D2445A45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1F511E-3404-4908-9AF7-42C00A88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B92B5E-A4CE-47D6-95DB-E8C67B87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17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BD037D-6B49-44BE-8D21-0CBC651F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CA1DFC-4841-4E82-9F70-1617C22D0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61EAF7-676A-4D08-907F-6DE9427C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5D6D40-D286-4E84-952C-EA17BD3D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B29B9A-83A9-40B0-AC39-0485DEE1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48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47D2D9-6FB3-474A-8F96-0CCF9ABF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DB0AE0-73C5-4B5A-9EAE-711CA8628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8AF945C-8D06-4C72-8E63-FAE5226F8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08D65DC-A7BC-490B-8457-13EAAC65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4D59FAB-9BBD-4052-837E-80648604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2321DC-3853-45BA-BB07-95596F63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025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CCA91C-3AA7-497E-BC09-6987A488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39D8DE-AE1E-4DFD-8C8B-913F5A1FE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16097DE-6B5D-49B3-BE2C-1BFFB9F66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5292B7-F979-48F2-B93B-A09FBF75A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27142BD-F041-4637-A33A-494B4C013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C2EB0D8-6B6A-4C05-A589-C490CF71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6AB2134-EDFE-4362-8F46-4C7DC07C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795D796-D602-494B-AF54-7AC64D61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1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6E8CFA-FAD4-4905-AC2C-77F64239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BAD547C-2683-4400-AE56-2598071B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DBF749E-BA8B-47BD-8006-BFE96CD6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0F13AB-5F02-42F2-9A43-9BF08C15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54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E653824-64DF-4772-8D90-48094964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8E19B42-8153-4203-A473-536E3421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0A7302-2F27-46CC-87BB-432E4E4E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58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07AFDA-57C1-49D0-A059-9DC63567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4A8D5-22AE-45C9-9997-7F8E0903D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AA1F55-7C0A-4B2F-957A-C44901C41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6CF63C7-48FC-4CBF-87C4-9A595672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5B7CD50-986B-47BB-85F7-8F70D96E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E4DA9A0-3F87-43E0-A8D2-0719807B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7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F27B1F-DFC7-4E5E-9717-CA80E112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D1CAE80-FC6B-4C27-8415-D3DD9A2AE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8D82ED4-38C1-4544-8F28-9ACD7BBB8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05585E7-0AD3-42DF-BAE1-7984E876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5CDF4-A2F1-4D06-BCD2-E7D81C98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DC496F-EFB0-4E11-85B1-DD67710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58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42BC625-9A62-458E-B428-4A2F2954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0CD7371-0888-412A-A367-F90698034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248B19-FEDF-4E70-9854-94225A33B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8483-3F8B-4980-A103-224C880BF4EA}" type="datetimeFigureOut">
              <a:rPr lang="nb-NO" smtClean="0"/>
              <a:t>07.04.2021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0FE6FB-2A87-42CD-B52E-43D903A8F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D62C22-09CD-4B75-9328-65E8B264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28EF-33F0-4DD9-B6D5-D471047A06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98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Et bilde som inneholder utendørs, bygning, dør, tre&#10;&#10;Automatisk generert beskrivelse">
            <a:extLst>
              <a:ext uri="{FF2B5EF4-FFF2-40B4-BE49-F238E27FC236}">
                <a16:creationId xmlns:a16="http://schemas.microsoft.com/office/drawing/2014/main" id="{270A7347-7189-43BC-856A-DD79A4E56D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" r="-1" b="-1"/>
          <a:stretch/>
        </p:blipFill>
        <p:spPr>
          <a:xfrm>
            <a:off x="0" y="10"/>
            <a:ext cx="12192000" cy="6857990"/>
          </a:xfrm>
          <a:noFill/>
        </p:spPr>
      </p:pic>
      <p:sp>
        <p:nvSpPr>
          <p:cNvPr id="26" name="Title 2">
            <a:extLst>
              <a:ext uri="{FF2B5EF4-FFF2-40B4-BE49-F238E27FC236}">
                <a16:creationId xmlns:a16="http://schemas.microsoft.com/office/drawing/2014/main" id="{3F1B87FC-9E5C-4C3B-95F1-86C58D66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328" y="1851103"/>
            <a:ext cx="9650989" cy="4044184"/>
          </a:xfrm>
        </p:spPr>
        <p:txBody>
          <a:bodyPr/>
          <a:lstStyle/>
          <a:p>
            <a:pPr algn="ctr"/>
            <a:br>
              <a:rPr lang="en-US" sz="4000" dirty="0"/>
            </a:br>
            <a:r>
              <a:rPr lang="en-US" sz="4000" dirty="0"/>
              <a:t>  </a:t>
            </a:r>
            <a:r>
              <a:rPr lang="en-US" sz="4000" b="1" dirty="0" err="1"/>
              <a:t>Sak</a:t>
            </a:r>
            <a:r>
              <a:rPr lang="en-US" sz="4000" b="1" dirty="0"/>
              <a:t> 6: </a:t>
            </a:r>
            <a:r>
              <a:rPr lang="nb-NO" sz="4000" b="1" dirty="0"/>
              <a:t>Oppfølgning av klimaavtalen og Landbrukets klimaplan</a:t>
            </a:r>
            <a:br>
              <a:rPr lang="en-US" sz="4000" dirty="0"/>
            </a:br>
            <a:br>
              <a:rPr lang="en-US" sz="4000" dirty="0"/>
            </a:br>
            <a:br>
              <a:rPr lang="en-US" sz="3600" dirty="0"/>
            </a:br>
            <a:br>
              <a:rPr lang="en-US" sz="4000" dirty="0"/>
            </a:br>
            <a:r>
              <a:rPr lang="en-US" sz="2800" dirty="0"/>
              <a:t>25. mars 2021</a:t>
            </a:r>
            <a:br>
              <a:rPr lang="en-US" dirty="0"/>
            </a:br>
            <a:r>
              <a:rPr lang="en-US" sz="2800" dirty="0"/>
              <a:t>Sigrid Hjørnegård og Bjørn Gimming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6B7108C9-7B4F-4786-9E68-9BD3D6D0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509" y="6250383"/>
            <a:ext cx="457064" cy="169277"/>
          </a:xfrm>
        </p:spPr>
        <p:txBody>
          <a:bodyPr/>
          <a:lstStyle/>
          <a:p>
            <a:pPr>
              <a:spcAft>
                <a:spcPts val="600"/>
              </a:spcAft>
            </a:pPr>
            <a:fld id="{DBEA600D-524D-41DE-B850-107B1A3801F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1" name="Plassholder for dato 20" hidden="1">
            <a:extLst>
              <a:ext uri="{FF2B5EF4-FFF2-40B4-BE49-F238E27FC236}">
                <a16:creationId xmlns:a16="http://schemas.microsoft.com/office/drawing/2014/main" id="{555E860A-3D07-4E53-BBBC-E7E273CC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0684" y="5418383"/>
            <a:ext cx="2770632" cy="186974"/>
          </a:xfrm>
        </p:spPr>
        <p:txBody>
          <a:bodyPr/>
          <a:lstStyle/>
          <a:p>
            <a:pPr>
              <a:spcAft>
                <a:spcPts val="600"/>
              </a:spcAft>
            </a:pPr>
            <a:fld id="{CD11E47E-79FB-489F-8B87-F2EAA8B8F035}" type="datetime1">
              <a:rPr lang="nb-NO" smtClean="0"/>
              <a:pPr>
                <a:spcAft>
                  <a:spcPts val="600"/>
                </a:spcAft>
              </a:pPr>
              <a:t>07.04.2021</a:t>
            </a:fld>
            <a:endParaRPr lang="nb-NO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1B471668-1594-4AF6-A45D-B4A2C08F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-513529"/>
            <a:ext cx="0" cy="46166"/>
          </a:xfrm>
        </p:spPr>
        <p:txBody>
          <a:bodyPr/>
          <a:lstStyle/>
          <a:p>
            <a:pPr>
              <a:spcAft>
                <a:spcPts val="600"/>
              </a:spcAft>
            </a:pPr>
            <a:fld id="{DBEA600D-524D-41DE-B850-107B1A3801F5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48085F-661C-4A78-8A0A-41E991246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328" y="5064290"/>
            <a:ext cx="1023989" cy="14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F7D286-C8DC-4D9D-B711-5A98E074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95" y="156694"/>
            <a:ext cx="9464040" cy="1193007"/>
          </a:xfrm>
        </p:spPr>
        <p:txBody>
          <a:bodyPr>
            <a:normAutofit/>
          </a:bodyPr>
          <a:lstStyle/>
          <a:p>
            <a:r>
              <a:rPr lang="nb-NO" sz="4000" b="1" dirty="0"/>
              <a:t>Klimaarbeidet langs tre akser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C197F1-1866-4180-8A0F-FE5B7E9D5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349701"/>
            <a:ext cx="9558660" cy="3545571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nb-NO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Landbruket i nasjonal klimapolitikk: </a:t>
            </a:r>
            <a:r>
              <a:rPr lang="nb-NO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Forhindre at mål om redusert matproduksjon blir </a:t>
            </a:r>
            <a:r>
              <a:rPr lang="nb-NO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offisiell </a:t>
            </a:r>
            <a:r>
              <a:rPr lang="nb-NO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klimapolitikk og bidra til økte tilskudd, også utenfor jordbruksavtalen. </a:t>
            </a:r>
            <a:endParaRPr lang="nb-NO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nb-NO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nb-NO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Oppfølging av Landbrukets klimaplan.</a:t>
            </a:r>
          </a:p>
          <a:p>
            <a:pPr marL="971550" lvl="1" indent="-514350">
              <a:buFont typeface="+mj-lt"/>
              <a:buAutoNum type="arabicPeriod"/>
            </a:pPr>
            <a:endParaRPr lang="nb-NO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nb-NO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nb-NO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orbedre klimaregnskapet slik at tiltakene telles med. </a:t>
            </a:r>
            <a:endParaRPr lang="nb-NO" sz="3600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tre, himmel, utendørs, dag&#10;&#10;Automatisk generert beskrivelse">
            <a:extLst>
              <a:ext uri="{FF2B5EF4-FFF2-40B4-BE49-F238E27FC236}">
                <a16:creationId xmlns:a16="http://schemas.microsoft.com/office/drawing/2014/main" id="{2783AAEB-0D4C-4CC6-A1D3-8C71AA06A5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395" y="4814861"/>
            <a:ext cx="3023870" cy="2012499"/>
          </a:xfrm>
          <a:prstGeom prst="rect">
            <a:avLst/>
          </a:prstGeom>
        </p:spPr>
      </p:pic>
      <p:pic>
        <p:nvPicPr>
          <p:cNvPr id="9" name="Bilde 8" descr="Et bilde som inneholder himmel, utendørs, gress, person&#10;&#10;Automatisk generert beskrivelse">
            <a:extLst>
              <a:ext uri="{FF2B5EF4-FFF2-40B4-BE49-F238E27FC236}">
                <a16:creationId xmlns:a16="http://schemas.microsoft.com/office/drawing/2014/main" id="{31FDBD4C-97AB-4225-A3C9-FD53CA2EE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999" y="4814861"/>
            <a:ext cx="2892002" cy="2012499"/>
          </a:xfrm>
          <a:prstGeom prst="rect">
            <a:avLst/>
          </a:prstGeom>
        </p:spPr>
      </p:pic>
      <p:pic>
        <p:nvPicPr>
          <p:cNvPr id="11" name="Bilde 10" descr="Et bilde som inneholder person, innendørs, mann, pattedyr&#10;&#10;Automatisk generert beskrivelse">
            <a:extLst>
              <a:ext uri="{FF2B5EF4-FFF2-40B4-BE49-F238E27FC236}">
                <a16:creationId xmlns:a16="http://schemas.microsoft.com/office/drawing/2014/main" id="{2B5A7362-36A0-4EA7-8C8C-6F0AAF80D1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687" y="4811447"/>
            <a:ext cx="3023868" cy="20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9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FBBD5C-0052-4FEE-9050-99C15107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236" y="689062"/>
            <a:ext cx="6056986" cy="1448410"/>
          </a:xfrm>
        </p:spPr>
        <p:txBody>
          <a:bodyPr>
            <a:normAutofit/>
          </a:bodyPr>
          <a:lstStyle/>
          <a:p>
            <a:r>
              <a:rPr lang="nb-NO" sz="3600" dirty="0"/>
              <a:t>Åtte satsingsområder</a:t>
            </a:r>
          </a:p>
        </p:txBody>
      </p:sp>
      <p:pic>
        <p:nvPicPr>
          <p:cNvPr id="24" name="Bilde 23" descr="Et bilde som inneholder person, utendørs, mann, stående&#10;&#10;Automatisk generert beskrivelse">
            <a:extLst>
              <a:ext uri="{FF2B5EF4-FFF2-40B4-BE49-F238E27FC236}">
                <a16:creationId xmlns:a16="http://schemas.microsoft.com/office/drawing/2014/main" id="{4CB458D4-7A8C-4076-A09B-216E5C176E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609600" y="116398"/>
            <a:ext cx="4024256" cy="2008013"/>
          </a:xfrm>
          <a:prstGeom prst="rect">
            <a:avLst/>
          </a:prstGeom>
        </p:spPr>
      </p:pic>
      <p:pic>
        <p:nvPicPr>
          <p:cNvPr id="29" name="Bilde 28" descr="Et bilde som inneholder gress, utendørs, gjerde, felt&#10;&#10;Automatisk generert beskrivelse">
            <a:extLst>
              <a:ext uri="{FF2B5EF4-FFF2-40B4-BE49-F238E27FC236}">
                <a16:creationId xmlns:a16="http://schemas.microsoft.com/office/drawing/2014/main" id="{2DECD369-CF02-4563-8C19-D04E95FB60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609618" y="2433220"/>
            <a:ext cx="4024256" cy="199156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E1C9CB49-35F6-4100-87E1-56FC1D6E1C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609600" y="4741811"/>
            <a:ext cx="4024256" cy="1999793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A7AD49-C461-4A31-9DB0-8184C377A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946" y="1971675"/>
            <a:ext cx="6056986" cy="4001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160" dirty="0"/>
              <a:t>#1  Utrulling av klimakalkulatoren</a:t>
            </a:r>
          </a:p>
          <a:p>
            <a:pPr marL="0" indent="0">
              <a:buNone/>
            </a:pPr>
            <a:r>
              <a:rPr lang="nb-NO" sz="2160" dirty="0"/>
              <a:t>#2  Bedre fôring, dyrehelse og avl</a:t>
            </a:r>
          </a:p>
          <a:p>
            <a:pPr marL="0" indent="0">
              <a:buNone/>
            </a:pPr>
            <a:r>
              <a:rPr lang="nb-NO" sz="2160" dirty="0"/>
              <a:t>#3  Fossilfri maskinpark</a:t>
            </a:r>
          </a:p>
          <a:p>
            <a:pPr marL="0" indent="0">
              <a:buNone/>
            </a:pPr>
            <a:r>
              <a:rPr lang="nb-NO" sz="2160" dirty="0"/>
              <a:t>#4  Fossilfri oppvarming</a:t>
            </a:r>
          </a:p>
          <a:p>
            <a:pPr marL="0" indent="0">
              <a:buNone/>
            </a:pPr>
            <a:r>
              <a:rPr lang="nb-NO" sz="2160" dirty="0"/>
              <a:t>#5  Bedre bruk av gjødsla og god agronomi</a:t>
            </a:r>
          </a:p>
          <a:p>
            <a:pPr marL="0" indent="0">
              <a:buNone/>
            </a:pPr>
            <a:r>
              <a:rPr lang="nb-NO" sz="2160" dirty="0"/>
              <a:t>#6  Bruk av husdyrgjødsla til industrielle</a:t>
            </a:r>
          </a:p>
          <a:p>
            <a:pPr marL="0" indent="0">
              <a:buNone/>
            </a:pPr>
            <a:r>
              <a:rPr lang="nb-NO" sz="2160" dirty="0"/>
              <a:t>       biogassanlegg</a:t>
            </a:r>
          </a:p>
          <a:p>
            <a:pPr marL="0" indent="0">
              <a:buNone/>
            </a:pPr>
            <a:r>
              <a:rPr lang="nb-NO" sz="2160" dirty="0"/>
              <a:t>#7  Jorda som karbonlager</a:t>
            </a:r>
          </a:p>
          <a:p>
            <a:pPr marL="0" indent="0">
              <a:buNone/>
            </a:pPr>
            <a:r>
              <a:rPr lang="nb-NO" sz="2160" dirty="0"/>
              <a:t>#8  Ny klimateknologi revolusjonerer landbruket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036AEAA-8A14-4860-AC93-DAA381D722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228" y="5897880"/>
            <a:ext cx="521988" cy="7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1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6A52DA01-5389-466D-B731-EF1A5F9D3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962418"/>
              </p:ext>
            </p:extLst>
          </p:nvPr>
        </p:nvGraphicFramePr>
        <p:xfrm>
          <a:off x="643467" y="381000"/>
          <a:ext cx="10905068" cy="5079997"/>
        </p:xfrm>
        <a:graphic>
          <a:graphicData uri="http://schemas.openxmlformats.org/drawingml/2006/table">
            <a:tbl>
              <a:tblPr firstRow="1" firstCol="1" bandRow="1"/>
              <a:tblGrid>
                <a:gridCol w="3647144">
                  <a:extLst>
                    <a:ext uri="{9D8B030D-6E8A-4147-A177-3AD203B41FA5}">
                      <a16:colId xmlns:a16="http://schemas.microsoft.com/office/drawing/2014/main" val="1667585747"/>
                    </a:ext>
                  </a:extLst>
                </a:gridCol>
                <a:gridCol w="4338277">
                  <a:extLst>
                    <a:ext uri="{9D8B030D-6E8A-4147-A177-3AD203B41FA5}">
                      <a16:colId xmlns:a16="http://schemas.microsoft.com/office/drawing/2014/main" val="864775772"/>
                    </a:ext>
                  </a:extLst>
                </a:gridCol>
                <a:gridCol w="2919647">
                  <a:extLst>
                    <a:ext uri="{9D8B030D-6E8A-4147-A177-3AD203B41FA5}">
                      <a16:colId xmlns:a16="http://schemas.microsoft.com/office/drawing/2014/main" val="3999020803"/>
                    </a:ext>
                  </a:extLst>
                </a:gridCol>
              </a:tblGrid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Klimaløsning</a:t>
                      </a: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Potensiale i Landbrukets Klimaplan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399591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 Bedre Grovfôr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400 000 - 440 000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Økt </a:t>
                      </a:r>
                      <a:r>
                        <a:rPr lang="nb-NO" sz="18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</a:t>
                      </a: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/TS, økt effekt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57418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 Avl og dyrehelse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500 000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Fanges indirekte opp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887765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 Tilsetningsstoffer i fôr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1 200 000 – 1 600 000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b-N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effectLst/>
                          <a:latin typeface="+mn-lt"/>
                        </a:rPr>
                        <a:t>10% i 2024 - 20/30% i 2030</a:t>
                      </a: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767771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 Fossilfri maskinpark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550 000- 1 430 000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b-NO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b-N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Innblandingskrav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10974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#4 Fossilfri oppvarming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190 000-230 000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b-NO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b-N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Forbud fra 2025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54101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#5 Biogass på gården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23 500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b-NO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b-N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39648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#5 Gjødselhåndtering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223 300 – 341 000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b-N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b-NO" sz="18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Klimakur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56449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#5 Drenering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244 000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b-NO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b-N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b-NO" sz="18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Klimakur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2555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#6 Biogass sentrale anlegg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280 000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b-NO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b-N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25% av gjødsla i anlegg 2030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241968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#7 Fangvekster</a:t>
                      </a:r>
                      <a:endParaRPr lang="nb-N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220 000- 440 000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b-N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15 - 30% av kornareal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614977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#7 Biokull</a:t>
                      </a:r>
                      <a:endParaRPr lang="nb-NO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825 000 tonn CO</a:t>
                      </a:r>
                      <a:r>
                        <a:rPr lang="nb-NO" sz="1800" b="0" i="0" u="none" strike="noStrike" baseline="-5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b-NO" sz="18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b-NO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</a:t>
                      </a:r>
                      <a:endParaRPr lang="nb-NO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b-NO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r>
                        <a:rPr lang="nb-N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Klimakur</a:t>
                      </a:r>
                      <a:endParaRPr lang="nb-NO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46897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7 Forbud mot nydyrking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333 840 tonn CO</a:t>
                      </a:r>
                      <a:r>
                        <a:rPr lang="nb-NO" sz="1800" b="0" i="0" u="none" strike="noStrike" baseline="-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b-NO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b-N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41" marR="89641" marT="12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284733"/>
                  </a:ext>
                </a:extLst>
              </a:tr>
            </a:tbl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7EFCA716-DD59-4ECE-B0FA-C139D31A5BD7}"/>
              </a:ext>
            </a:extLst>
          </p:cNvPr>
          <p:cNvSpPr txBox="1"/>
          <p:nvPr/>
        </p:nvSpPr>
        <p:spPr>
          <a:xfrm>
            <a:off x="643467" y="5460997"/>
            <a:ext cx="10905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   </a:t>
            </a:r>
            <a:r>
              <a:rPr lang="nb-NO" b="1" dirty="0"/>
              <a:t>SUM				 4 630 000 – 6 690 000 CO</a:t>
            </a:r>
            <a:r>
              <a:rPr lang="nb-NO" b="1" baseline="-22000" dirty="0"/>
              <a:t>2</a:t>
            </a:r>
            <a:r>
              <a:rPr lang="nb-NO" b="1" dirty="0"/>
              <a:t>-ekv</a:t>
            </a:r>
            <a:r>
              <a:rPr lang="nb-NO" dirty="0"/>
              <a:t>	</a:t>
            </a:r>
          </a:p>
          <a:p>
            <a:endParaRPr lang="nb-NO" dirty="0"/>
          </a:p>
          <a:p>
            <a:pPr algn="ctr"/>
            <a:r>
              <a:rPr lang="nb-NO" sz="2400" dirty="0">
                <a:solidFill>
                  <a:srgbClr val="FF0000"/>
                </a:solidFill>
              </a:rPr>
              <a:t>Rød= Nei               </a:t>
            </a:r>
            <a:r>
              <a:rPr lang="nb-NO" sz="2400" dirty="0">
                <a:solidFill>
                  <a:schemeClr val="accent2"/>
                </a:solidFill>
              </a:rPr>
              <a:t>Gult = Indirekte eller skal implementeres           </a:t>
            </a:r>
            <a:r>
              <a:rPr lang="nb-NO" sz="2400" dirty="0">
                <a:solidFill>
                  <a:schemeClr val="accent6">
                    <a:lumMod val="75000"/>
                  </a:schemeClr>
                </a:solidFill>
              </a:rPr>
              <a:t>Grønt= Ja</a:t>
            </a:r>
          </a:p>
          <a:p>
            <a:r>
              <a:rPr lang="nb-NO" dirty="0"/>
              <a:t>	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A361D41-5EDA-4176-97ED-101B19E1D5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774" y="5949251"/>
            <a:ext cx="521988" cy="7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7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7094E8-7AA1-4CD9-B3A3-DA586229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Implementeringsbaner</a:t>
            </a:r>
          </a:p>
        </p:txBody>
      </p:sp>
      <p:pic>
        <p:nvPicPr>
          <p:cNvPr id="6" name="Bilde 5" descr="Et bilde som inneholder bygning, bilvei&#10;&#10;Automatisk generert beskrivelse">
            <a:extLst>
              <a:ext uri="{FF2B5EF4-FFF2-40B4-BE49-F238E27FC236}">
                <a16:creationId xmlns:a16="http://schemas.microsoft.com/office/drawing/2014/main" id="{BCA128F1-151A-4A05-9B6A-AB51ADC7ED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1" y="2406746"/>
            <a:ext cx="5911402" cy="3137181"/>
          </a:xfrm>
          <a:prstGeom prst="rect">
            <a:avLst/>
          </a:prstGeom>
        </p:spPr>
      </p:pic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6A08524A-EBA6-45DF-A367-A6F4FAF8C8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941" y="2152008"/>
            <a:ext cx="6437911" cy="339191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EB828F1-B39B-4647-BB66-164711423E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419" y="5944619"/>
            <a:ext cx="521988" cy="7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2B9255A-166B-4276-93EA-1F493BEB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Måloppnåelse - risikofaktorer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02F189-50D4-4FF4-AE2D-5E6991CE2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943221"/>
            <a:ext cx="6002110" cy="3190880"/>
          </a:xfrm>
        </p:spPr>
        <p:txBody>
          <a:bodyPr>
            <a:normAutofit/>
          </a:bodyPr>
          <a:lstStyle/>
          <a:p>
            <a:r>
              <a:rPr lang="nb-NO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Tilslutning hos bonden</a:t>
            </a:r>
          </a:p>
          <a:p>
            <a:pPr marL="0" indent="0">
              <a:buNone/>
            </a:pPr>
            <a:endParaRPr lang="nb-NO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nb-NO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inansiering av klimatiltak, FOU, teknologiutvikling</a:t>
            </a:r>
          </a:p>
          <a:p>
            <a:pPr marL="0" indent="0">
              <a:buNone/>
            </a:pPr>
            <a:endParaRPr lang="nb-NO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b-NO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okføring av landbrukets klimaløsninger i utslippsregnskapet</a:t>
            </a:r>
          </a:p>
          <a:p>
            <a:endParaRPr lang="nb-NO" sz="2000" dirty="0"/>
          </a:p>
        </p:txBody>
      </p:sp>
      <p:pic>
        <p:nvPicPr>
          <p:cNvPr id="5" name="Bilde 4" descr="Et bilde som inneholder tekst, skilt, himmel, utendørs&#10;&#10;Automatisk generert beskrivelse">
            <a:extLst>
              <a:ext uri="{FF2B5EF4-FFF2-40B4-BE49-F238E27FC236}">
                <a16:creationId xmlns:a16="http://schemas.microsoft.com/office/drawing/2014/main" id="{338B56AB-758D-4CBB-8ACB-36AE0871C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r="1" b="251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35B5F60-BB6F-4D91-B6DC-DAA1049C9E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320" y="5768939"/>
            <a:ext cx="521988" cy="7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1E008B20-4BD2-41E0-8009-563DD4AA5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789685"/>
              </p:ext>
            </p:extLst>
          </p:nvPr>
        </p:nvGraphicFramePr>
        <p:xfrm>
          <a:off x="687325" y="123825"/>
          <a:ext cx="10675999" cy="6445615"/>
        </p:xfrm>
        <a:graphic>
          <a:graphicData uri="http://schemas.openxmlformats.org/drawingml/2006/table">
            <a:tbl>
              <a:tblPr firstRow="1" firstCol="1" bandRow="1"/>
              <a:tblGrid>
                <a:gridCol w="2341177">
                  <a:extLst>
                    <a:ext uri="{9D8B030D-6E8A-4147-A177-3AD203B41FA5}">
                      <a16:colId xmlns:a16="http://schemas.microsoft.com/office/drawing/2014/main" val="4023618516"/>
                    </a:ext>
                  </a:extLst>
                </a:gridCol>
                <a:gridCol w="2337244">
                  <a:extLst>
                    <a:ext uri="{9D8B030D-6E8A-4147-A177-3AD203B41FA5}">
                      <a16:colId xmlns:a16="http://schemas.microsoft.com/office/drawing/2014/main" val="3528615929"/>
                    </a:ext>
                  </a:extLst>
                </a:gridCol>
                <a:gridCol w="2147373">
                  <a:extLst>
                    <a:ext uri="{9D8B030D-6E8A-4147-A177-3AD203B41FA5}">
                      <a16:colId xmlns:a16="http://schemas.microsoft.com/office/drawing/2014/main" val="3639828399"/>
                    </a:ext>
                  </a:extLst>
                </a:gridCol>
                <a:gridCol w="1670237">
                  <a:extLst>
                    <a:ext uri="{9D8B030D-6E8A-4147-A177-3AD203B41FA5}">
                      <a16:colId xmlns:a16="http://schemas.microsoft.com/office/drawing/2014/main" val="1876555479"/>
                    </a:ext>
                  </a:extLst>
                </a:gridCol>
                <a:gridCol w="2179968">
                  <a:extLst>
                    <a:ext uri="{9D8B030D-6E8A-4147-A177-3AD203B41FA5}">
                      <a16:colId xmlns:a16="http://schemas.microsoft.com/office/drawing/2014/main" val="408034605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Satsingsområder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fontAlgn="auto" hangingPunct="1">
                        <a:buFont typeface="+mj-lt"/>
                        <a:buAutoNum type="arabicPeriod"/>
                      </a:pPr>
                      <a:r>
                        <a:rPr lang="nb-NO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Tilslutning hos bonden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fontAlgn="auto" hangingPunct="1">
                        <a:buFont typeface="+mj-lt"/>
                        <a:buAutoNum type="arabicPeriod"/>
                      </a:pPr>
                      <a:r>
                        <a:rPr lang="nb-NO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Finansiering av klimatiltak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Bokføring i utslippsregnskapet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12400"/>
                  </a:ext>
                </a:extLst>
              </a:tr>
              <a:tr h="885580"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#1 Utrulling av klimakalkulator og økt satsing på klimarådgiving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RMP, bedre datatilgang og bekymring for deling av data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Utvikling</a:t>
                      </a:r>
                      <a:endParaRPr lang="nb-N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Drift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13020"/>
                  </a:ext>
                </a:extLst>
              </a:tr>
              <a:tr h="221394">
                <a:tc rowSpan="2"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#2 Bedre fôring, dyrehelse og avl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Grovfôr og beite</a:t>
                      </a:r>
                      <a:endParaRPr lang="nb-N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JBF: FOU- midler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Trengs mer forskning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857387"/>
                  </a:ext>
                </a:extLst>
              </a:tr>
              <a:tr h="22139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Tilsetningsstoffer</a:t>
                      </a:r>
                      <a:endParaRPr lang="nb-N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JBF: FOU - midler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Trengs mer forskning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39819"/>
                  </a:ext>
                </a:extLst>
              </a:tr>
              <a:tr h="442791"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#3 Fossilfri maskinpark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Omsetningskrav</a:t>
                      </a:r>
                      <a:endParaRPr lang="nb-N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Forslag om omsetningskrav for anleggsdiesel. Økte kostnader</a:t>
                      </a:r>
                      <a:endParaRPr lang="nb-N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70778"/>
                  </a:ext>
                </a:extLst>
              </a:tr>
              <a:tr h="442791"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#4 Fossilfri oppvarming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Ja, vet ikke hvor stort behovet er 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JBF: Verdiskapingsprogrammet- </a:t>
                      </a:r>
                    </a:p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ENOVA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47515"/>
                  </a:ext>
                </a:extLst>
              </a:tr>
              <a:tr h="664185">
                <a:tc rowSpan="2"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#5 Bedre gjødsling og god agronomi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Gjødselhåndtering</a:t>
                      </a:r>
                      <a:endParaRPr lang="nb-N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JBF: IBU investering i gjødsellager og RMP/SMIL for gjødselhåndtering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73797"/>
                  </a:ext>
                </a:extLst>
              </a:tr>
              <a:tr h="44279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Drenering</a:t>
                      </a:r>
                      <a:endParaRPr lang="nb-N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JBF: SMIL/RMP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Krevende å finne god bokføringsmetodikk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63818"/>
                  </a:ext>
                </a:extLst>
              </a:tr>
              <a:tr h="737611"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#6 Økt bruk av husdyrgjødsel i biogass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endParaRPr lang="nb-NO" sz="15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JBF: Tilskuddet viktig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/>
                      <a:r>
                        <a:rPr lang="nb-NO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ENOVA sine tildelingskriterier er vel så viktigere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Skal implementere metodikk i klimaregnskapet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545620"/>
                  </a:ext>
                </a:extLst>
              </a:tr>
              <a:tr h="618724">
                <a:tc rowSpan="2"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#7 Jorda som karbonlager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Biokull: trenger mer utprøving og kunnskap hos bonden.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JBF: Hvordan stimulere til mer utprøving og kunnskap hos bonden</a:t>
                      </a:r>
                      <a:endParaRPr lang="nb-N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/>
                      <a:r>
                        <a:rPr lang="nb-NO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Veikart for å få biokull inn i klimaregnskapet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 2021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22425"/>
                  </a:ext>
                </a:extLst>
              </a:tr>
              <a:tr h="44744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Fangvekster: En del erfaring hos bønder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JBF: RMP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Stort fangvekstprosjekt 2024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91345"/>
                  </a:ext>
                </a:extLst>
              </a:tr>
              <a:tr h="442791"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#8 Ny klimateknologi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>
                          <a:solidFill>
                            <a:srgbClr val="70AD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Inngår i arbeidet vårt med ny klimamelding, og Stortingsvalget</a:t>
                      </a:r>
                      <a:endParaRPr lang="nb-N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nb-NO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auto" hangingPunct="1"/>
                      <a:r>
                        <a:rPr lang="nb-NO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682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42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40D8FE-D002-4A62-AA66-1BD8CEF8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74" y="476222"/>
            <a:ext cx="10668000" cy="789447"/>
          </a:xfrm>
        </p:spPr>
        <p:txBody>
          <a:bodyPr/>
          <a:lstStyle/>
          <a:p>
            <a:r>
              <a:rPr lang="nb-NO" sz="3200" b="1" dirty="0"/>
              <a:t>Klimaregnskapsgruppa</a:t>
            </a:r>
            <a:endParaRPr lang="nb-NO" sz="3200" b="1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CE4625-2DFB-49C2-9522-725E1553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157" y="1265669"/>
            <a:ext cx="10023687" cy="33825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160" dirty="0"/>
              <a:t>Rapport fra klimaregnskapsgruppa: </a:t>
            </a:r>
          </a:p>
          <a:p>
            <a:pPr>
              <a:buFontTx/>
              <a:buChar char="-"/>
            </a:pPr>
            <a:r>
              <a:rPr lang="nb-NO" sz="2160" dirty="0" err="1"/>
              <a:t>Annex</a:t>
            </a:r>
            <a:r>
              <a:rPr lang="nb-NO" sz="2160" dirty="0"/>
              <a:t> 1 (tiltak som fanges opp) og </a:t>
            </a:r>
            <a:r>
              <a:rPr lang="nb-NO" sz="2160" dirty="0" err="1"/>
              <a:t>annex</a:t>
            </a:r>
            <a:r>
              <a:rPr lang="nb-NO" sz="2160" dirty="0"/>
              <a:t> 2 (tiltak som ikke fanges opp)</a:t>
            </a:r>
          </a:p>
          <a:p>
            <a:pPr>
              <a:buFontTx/>
              <a:buChar char="-"/>
            </a:pPr>
            <a:r>
              <a:rPr lang="nb-NO" sz="2160" dirty="0"/>
              <a:t>2 års på etterskudd i det offisielle regnskapet</a:t>
            </a:r>
          </a:p>
          <a:p>
            <a:pPr lvl="1">
              <a:buFontTx/>
              <a:buChar char="-"/>
            </a:pPr>
            <a:r>
              <a:rPr lang="nb-NO" sz="1760" dirty="0"/>
              <a:t>derfor tiltaksrapportering/indikatorer viktig som viser aktivitetsendring</a:t>
            </a:r>
          </a:p>
          <a:p>
            <a:pPr>
              <a:buFontTx/>
              <a:buChar char="-"/>
            </a:pPr>
            <a:r>
              <a:rPr lang="nb-NO" sz="2160" dirty="0"/>
              <a:t>To rapporter: midlertidig, kort i mars, hovedrapport i september</a:t>
            </a:r>
          </a:p>
          <a:p>
            <a:pPr>
              <a:buFontTx/>
              <a:buChar char="-"/>
            </a:pPr>
            <a:r>
              <a:rPr lang="nb-NO" sz="2160" dirty="0"/>
              <a:t>Har noe utredningsmidler: </a:t>
            </a:r>
          </a:p>
          <a:p>
            <a:pPr lvl="1">
              <a:buFontTx/>
              <a:buChar char="-"/>
            </a:pPr>
            <a:r>
              <a:rPr lang="nb-NO" sz="1760" dirty="0"/>
              <a:t>kan koble seg på eksisterende forskning </a:t>
            </a:r>
          </a:p>
          <a:p>
            <a:pPr>
              <a:buFontTx/>
              <a:buChar char="-"/>
            </a:pPr>
            <a:r>
              <a:rPr lang="nb-NO" sz="2160" dirty="0" err="1"/>
              <a:t>Miljødir</a:t>
            </a:r>
            <a:r>
              <a:rPr lang="nb-NO" sz="2160" dirty="0"/>
              <a:t>., SSB og NIBIO som til slutt avgjør om det skal inn i det offisielle regnskapet (norske territorium, menneskeskapt)</a:t>
            </a:r>
          </a:p>
          <a:p>
            <a:pPr>
              <a:buFontTx/>
              <a:buChar char="-"/>
            </a:pPr>
            <a:r>
              <a:rPr lang="nb-NO" sz="2160" dirty="0"/>
              <a:t>Arbeid i 2021 – Utvikle metodikk og avklare faglige spørsmål </a:t>
            </a:r>
          </a:p>
          <a:p>
            <a:pPr marL="619650" lvl="3" indent="0">
              <a:buNone/>
            </a:pPr>
            <a:endParaRPr lang="nb-NO" sz="1800" dirty="0"/>
          </a:p>
        </p:txBody>
      </p:sp>
      <p:pic>
        <p:nvPicPr>
          <p:cNvPr id="5" name="Bilde 4" descr="Et bilde som inneholder gress, utendørs&#10;&#10;Automatisk generert beskrivelse">
            <a:extLst>
              <a:ext uri="{FF2B5EF4-FFF2-40B4-BE49-F238E27FC236}">
                <a16:creationId xmlns:a16="http://schemas.microsoft.com/office/drawing/2014/main" id="{22863D4C-B25C-4796-A913-13485AE600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74" y="4898524"/>
            <a:ext cx="2936024" cy="1959476"/>
          </a:xfrm>
          <a:prstGeom prst="rect">
            <a:avLst/>
          </a:prstGeom>
        </p:spPr>
      </p:pic>
      <p:pic>
        <p:nvPicPr>
          <p:cNvPr id="9" name="Bilde 8" descr="Et bilde som inneholder ku, utendørs, gress, himmel&#10;&#10;Automatisk generert beskrivelse">
            <a:extLst>
              <a:ext uri="{FF2B5EF4-FFF2-40B4-BE49-F238E27FC236}">
                <a16:creationId xmlns:a16="http://schemas.microsoft.com/office/drawing/2014/main" id="{05FFD8F1-97D8-49F1-B134-F2DD6DEAE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5011" y="4890016"/>
            <a:ext cx="3002391" cy="1959476"/>
          </a:xfrm>
          <a:prstGeom prst="rect">
            <a:avLst/>
          </a:prstGeom>
        </p:spPr>
      </p:pic>
      <p:pic>
        <p:nvPicPr>
          <p:cNvPr id="11" name="Bilde 10" descr="Et bilde som inneholder bygning, stående&#10;&#10;Automatisk generert beskrivelse">
            <a:extLst>
              <a:ext uri="{FF2B5EF4-FFF2-40B4-BE49-F238E27FC236}">
                <a16:creationId xmlns:a16="http://schemas.microsoft.com/office/drawing/2014/main" id="{B6B398D7-AA9A-440C-B6CD-9232B1894C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692" y="4898204"/>
            <a:ext cx="2936024" cy="19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775</Words>
  <Application>Microsoft Office PowerPoint</Application>
  <PresentationFormat>Widescreen</PresentationFormat>
  <Paragraphs>147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Times New Roman</vt:lpstr>
      <vt:lpstr>Office-tema</vt:lpstr>
      <vt:lpstr>   Sak 6: Oppfølgning av klimaavtalen og Landbrukets klimaplan    25. mars 2021 Sigrid Hjørnegård og Bjørn Gimming</vt:lpstr>
      <vt:lpstr>Klimaarbeidet langs tre akser</vt:lpstr>
      <vt:lpstr>Åtte satsingsområder</vt:lpstr>
      <vt:lpstr>PowerPoint-presentasjon</vt:lpstr>
      <vt:lpstr>Implementeringsbaner</vt:lpstr>
      <vt:lpstr>Måloppnåelse - risikofaktorer</vt:lpstr>
      <vt:lpstr>PowerPoint-presentasjon</vt:lpstr>
      <vt:lpstr>Klimaregnskapsgruppa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for klimaarbeidet</dc:title>
  <dc:creator>Johanne Sæther Houge</dc:creator>
  <cp:lastModifiedBy>Åse Berit Valle</cp:lastModifiedBy>
  <cp:revision>30</cp:revision>
  <cp:lastPrinted>2021-03-02T22:51:06Z</cp:lastPrinted>
  <dcterms:created xsi:type="dcterms:W3CDTF">2021-02-25T15:00:52Z</dcterms:created>
  <dcterms:modified xsi:type="dcterms:W3CDTF">2021-04-07T14:57:25Z</dcterms:modified>
</cp:coreProperties>
</file>