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2" r:id="rId2"/>
    <p:sldId id="343" r:id="rId3"/>
    <p:sldId id="299" r:id="rId4"/>
    <p:sldId id="336" r:id="rId5"/>
    <p:sldId id="338" r:id="rId6"/>
    <p:sldId id="353" r:id="rId7"/>
    <p:sldId id="356" r:id="rId8"/>
    <p:sldId id="355" r:id="rId9"/>
    <p:sldId id="354" r:id="rId10"/>
    <p:sldId id="339" r:id="rId11"/>
    <p:sldId id="260" r:id="rId12"/>
    <p:sldId id="278" r:id="rId13"/>
    <p:sldId id="270" r:id="rId14"/>
    <p:sldId id="277" r:id="rId15"/>
    <p:sldId id="265" r:id="rId16"/>
    <p:sldId id="279" r:id="rId17"/>
    <p:sldId id="282" r:id="rId18"/>
    <p:sldId id="283" r:id="rId19"/>
    <p:sldId id="284" r:id="rId20"/>
    <p:sldId id="281" r:id="rId21"/>
    <p:sldId id="259" r:id="rId22"/>
    <p:sldId id="285" r:id="rId23"/>
    <p:sldId id="287" r:id="rId24"/>
    <p:sldId id="286" r:id="rId25"/>
    <p:sldId id="275" r:id="rId26"/>
    <p:sldId id="276" r:id="rId27"/>
    <p:sldId id="288" r:id="rId28"/>
  </p:sldIdLst>
  <p:sldSz cx="9144000" cy="6858000" type="screen4x3"/>
  <p:notesSz cx="6797675" cy="9926638"/>
  <p:defaultTextStyle>
    <a:defPPr>
      <a:defRPr lang="nb-N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87065" autoAdjust="0"/>
  </p:normalViewPr>
  <p:slideViewPr>
    <p:cSldViewPr>
      <p:cViewPr varScale="1">
        <p:scale>
          <a:sx n="75" d="100"/>
          <a:sy n="75" d="100"/>
        </p:scale>
        <p:origin x="2131"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7233FD1-FC3F-4FAC-A62F-CE1638C58807}" type="datetimeFigureOut">
              <a:rPr lang="nb-NO" smtClean="0"/>
              <a:pPr/>
              <a:t>17.09.2018</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689EAFF-BD0F-4A9B-86D6-73F4BD523AD1}"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dato 3"/>
          <p:cNvSpPr>
            <a:spLocks noGrp="1"/>
          </p:cNvSpPr>
          <p:nvPr>
            <p:ph type="dt" idx="10"/>
          </p:nvPr>
        </p:nvSpPr>
        <p:spPr/>
        <p:txBody>
          <a:bodyPr/>
          <a:lstStyle/>
          <a:p>
            <a:pPr>
              <a:defRPr/>
            </a:pPr>
            <a:r>
              <a:rPr lang="nb-NO"/>
              <a:t>10.09.2004</a:t>
            </a:r>
          </a:p>
        </p:txBody>
      </p:sp>
      <p:sp>
        <p:nvSpPr>
          <p:cNvPr id="5" name="Plassholder for bunntekst 4"/>
          <p:cNvSpPr>
            <a:spLocks noGrp="1"/>
          </p:cNvSpPr>
          <p:nvPr>
            <p:ph type="ftr" sz="quarter" idx="11"/>
          </p:nvPr>
        </p:nvSpPr>
        <p:spPr/>
        <p:txBody>
          <a:bodyPr/>
          <a:lstStyle/>
          <a:p>
            <a:pPr>
              <a:defRPr/>
            </a:pPr>
            <a:r>
              <a:rPr lang="nb-NO"/>
              <a:t>www.bondelaget.no</a:t>
            </a:r>
          </a:p>
        </p:txBody>
      </p:sp>
      <p:sp>
        <p:nvSpPr>
          <p:cNvPr id="6" name="Plassholder for lysbildenummer 5"/>
          <p:cNvSpPr>
            <a:spLocks noGrp="1"/>
          </p:cNvSpPr>
          <p:nvPr>
            <p:ph type="sldNum" sz="quarter" idx="12"/>
          </p:nvPr>
        </p:nvSpPr>
        <p:spPr/>
        <p:txBody>
          <a:bodyPr/>
          <a:lstStyle/>
          <a:p>
            <a:pPr>
              <a:defRPr/>
            </a:pPr>
            <a:fld id="{74203643-7CBB-4E2C-A03A-ECCE757A7A9D}" type="slidenum">
              <a:rPr lang="nb-NO" smtClean="0"/>
              <a:pPr>
                <a:defRPr/>
              </a:pPr>
              <a:t>1</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33FDFCF-0445-4DA0-A0E5-220DB7AF1295}" type="slidenum">
              <a:rPr lang="nb-NO" smtClean="0"/>
              <a:t>2</a:t>
            </a:fld>
            <a:endParaRPr lang="nb-NO"/>
          </a:p>
        </p:txBody>
      </p:sp>
    </p:spTree>
    <p:extLst>
      <p:ext uri="{BB962C8B-B14F-4D97-AF65-F5344CB8AC3E}">
        <p14:creationId xmlns:p14="http://schemas.microsoft.com/office/powerpoint/2010/main" val="35803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Formåls§</a:t>
            </a:r>
            <a:r>
              <a:rPr lang="nb-NO" baseline="0" dirty="0"/>
              <a:t> gir et grunnlag for hvem som er medlemmer og hvem som kan rekrutteres til verv.</a:t>
            </a:r>
          </a:p>
          <a:p>
            <a:endParaRPr lang="nb-NO" baseline="0" dirty="0"/>
          </a:p>
          <a:p>
            <a:r>
              <a:rPr lang="nb-NO" baseline="0" dirty="0"/>
              <a:t>Nasjonal og kristen grunn: grunnlag for å ekskludere noen?</a:t>
            </a:r>
            <a:endParaRPr lang="nb-NO" dirty="0"/>
          </a:p>
        </p:txBody>
      </p:sp>
      <p:sp>
        <p:nvSpPr>
          <p:cNvPr id="4" name="Plassholder for dato 3"/>
          <p:cNvSpPr>
            <a:spLocks noGrp="1"/>
          </p:cNvSpPr>
          <p:nvPr>
            <p:ph type="dt" idx="10"/>
          </p:nvPr>
        </p:nvSpPr>
        <p:spPr/>
        <p:txBody>
          <a:bodyPr/>
          <a:lstStyle/>
          <a:p>
            <a:pPr>
              <a:defRPr/>
            </a:pPr>
            <a:r>
              <a:rPr lang="nb-NO"/>
              <a:t>10.09.2004</a:t>
            </a:r>
          </a:p>
        </p:txBody>
      </p:sp>
      <p:sp>
        <p:nvSpPr>
          <p:cNvPr id="5" name="Plassholder for bunntekst 4"/>
          <p:cNvSpPr>
            <a:spLocks noGrp="1"/>
          </p:cNvSpPr>
          <p:nvPr>
            <p:ph type="ftr" sz="quarter" idx="11"/>
          </p:nvPr>
        </p:nvSpPr>
        <p:spPr/>
        <p:txBody>
          <a:bodyPr/>
          <a:lstStyle/>
          <a:p>
            <a:pPr>
              <a:defRPr/>
            </a:pPr>
            <a:r>
              <a:rPr lang="nb-NO"/>
              <a:t>www.bondelaget.no</a:t>
            </a:r>
          </a:p>
        </p:txBody>
      </p:sp>
      <p:sp>
        <p:nvSpPr>
          <p:cNvPr id="6" name="Plassholder for lysbildenummer 5"/>
          <p:cNvSpPr>
            <a:spLocks noGrp="1"/>
          </p:cNvSpPr>
          <p:nvPr>
            <p:ph type="sldNum" sz="quarter" idx="12"/>
          </p:nvPr>
        </p:nvSpPr>
        <p:spPr/>
        <p:txBody>
          <a:bodyPr/>
          <a:lstStyle/>
          <a:p>
            <a:pPr>
              <a:defRPr/>
            </a:pPr>
            <a:fld id="{74203643-7CBB-4E2C-A03A-ECCE757A7A9D}" type="slidenum">
              <a:rPr lang="nb-NO" smtClean="0"/>
              <a:pPr>
                <a:defRPr/>
              </a:pPr>
              <a:t>3</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Lojalitet. Må man være enig</a:t>
            </a:r>
            <a:r>
              <a:rPr lang="nb-NO" baseline="0" dirty="0"/>
              <a:t> i ett og alt?</a:t>
            </a:r>
            <a:endParaRPr lang="nb-NO" dirty="0"/>
          </a:p>
        </p:txBody>
      </p:sp>
      <p:sp>
        <p:nvSpPr>
          <p:cNvPr id="4" name="Plassholder for lysbildenummer 3"/>
          <p:cNvSpPr>
            <a:spLocks noGrp="1"/>
          </p:cNvSpPr>
          <p:nvPr>
            <p:ph type="sldNum" sz="quarter" idx="10"/>
          </p:nvPr>
        </p:nvSpPr>
        <p:spPr/>
        <p:txBody>
          <a:bodyPr/>
          <a:lstStyle/>
          <a:p>
            <a:fld id="{9689EAFF-BD0F-4A9B-86D6-73F4BD523AD1}" type="slidenum">
              <a:rPr lang="nb-NO" smtClean="0"/>
              <a:pPr/>
              <a:t>4</a:t>
            </a:fld>
            <a:endParaRPr lang="nb-NO"/>
          </a:p>
        </p:txBody>
      </p:sp>
    </p:spTree>
    <p:extLst>
      <p:ext uri="{BB962C8B-B14F-4D97-AF65-F5344CB8AC3E}">
        <p14:creationId xmlns:p14="http://schemas.microsoft.com/office/powerpoint/2010/main" val="261274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tillegg</a:t>
            </a:r>
            <a:r>
              <a:rPr lang="nb-NO" baseline="0" dirty="0"/>
              <a:t> skal dere innstille på honorarsatser. </a:t>
            </a:r>
            <a:endParaRPr lang="nb-NO" dirty="0"/>
          </a:p>
        </p:txBody>
      </p:sp>
      <p:sp>
        <p:nvSpPr>
          <p:cNvPr id="4" name="Plassholder for lysbildenummer 3"/>
          <p:cNvSpPr>
            <a:spLocks noGrp="1"/>
          </p:cNvSpPr>
          <p:nvPr>
            <p:ph type="sldNum" sz="quarter" idx="10"/>
          </p:nvPr>
        </p:nvSpPr>
        <p:spPr/>
        <p:txBody>
          <a:bodyPr/>
          <a:lstStyle/>
          <a:p>
            <a:fld id="{9689EAFF-BD0F-4A9B-86D6-73F4BD523AD1}" type="slidenum">
              <a:rPr lang="nb-NO" smtClean="0"/>
              <a:pPr/>
              <a:t>5</a:t>
            </a:fld>
            <a:endParaRPr lang="nb-NO"/>
          </a:p>
        </p:txBody>
      </p:sp>
    </p:spTree>
    <p:extLst>
      <p:ext uri="{BB962C8B-B14F-4D97-AF65-F5344CB8AC3E}">
        <p14:creationId xmlns:p14="http://schemas.microsoft.com/office/powerpoint/2010/main" val="102528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Kun to fylker har nevnt samvirketilhørighet – Telemark og Akershus</a:t>
            </a:r>
          </a:p>
        </p:txBody>
      </p:sp>
      <p:sp>
        <p:nvSpPr>
          <p:cNvPr id="4" name="Plassholder for lysbildenummer 3"/>
          <p:cNvSpPr>
            <a:spLocks noGrp="1"/>
          </p:cNvSpPr>
          <p:nvPr>
            <p:ph type="sldNum" sz="quarter" idx="10"/>
          </p:nvPr>
        </p:nvSpPr>
        <p:spPr/>
        <p:txBody>
          <a:bodyPr/>
          <a:lstStyle/>
          <a:p>
            <a:fld id="{9689EAFF-BD0F-4A9B-86D6-73F4BD523AD1}" type="slidenum">
              <a:rPr lang="nb-NO" smtClean="0"/>
              <a:pPr/>
              <a:t>10</a:t>
            </a:fld>
            <a:endParaRPr lang="nb-NO"/>
          </a:p>
        </p:txBody>
      </p:sp>
    </p:spTree>
    <p:extLst>
      <p:ext uri="{BB962C8B-B14F-4D97-AF65-F5344CB8AC3E}">
        <p14:creationId xmlns:p14="http://schemas.microsoft.com/office/powerpoint/2010/main" val="313391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ssholder for lysbilde 1"/>
          <p:cNvSpPr>
            <a:spLocks noGrp="1" noRot="1" noChangeAspect="1" noTextEdit="1"/>
          </p:cNvSpPr>
          <p:nvPr>
            <p:ph type="sldImg"/>
          </p:nvPr>
        </p:nvSpPr>
        <p:spPr bwMode="auto">
          <a:noFill/>
          <a:ln>
            <a:solidFill>
              <a:srgbClr val="000000"/>
            </a:solidFill>
            <a:miter lim="800000"/>
            <a:headEnd/>
            <a:tailEnd/>
          </a:ln>
        </p:spPr>
      </p:sp>
      <p:sp>
        <p:nvSpPr>
          <p:cNvPr id="819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a:p>
        </p:txBody>
      </p:sp>
      <p:sp>
        <p:nvSpPr>
          <p:cNvPr id="819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8CAD9B-2942-460B-B26A-828152DAFD3A}" type="slidenum">
              <a:rPr lang="nb-NO" smtClean="0">
                <a:latin typeface="Arial" charset="0"/>
                <a:cs typeface="Arial" charset="0"/>
              </a:rPr>
              <a:pPr/>
              <a:t>11</a:t>
            </a:fld>
            <a:endParaRPr lang="nb-NO">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lysbilde 1"/>
          <p:cNvSpPr>
            <a:spLocks noGrp="1" noRot="1" noChangeAspect="1" noTextEdit="1"/>
          </p:cNvSpPr>
          <p:nvPr>
            <p:ph type="sldImg"/>
          </p:nvPr>
        </p:nvSpPr>
        <p:spPr bwMode="auto">
          <a:noFill/>
          <a:ln>
            <a:solidFill>
              <a:srgbClr val="000000"/>
            </a:solidFill>
            <a:miter lim="800000"/>
            <a:headEnd/>
            <a:tailEnd/>
          </a:ln>
        </p:spPr>
      </p:sp>
      <p:sp>
        <p:nvSpPr>
          <p:cNvPr id="9219"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b-NO" dirty="0"/>
              <a:t>Leder</a:t>
            </a:r>
            <a:r>
              <a:rPr lang="nb-NO" baseline="0" dirty="0"/>
              <a:t> i Sogndal Bondelag, Jostein Flatland</a:t>
            </a:r>
            <a:endParaRPr lang="nb-NO" dirty="0"/>
          </a:p>
        </p:txBody>
      </p:sp>
      <p:sp>
        <p:nvSpPr>
          <p:cNvPr id="9220"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24BE2F-DA0C-456D-9312-E1B923C187B0}" type="slidenum">
              <a:rPr lang="nb-NO" smtClean="0">
                <a:latin typeface="Arial" charset="0"/>
                <a:cs typeface="Arial" charset="0"/>
              </a:rPr>
              <a:pPr/>
              <a:t>21</a:t>
            </a:fld>
            <a:endParaRPr lang="nb-NO">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9417C125-F515-4467-8C4B-92ABCFE55443}" type="slidenum">
              <a:rPr lang="nb-NO" smtClean="0"/>
              <a:pPr>
                <a:defRPr/>
              </a:pPr>
              <a:t>24</a:t>
            </a:fld>
            <a:endParaRPr lang="nb-NO"/>
          </a:p>
        </p:txBody>
      </p:sp>
    </p:spTree>
    <p:extLst>
      <p:ext uri="{BB962C8B-B14F-4D97-AF65-F5344CB8AC3E}">
        <p14:creationId xmlns:p14="http://schemas.microsoft.com/office/powerpoint/2010/main" val="1583445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4071938"/>
            <a:ext cx="9144000" cy="2786062"/>
          </a:xfrm>
          <a:prstGeom prst="rect">
            <a:avLst/>
          </a:prstGeom>
          <a:noFill/>
          <a:ln w="9525">
            <a:noFill/>
            <a:miter lim="800000"/>
            <a:headEnd/>
            <a:tailEnd/>
          </a:ln>
        </p:spPr>
      </p:pic>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5" name="Plassholder for dato 3"/>
          <p:cNvSpPr>
            <a:spLocks noGrp="1"/>
          </p:cNvSpPr>
          <p:nvPr>
            <p:ph type="dt" sz="half" idx="10"/>
          </p:nvPr>
        </p:nvSpPr>
        <p:spPr/>
        <p:txBody>
          <a:bodyPr/>
          <a:lstStyle>
            <a:lvl1pPr>
              <a:defRPr/>
            </a:lvl1pPr>
          </a:lstStyle>
          <a:p>
            <a:pPr>
              <a:defRPr/>
            </a:pPr>
            <a:fld id="{735B28DE-9A8E-40E1-BA68-9DC96433FA5D}" type="datetimeFigureOut">
              <a:rPr lang="nb-NO"/>
              <a:pPr>
                <a:defRPr/>
              </a:pPr>
              <a:t>17.09.2018</a:t>
            </a:fld>
            <a:endParaRPr lang="nb-NO" dirty="0"/>
          </a:p>
        </p:txBody>
      </p:sp>
      <p:sp>
        <p:nvSpPr>
          <p:cNvPr id="6" name="Plassholder for bunntekst 4"/>
          <p:cNvSpPr>
            <a:spLocks noGrp="1"/>
          </p:cNvSpPr>
          <p:nvPr>
            <p:ph type="ftr" sz="quarter" idx="11"/>
          </p:nvPr>
        </p:nvSpPr>
        <p:spPr/>
        <p:txBody>
          <a:bodyPr/>
          <a:lstStyle>
            <a:lvl1pPr>
              <a:defRPr dirty="0"/>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D1F6D0FE-6B3B-4656-A855-B914BCFE7444}"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66F92916-8ADD-4251-87E0-859A194787E1}" type="datetimeFigureOut">
              <a:rPr lang="nb-NO"/>
              <a:pPr>
                <a:defRPr/>
              </a:pPr>
              <a:t>17.09.2018</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373FBDDD-6724-41F5-983F-11C605AAF80B}"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9C79626E-CA1E-4CAD-AC80-B782CDD69795}" type="datetimeFigureOut">
              <a:rPr lang="nb-NO"/>
              <a:pPr>
                <a:defRPr/>
              </a:pPr>
              <a:t>17.09.2018</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8976889D-D4A8-4E4E-918E-095B29E8B0A2}" type="slidenum">
              <a:rPr lang="nb-NO"/>
              <a:pPr>
                <a:defRPr/>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685800" y="304800"/>
            <a:ext cx="7772400" cy="990600"/>
          </a:xfrm>
        </p:spPr>
        <p:txBody>
          <a:bodyPr/>
          <a:lstStyle/>
          <a:p>
            <a:r>
              <a:rPr lang="nb-NO"/>
              <a:t>Klikk for å redigere tittelstil</a:t>
            </a:r>
          </a:p>
        </p:txBody>
      </p:sp>
      <p:sp>
        <p:nvSpPr>
          <p:cNvPr id="3" name="Plassholder for tekst 2"/>
          <p:cNvSpPr>
            <a:spLocks noGrp="1"/>
          </p:cNvSpPr>
          <p:nvPr>
            <p:ph type="body" sz="half" idx="1"/>
          </p:nvPr>
        </p:nvSpPr>
        <p:spPr>
          <a:xfrm>
            <a:off x="685800" y="1447800"/>
            <a:ext cx="3810000" cy="42672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utklipp 3"/>
          <p:cNvSpPr>
            <a:spLocks noGrp="1"/>
          </p:cNvSpPr>
          <p:nvPr>
            <p:ph type="clipArt" sz="half" idx="2"/>
          </p:nvPr>
        </p:nvSpPr>
        <p:spPr>
          <a:xfrm>
            <a:off x="4648200" y="1447800"/>
            <a:ext cx="3810000" cy="4267200"/>
          </a:xfrm>
        </p:spPr>
        <p:txBody>
          <a:bodyPr/>
          <a:lstStyle/>
          <a:p>
            <a:pPr lvl="0"/>
            <a:endParaRPr lang="nb-NO"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E00DAF-6B94-400B-B594-0C5B733C78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nndelingsoverskrift">
    <p:spTree>
      <p:nvGrpSpPr>
        <p:cNvPr id="1" name=""/>
        <p:cNvGrpSpPr/>
        <p:nvPr/>
      </p:nvGrpSpPr>
      <p:grpSpPr>
        <a:xfrm>
          <a:off x="0" y="0"/>
          <a:ext cx="0" cy="0"/>
          <a:chOff x="0" y="0"/>
          <a:chExt cx="0" cy="0"/>
        </a:xfrm>
      </p:grpSpPr>
      <p:pic>
        <p:nvPicPr>
          <p:cNvPr id="4" name="Bilde 7" descr="Kj rlighetNorskmatGr nnP376 utenbakgr (2).png"/>
          <p:cNvPicPr>
            <a:picLocks noChangeAspect="1"/>
          </p:cNvPicPr>
          <p:nvPr/>
        </p:nvPicPr>
        <p:blipFill>
          <a:blip r:embed="rId2" cstate="print"/>
          <a:srcRect/>
          <a:stretch>
            <a:fillRect/>
          </a:stretch>
        </p:blipFill>
        <p:spPr bwMode="auto">
          <a:xfrm>
            <a:off x="6732588" y="4941888"/>
            <a:ext cx="1628775" cy="1212850"/>
          </a:xfrm>
          <a:prstGeom prst="rect">
            <a:avLst/>
          </a:prstGeom>
          <a:noFill/>
          <a:ln w="9525">
            <a:noFill/>
            <a:miter lim="800000"/>
            <a:headEnd/>
            <a:tailEnd/>
          </a:ln>
        </p:spPr>
      </p:pic>
      <p:sp>
        <p:nvSpPr>
          <p:cNvPr id="3" name="Plassholder for tekst 2"/>
          <p:cNvSpPr>
            <a:spLocks noGrp="1"/>
          </p:cNvSpPr>
          <p:nvPr>
            <p:ph type="body" idx="1"/>
          </p:nvPr>
        </p:nvSpPr>
        <p:spPr>
          <a:xfrm>
            <a:off x="722313" y="2906713"/>
            <a:ext cx="7772400" cy="1500187"/>
          </a:xfrm>
          <a:prstGeom prst="rect">
            <a:avLst/>
          </a:prstGeo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250335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DC56A376-2FCE-4982-A035-D72C21D80A68}" type="datetimeFigureOut">
              <a:rPr lang="nb-NO"/>
              <a:pPr>
                <a:defRPr/>
              </a:pPr>
              <a:t>17.09.2018</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DF7091D6-506F-4621-BDF2-CD821F74455F}"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1798D81F-397F-4D1D-93C4-1F7FE13002F7}" type="datetimeFigureOut">
              <a:rPr lang="nb-NO"/>
              <a:pPr>
                <a:defRPr/>
              </a:pPr>
              <a:t>17.09.2018</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3B2380CB-4408-4780-81C4-0E70D3268DEB}"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p:cNvSpPr>
            <a:spLocks noGrp="1"/>
          </p:cNvSpPr>
          <p:nvPr>
            <p:ph type="dt" sz="half" idx="10"/>
          </p:nvPr>
        </p:nvSpPr>
        <p:spPr/>
        <p:txBody>
          <a:bodyPr/>
          <a:lstStyle>
            <a:lvl1pPr>
              <a:defRPr/>
            </a:lvl1pPr>
          </a:lstStyle>
          <a:p>
            <a:pPr>
              <a:defRPr/>
            </a:pPr>
            <a:fld id="{B32FD969-8F80-41FC-A9E3-A3BCC14F5783}" type="datetimeFigureOut">
              <a:rPr lang="nb-NO"/>
              <a:pPr>
                <a:defRPr/>
              </a:pPr>
              <a:t>17.09.2018</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D2401417-76FB-4F44-93F7-F09DF9280A05}"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p:cNvSpPr>
            <a:spLocks noGrp="1"/>
          </p:cNvSpPr>
          <p:nvPr>
            <p:ph type="dt" sz="half" idx="10"/>
          </p:nvPr>
        </p:nvSpPr>
        <p:spPr/>
        <p:txBody>
          <a:bodyPr/>
          <a:lstStyle>
            <a:lvl1pPr>
              <a:defRPr/>
            </a:lvl1pPr>
          </a:lstStyle>
          <a:p>
            <a:pPr>
              <a:defRPr/>
            </a:pPr>
            <a:fld id="{0DF0803F-A28E-4BF0-A1CD-8797FDF3397E}" type="datetimeFigureOut">
              <a:rPr lang="nb-NO"/>
              <a:pPr>
                <a:defRPr/>
              </a:pPr>
              <a:t>17.09.2018</a:t>
            </a:fld>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23F55C6E-5570-4705-A789-5F6F1C4EBEC4}"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3"/>
          <p:cNvSpPr>
            <a:spLocks noGrp="1"/>
          </p:cNvSpPr>
          <p:nvPr>
            <p:ph type="dt" sz="half" idx="10"/>
          </p:nvPr>
        </p:nvSpPr>
        <p:spPr/>
        <p:txBody>
          <a:bodyPr/>
          <a:lstStyle>
            <a:lvl1pPr>
              <a:defRPr/>
            </a:lvl1pPr>
          </a:lstStyle>
          <a:p>
            <a:pPr>
              <a:defRPr/>
            </a:pPr>
            <a:fld id="{0F7E3C0B-4676-40AA-A0BC-8E00367393CC}" type="datetimeFigureOut">
              <a:rPr lang="nb-NO"/>
              <a:pPr>
                <a:defRPr/>
              </a:pPr>
              <a:t>17.09.2018</a:t>
            </a:fld>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pPr>
              <a:defRPr/>
            </a:pPr>
            <a:fld id="{D0AA724A-0682-44D5-B7C2-6CF3666E510B}"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B5F52EB7-B65E-45D2-946C-95B11FF84E92}" type="datetimeFigureOut">
              <a:rPr lang="nb-NO"/>
              <a:pPr>
                <a:defRPr/>
              </a:pPr>
              <a:t>17.09.2018</a:t>
            </a:fld>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3BF0990C-914E-4AE3-AB7E-B3B6DDB5B123}"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ACBBECB9-49BD-4299-8198-7D10C090EADD}" type="datetimeFigureOut">
              <a:rPr lang="nb-NO"/>
              <a:pPr>
                <a:defRPr/>
              </a:pPr>
              <a:t>17.09.2018</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2070CC11-55DB-4C58-9A87-9A74AAE5D074}"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AE32D381-1BF1-4965-831A-8590F45D3DC8}" type="datetimeFigureOut">
              <a:rPr lang="nb-NO"/>
              <a:pPr>
                <a:defRPr/>
              </a:pPr>
              <a:t>17.09.2018</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9599610A-E5BD-4D25-BBC2-1B3DD6783F48}"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DFCACA6-5863-4CDB-AE79-C213D234CAFB}" type="datetimeFigureOut">
              <a:rPr lang="nb-NO"/>
              <a:pPr>
                <a:defRPr/>
              </a:pPr>
              <a:t>17.09.2018</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AC498D5-A944-445E-9F6A-EB4C3F3DED19}" type="slidenum">
              <a:rPr lang="nb-NO"/>
              <a:pPr>
                <a:defRPr/>
              </a:pPr>
              <a:t>‹#›</a:t>
            </a:fld>
            <a:endParaRPr lang="nb-NO"/>
          </a:p>
        </p:txBody>
      </p:sp>
      <p:pic>
        <p:nvPicPr>
          <p:cNvPr id="1031" name="Picture 2"/>
          <p:cNvPicPr>
            <a:picLocks noChangeAspect="1" noChangeArrowheads="1"/>
          </p:cNvPicPr>
          <p:nvPr/>
        </p:nvPicPr>
        <p:blipFill>
          <a:blip r:embed="rId15" cstate="print"/>
          <a:srcRect/>
          <a:stretch>
            <a:fillRect/>
          </a:stretch>
        </p:blipFill>
        <p:spPr bwMode="auto">
          <a:xfrm>
            <a:off x="0" y="6343650"/>
            <a:ext cx="9144000"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no/url?sa=i&amp;rct=j&amp;q=kornaks&amp;source=images&amp;cd=&amp;cad=rja&amp;docid=hWgGm-IET5YvYM&amp;tbnid=s4Klas2HALva1M:&amp;ved=0CAUQjRw&amp;url=http://www.regal.no/bakeri/Nyttig-a-vite1/Kornets-fordeler/&amp;ei=wnQoUr4NyNOzBqGtgKgO&amp;bvm=bv.51773540,d.Yms&amp;psig=AFQjCNHQeunvBr-HUciOThxdzOknfXpXjg&amp;ust=137846942138443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cstate="print"/>
          <a:srcRect/>
          <a:stretch>
            <a:fillRect/>
          </a:stretch>
        </p:blipFill>
        <p:spPr bwMode="auto">
          <a:xfrm>
            <a:off x="4440" y="4071938"/>
            <a:ext cx="9144000" cy="2786062"/>
          </a:xfrm>
          <a:prstGeom prst="rect">
            <a:avLst/>
          </a:prstGeom>
          <a:noFill/>
          <a:ln w="9525">
            <a:noFill/>
            <a:miter lim="800000"/>
            <a:headEnd/>
            <a:tailEnd/>
          </a:ln>
        </p:spPr>
      </p:pic>
      <p:sp>
        <p:nvSpPr>
          <p:cNvPr id="5" name="Tittel 4"/>
          <p:cNvSpPr>
            <a:spLocks noGrp="1"/>
          </p:cNvSpPr>
          <p:nvPr>
            <p:ph type="ctrTitle"/>
          </p:nvPr>
        </p:nvSpPr>
        <p:spPr>
          <a:xfrm>
            <a:off x="755576" y="1916832"/>
            <a:ext cx="7772400" cy="1470025"/>
          </a:xfrm>
        </p:spPr>
        <p:txBody>
          <a:bodyPr/>
          <a:lstStyle/>
          <a:p>
            <a:r>
              <a:rPr lang="nb-NO" dirty="0"/>
              <a:t>Valgnemndas arbeid</a:t>
            </a:r>
            <a:br>
              <a:rPr lang="nb-NO" dirty="0"/>
            </a:br>
            <a:endParaRPr lang="nb-NO" dirty="0"/>
          </a:p>
        </p:txBody>
      </p:sp>
      <p:sp>
        <p:nvSpPr>
          <p:cNvPr id="7" name="Undertittel 6"/>
          <p:cNvSpPr>
            <a:spLocks noGrp="1"/>
          </p:cNvSpPr>
          <p:nvPr>
            <p:ph type="subTitle" idx="1"/>
          </p:nvPr>
        </p:nvSpPr>
        <p:spPr>
          <a:xfrm>
            <a:off x="971600" y="3212976"/>
            <a:ext cx="7416824" cy="1296144"/>
          </a:xfrm>
        </p:spPr>
        <p:txBody>
          <a:bodyPr/>
          <a:lstStyle/>
          <a:p>
            <a:r>
              <a:rPr lang="nb-NO" sz="2800" dirty="0"/>
              <a:t>Kurs for valgnemnder i lokallagene i Nordland  </a:t>
            </a:r>
          </a:p>
          <a:p>
            <a:r>
              <a:rPr lang="nb-NO" sz="2800" dirty="0"/>
              <a:t>september 2018</a:t>
            </a:r>
          </a:p>
          <a:p>
            <a:endParaRPr lang="nb-NO" sz="3600" dirty="0"/>
          </a:p>
          <a:p>
            <a:r>
              <a:rPr lang="nb-NO" sz="2400" dirty="0"/>
              <a:t>Organisasjonssjef Geir Jostein Sandmo/ </a:t>
            </a:r>
          </a:p>
          <a:p>
            <a:r>
              <a:rPr lang="nb-NO" sz="2400" dirty="0"/>
              <a:t>førstekonsulent Linda Nordlie</a:t>
            </a:r>
          </a:p>
          <a:p>
            <a:r>
              <a:rPr lang="nb-NO" sz="1200" dirty="0"/>
              <a:t>Endelig versjon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850106"/>
          </a:xfrm>
        </p:spPr>
        <p:txBody>
          <a:bodyPr/>
          <a:lstStyle/>
          <a:p>
            <a:r>
              <a:rPr lang="nb-NO" dirty="0"/>
              <a:t>Instruks for valgnemnda</a:t>
            </a:r>
          </a:p>
        </p:txBody>
      </p:sp>
      <p:sp>
        <p:nvSpPr>
          <p:cNvPr id="3" name="Plassholder for innhold 2"/>
          <p:cNvSpPr>
            <a:spLocks noGrp="1"/>
          </p:cNvSpPr>
          <p:nvPr>
            <p:ph sz="half" idx="1"/>
          </p:nvPr>
        </p:nvSpPr>
        <p:spPr>
          <a:xfrm>
            <a:off x="457200" y="1600200"/>
            <a:ext cx="4258816" cy="4525963"/>
          </a:xfrm>
        </p:spPr>
        <p:txBody>
          <a:bodyPr/>
          <a:lstStyle/>
          <a:p>
            <a:r>
              <a:rPr lang="nb-NO" sz="2400" dirty="0"/>
              <a:t>Vi har </a:t>
            </a:r>
            <a:r>
              <a:rPr lang="nb-NO" sz="2400" u="sng" dirty="0"/>
              <a:t>ikke</a:t>
            </a:r>
            <a:r>
              <a:rPr lang="nb-NO" sz="2400" dirty="0"/>
              <a:t> instruks for valgnemndene i lokallagene i Nordland</a:t>
            </a:r>
          </a:p>
          <a:p>
            <a:pPr marL="0" indent="0">
              <a:buNone/>
            </a:pPr>
            <a:endParaRPr lang="nb-NO" sz="2400" b="1" dirty="0"/>
          </a:p>
          <a:p>
            <a:pPr marL="0" indent="0">
              <a:buNone/>
            </a:pPr>
            <a:r>
              <a:rPr lang="nb-NO" sz="2400" b="1" dirty="0"/>
              <a:t>Dette kurset kan være som en mal for valgnemndas arbeide</a:t>
            </a:r>
          </a:p>
        </p:txBody>
      </p:sp>
      <p:pic>
        <p:nvPicPr>
          <p:cNvPr id="5" name="Plassholder for innhold 4"/>
          <p:cNvPicPr>
            <a:picLocks noGrp="1" noChangeAspect="1"/>
          </p:cNvPicPr>
          <p:nvPr>
            <p:ph sz="half" idx="2"/>
          </p:nvPr>
        </p:nvPicPr>
        <p:blipFill>
          <a:blip r:embed="rId3"/>
          <a:stretch>
            <a:fillRect/>
          </a:stretch>
        </p:blipFill>
        <p:spPr>
          <a:xfrm>
            <a:off x="4805597" y="1988839"/>
            <a:ext cx="3881203" cy="3907133"/>
          </a:xfrm>
          <a:prstGeom prst="rect">
            <a:avLst/>
          </a:prstGeom>
        </p:spPr>
      </p:pic>
    </p:spTree>
    <p:extLst>
      <p:ext uri="{BB962C8B-B14F-4D97-AF65-F5344CB8AC3E}">
        <p14:creationId xmlns:p14="http://schemas.microsoft.com/office/powerpoint/2010/main" val="84448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tel 1"/>
          <p:cNvSpPr>
            <a:spLocks noGrp="1"/>
          </p:cNvSpPr>
          <p:nvPr>
            <p:ph type="title"/>
          </p:nvPr>
        </p:nvSpPr>
        <p:spPr bwMode="auto">
          <a:xfrm>
            <a:off x="539750" y="1196975"/>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nb-NO" sz="6600" dirty="0"/>
              <a:t>Praktisk</a:t>
            </a:r>
            <a:br>
              <a:rPr lang="nb-NO" sz="6600" dirty="0"/>
            </a:br>
            <a:br>
              <a:rPr lang="nb-NO" sz="6600" dirty="0"/>
            </a:br>
            <a:r>
              <a:rPr lang="nb-NO" sz="6600" dirty="0"/>
              <a:t> valgnemndsarbeid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520" y="191117"/>
            <a:ext cx="8229600" cy="1143000"/>
          </a:xfrm>
        </p:spPr>
        <p:txBody>
          <a:bodyPr/>
          <a:lstStyle/>
          <a:p>
            <a:r>
              <a:rPr lang="nb-NO" sz="3600" dirty="0"/>
              <a:t>Det er en svært viktig jobb dere skal gjøre!</a:t>
            </a:r>
          </a:p>
        </p:txBody>
      </p:sp>
      <p:sp>
        <p:nvSpPr>
          <p:cNvPr id="12" name="TekstSylinder 11"/>
          <p:cNvSpPr txBox="1"/>
          <p:nvPr/>
        </p:nvSpPr>
        <p:spPr>
          <a:xfrm>
            <a:off x="539552" y="1196752"/>
            <a:ext cx="4464496" cy="2862322"/>
          </a:xfrm>
          <a:prstGeom prst="rect">
            <a:avLst/>
          </a:prstGeom>
          <a:noFill/>
        </p:spPr>
        <p:txBody>
          <a:bodyPr wrap="square" rtlCol="0">
            <a:spAutoFit/>
          </a:bodyPr>
          <a:lstStyle/>
          <a:p>
            <a:r>
              <a:rPr lang="nb-NO" dirty="0"/>
              <a:t>I den daglige oppfølging av medlemmene er lokallaget Norges Bondelags viktigste ressurs</a:t>
            </a:r>
          </a:p>
          <a:p>
            <a:endParaRPr lang="nb-NO" dirty="0"/>
          </a:p>
          <a:p>
            <a:r>
              <a:rPr lang="nb-NO" dirty="0"/>
              <a:t>Lederne og styret har den viktigste posisjonen i organisasjonen</a:t>
            </a:r>
          </a:p>
          <a:p>
            <a:endParaRPr lang="nb-NO" dirty="0"/>
          </a:p>
          <a:p>
            <a:r>
              <a:rPr lang="nb-NO" dirty="0"/>
              <a:t>Du er medlem i et lokallag – IKKE i et fylkeslag!!</a:t>
            </a:r>
          </a:p>
          <a:p>
            <a:endParaRPr lang="nb-NO" dirty="0"/>
          </a:p>
        </p:txBody>
      </p:sp>
      <p:pic>
        <p:nvPicPr>
          <p:cNvPr id="6" name="Bilde 5" descr="Et bilde som inneholder person, utendørs, mann, bygning&#10;&#10;Beskrivelse som er generert med svært høy visshet">
            <a:extLst>
              <a:ext uri="{FF2B5EF4-FFF2-40B4-BE49-F238E27FC236}">
                <a16:creationId xmlns:a16="http://schemas.microsoft.com/office/drawing/2014/main" id="{2029B113-2D26-4001-898F-389339D9C1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309457"/>
            <a:ext cx="1899432" cy="2636912"/>
          </a:xfrm>
          <a:prstGeom prst="rect">
            <a:avLst/>
          </a:prstGeom>
        </p:spPr>
      </p:pic>
      <p:pic>
        <p:nvPicPr>
          <p:cNvPr id="10" name="Bilde 9" descr="Et bilde som inneholder gress, ku, utendørs, himmel&#10;&#10;Beskrivelse som er generert med svært høy visshet">
            <a:extLst>
              <a:ext uri="{FF2B5EF4-FFF2-40B4-BE49-F238E27FC236}">
                <a16:creationId xmlns:a16="http://schemas.microsoft.com/office/drawing/2014/main" id="{E400B3F7-E542-41A4-8EFD-C3DDA10216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775"/>
          <a:stretch/>
        </p:blipFill>
        <p:spPr>
          <a:xfrm>
            <a:off x="6108919" y="4059074"/>
            <a:ext cx="1849929" cy="2054193"/>
          </a:xfrm>
          <a:prstGeom prst="rect">
            <a:avLst/>
          </a:prstGeom>
        </p:spPr>
      </p:pic>
      <p:pic>
        <p:nvPicPr>
          <p:cNvPr id="13" name="Bilde 12" descr="Et bilde som inneholder person, innendørs, mann, vegg&#10;&#10;Beskrivelse som er generert med svært høy visshet">
            <a:extLst>
              <a:ext uri="{FF2B5EF4-FFF2-40B4-BE49-F238E27FC236}">
                <a16:creationId xmlns:a16="http://schemas.microsoft.com/office/drawing/2014/main" id="{793ED4E8-8971-497F-9C8C-25FCAACD2A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41786" y="4116440"/>
            <a:ext cx="2276872" cy="1707654"/>
          </a:xfrm>
          <a:prstGeom prst="rect">
            <a:avLst/>
          </a:prstGeom>
        </p:spPr>
      </p:pic>
      <p:pic>
        <p:nvPicPr>
          <p:cNvPr id="16" name="Bilde 15" descr="Et bilde som inneholder person, kvinne, klær, smilende&#10;&#10;Beskrivelse som er generert med høy visshet">
            <a:extLst>
              <a:ext uri="{FF2B5EF4-FFF2-40B4-BE49-F238E27FC236}">
                <a16:creationId xmlns:a16="http://schemas.microsoft.com/office/drawing/2014/main" id="{5B03FE5B-B58A-4189-A805-46FE4E4681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211" y="4176955"/>
            <a:ext cx="1707653" cy="1775507"/>
          </a:xfrm>
          <a:prstGeom prst="rect">
            <a:avLst/>
          </a:prstGeom>
        </p:spPr>
      </p:pic>
    </p:spTree>
    <p:extLst>
      <p:ext uri="{BB962C8B-B14F-4D97-AF65-F5344CB8AC3E}">
        <p14:creationId xmlns:p14="http://schemas.microsoft.com/office/powerpoint/2010/main" val="3639821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Calibri"/>
                <a:ea typeface="Calibri"/>
                <a:cs typeface="Times New Roman"/>
              </a:rPr>
              <a:t>Oppstart</a:t>
            </a:r>
            <a:br>
              <a:rPr lang="nb-NO" dirty="0">
                <a:latin typeface="Calibri"/>
                <a:ea typeface="Calibri"/>
                <a:cs typeface="Times New Roman"/>
              </a:rPr>
            </a:br>
            <a:endParaRPr lang="nb-NO" dirty="0"/>
          </a:p>
        </p:txBody>
      </p:sp>
      <p:sp>
        <p:nvSpPr>
          <p:cNvPr id="3" name="Plassholder for innhold 2"/>
          <p:cNvSpPr>
            <a:spLocks noGrp="1"/>
          </p:cNvSpPr>
          <p:nvPr>
            <p:ph idx="1"/>
          </p:nvPr>
        </p:nvSpPr>
        <p:spPr>
          <a:xfrm>
            <a:off x="467545" y="1431628"/>
            <a:ext cx="6840760" cy="4721547"/>
          </a:xfrm>
        </p:spPr>
        <p:txBody>
          <a:bodyPr/>
          <a:lstStyle/>
          <a:p>
            <a:pPr>
              <a:buFont typeface="Arial" pitchFamily="34" charset="0"/>
              <a:buChar char="•"/>
            </a:pPr>
            <a:r>
              <a:rPr lang="nb-NO" sz="1800" dirty="0"/>
              <a:t>Hvem er i valgnemnda?</a:t>
            </a:r>
          </a:p>
          <a:p>
            <a:pPr lvl="1">
              <a:buFont typeface="Arial" pitchFamily="34" charset="0"/>
              <a:buChar char="•"/>
            </a:pPr>
            <a:r>
              <a:rPr lang="nb-NO" sz="1400" dirty="0"/>
              <a:t>Protokoll fra årsmøte!</a:t>
            </a:r>
          </a:p>
          <a:p>
            <a:pPr lvl="1">
              <a:buFont typeface="Arial" pitchFamily="34" charset="0"/>
              <a:buChar char="•"/>
            </a:pPr>
            <a:r>
              <a:rPr lang="nb-NO" sz="1400" dirty="0"/>
              <a:t>Avklar hvem er leder i valgnemnda!</a:t>
            </a:r>
          </a:p>
          <a:p>
            <a:pPr>
              <a:buFont typeface="Arial" pitchFamily="34" charset="0"/>
              <a:buChar char="•"/>
            </a:pPr>
            <a:r>
              <a:rPr lang="nb-NO" sz="1800" dirty="0"/>
              <a:t>Når begynner valgnemnda</a:t>
            </a:r>
          </a:p>
          <a:p>
            <a:pPr lvl="1">
              <a:buFont typeface="Arial" pitchFamily="34" charset="0"/>
              <a:buChar char="•"/>
            </a:pPr>
            <a:r>
              <a:rPr lang="nb-NO" sz="1400" dirty="0"/>
              <a:t>Vårt råd - 2 måneder før årsmøte!</a:t>
            </a:r>
          </a:p>
          <a:p>
            <a:pPr>
              <a:buFont typeface="Arial" pitchFamily="34" charset="0"/>
              <a:buChar char="•"/>
            </a:pPr>
            <a:r>
              <a:rPr lang="nb-NO" sz="1800" dirty="0"/>
              <a:t>Hvem starter arbeidet</a:t>
            </a:r>
          </a:p>
          <a:p>
            <a:pPr lvl="1">
              <a:buFont typeface="Arial" pitchFamily="34" charset="0"/>
              <a:buChar char="•"/>
            </a:pPr>
            <a:r>
              <a:rPr lang="nb-NO" sz="1400" dirty="0">
                <a:solidFill>
                  <a:schemeClr val="accent3"/>
                </a:solidFill>
              </a:rPr>
              <a:t>Lederen i valgnemnda</a:t>
            </a:r>
          </a:p>
          <a:p>
            <a:pPr lvl="1">
              <a:buFont typeface="Arial" pitchFamily="34" charset="0"/>
              <a:buChar char="•"/>
            </a:pPr>
            <a:r>
              <a:rPr lang="nb-NO" sz="1400" dirty="0">
                <a:solidFill>
                  <a:schemeClr val="accent3"/>
                </a:solidFill>
              </a:rPr>
              <a:t>Og leder i lokallagsstyret sjekker at arbeidet er kommet i gang!</a:t>
            </a:r>
          </a:p>
          <a:p>
            <a:pPr>
              <a:buFont typeface="Arial" pitchFamily="34" charset="0"/>
              <a:buChar char="•"/>
            </a:pPr>
            <a:r>
              <a:rPr lang="nb-NO" sz="1800" dirty="0"/>
              <a:t>Lag en tidsplan for de forskjellige fasene i valgnemndas arbeid. </a:t>
            </a:r>
          </a:p>
          <a:p>
            <a:pPr lvl="1">
              <a:buFont typeface="Arial" pitchFamily="34" charset="0"/>
              <a:buChar char="•"/>
            </a:pPr>
            <a:r>
              <a:rPr lang="nb-NO" sz="1600" dirty="0"/>
              <a:t>Tid for:</a:t>
            </a:r>
          </a:p>
          <a:p>
            <a:pPr lvl="2">
              <a:buFont typeface="Arial" pitchFamily="34" charset="0"/>
              <a:buChar char="•"/>
            </a:pPr>
            <a:r>
              <a:rPr lang="nb-NO" sz="1600" dirty="0"/>
              <a:t>Kandidatsøk – medlemslista på «Min side» fra lokallagsleder eller på fylkeskontoret. Informer lokallagsleder. </a:t>
            </a:r>
          </a:p>
          <a:p>
            <a:pPr lvl="2">
              <a:buFont typeface="Arial" pitchFamily="34" charset="0"/>
              <a:buChar char="•"/>
            </a:pPr>
            <a:r>
              <a:rPr lang="nb-NO" sz="1600" dirty="0"/>
              <a:t>Utvelgelse av aktuelle kandidater</a:t>
            </a:r>
          </a:p>
          <a:p>
            <a:pPr lvl="2">
              <a:buFont typeface="Arial" pitchFamily="34" charset="0"/>
              <a:buChar char="•"/>
            </a:pPr>
            <a:r>
              <a:rPr lang="nb-NO" sz="1600" dirty="0"/>
              <a:t>Intervjuer - oppstart og gjennomføring</a:t>
            </a:r>
          </a:p>
          <a:p>
            <a:pPr lvl="2">
              <a:buFont typeface="Arial" pitchFamily="34" charset="0"/>
              <a:buChar char="•"/>
            </a:pPr>
            <a:r>
              <a:rPr lang="nb-NO" sz="1600" dirty="0"/>
              <a:t>Innstilling – se krav fra vedtektene</a:t>
            </a:r>
          </a:p>
          <a:p>
            <a:pPr lvl="2">
              <a:buFont typeface="Arial" pitchFamily="34" charset="0"/>
              <a:buChar char="•"/>
            </a:pPr>
            <a:r>
              <a:rPr lang="nb-NO" sz="1600" dirty="0"/>
              <a:t>Presentasjon klar før årsmøtet</a:t>
            </a:r>
          </a:p>
          <a:p>
            <a:pPr>
              <a:buFont typeface="Arial" pitchFamily="34" charset="0"/>
              <a:buChar char="•"/>
            </a:pPr>
            <a:endParaRPr lang="nb-NO" sz="2400" dirty="0"/>
          </a:p>
          <a:p>
            <a:pPr lvl="2">
              <a:buFont typeface="Arial" pitchFamily="34" charset="0"/>
              <a:buChar char="•"/>
            </a:pPr>
            <a:endParaRPr lang="nb-NO" dirty="0"/>
          </a:p>
          <a:p>
            <a:endParaRPr lang="nb-NO" dirty="0"/>
          </a:p>
        </p:txBody>
      </p:sp>
      <p:pic>
        <p:nvPicPr>
          <p:cNvPr id="6146" name="Picture 2" descr="C:\Users\ALiland\AppData\Local\Microsoft\Windows\Temporary Internet Files\Content.IE5\WJ5R3Q50\MC9000788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60648"/>
            <a:ext cx="1561728" cy="185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112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Kartlegge behov 1</a:t>
            </a:r>
          </a:p>
        </p:txBody>
      </p:sp>
      <p:sp>
        <p:nvSpPr>
          <p:cNvPr id="3" name="Plassholder for innhold 2"/>
          <p:cNvSpPr>
            <a:spLocks noGrp="1"/>
          </p:cNvSpPr>
          <p:nvPr>
            <p:ph idx="1"/>
          </p:nvPr>
        </p:nvSpPr>
        <p:spPr>
          <a:xfrm>
            <a:off x="457200" y="1417638"/>
            <a:ext cx="5482952" cy="5165724"/>
          </a:xfrm>
        </p:spPr>
        <p:txBody>
          <a:bodyPr/>
          <a:lstStyle/>
          <a:p>
            <a:pPr marL="0" indent="0">
              <a:buNone/>
            </a:pPr>
            <a:r>
              <a:rPr lang="nb-NO" dirty="0"/>
              <a:t>Diskuter i nemnda behov og kvalifikasjoner </a:t>
            </a:r>
            <a:r>
              <a:rPr lang="nb-NO" u="sng" dirty="0"/>
              <a:t>før</a:t>
            </a:r>
            <a:r>
              <a:rPr lang="nb-NO" dirty="0"/>
              <a:t> person!</a:t>
            </a:r>
          </a:p>
          <a:p>
            <a:r>
              <a:rPr lang="nb-NO" dirty="0"/>
              <a:t>Hvilken kompetanse skal styret til sammen ha?</a:t>
            </a:r>
          </a:p>
          <a:p>
            <a:r>
              <a:rPr lang="nb-NO" dirty="0"/>
              <a:t>Hvilke behov skal styremedlemmene fylle?</a:t>
            </a:r>
          </a:p>
          <a:p>
            <a:r>
              <a:rPr lang="nb-NO" dirty="0"/>
              <a:t>Representativitet:</a:t>
            </a:r>
          </a:p>
          <a:p>
            <a:pPr lvl="1"/>
            <a:r>
              <a:rPr lang="nb-NO" dirty="0"/>
              <a:t>Kjønn, alder, geografi og produksjon.</a:t>
            </a:r>
          </a:p>
          <a:p>
            <a:pPr marL="0" indent="0">
              <a:buNone/>
            </a:pPr>
            <a:endParaRPr lang="nb-NO" dirty="0"/>
          </a:p>
          <a:p>
            <a:endParaRPr lang="nb-NO" dirty="0"/>
          </a:p>
        </p:txBody>
      </p:sp>
      <p:pic>
        <p:nvPicPr>
          <p:cNvPr id="8" name="Bilde 7" descr="Et bilde som inneholder gjerde, utendørs, gress, himmel&#10;&#10;Beskrivelse som er generert med svært høy visshet">
            <a:extLst>
              <a:ext uri="{FF2B5EF4-FFF2-40B4-BE49-F238E27FC236}">
                <a16:creationId xmlns:a16="http://schemas.microsoft.com/office/drawing/2014/main" id="{1DF34496-197B-4B09-9112-DAD4691F18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8946" y="2560638"/>
            <a:ext cx="3847537" cy="2308522"/>
          </a:xfrm>
          <a:prstGeom prst="rect">
            <a:avLst/>
          </a:prstGeom>
        </p:spPr>
      </p:pic>
    </p:spTree>
    <p:extLst>
      <p:ext uri="{BB962C8B-B14F-4D97-AF65-F5344CB8AC3E}">
        <p14:creationId xmlns:p14="http://schemas.microsoft.com/office/powerpoint/2010/main" val="115697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Kartlegging av behov 2</a:t>
            </a:r>
          </a:p>
        </p:txBody>
      </p:sp>
      <p:sp>
        <p:nvSpPr>
          <p:cNvPr id="3" name="Plassholder for innhold 2"/>
          <p:cNvSpPr>
            <a:spLocks noGrp="1"/>
          </p:cNvSpPr>
          <p:nvPr>
            <p:ph idx="1"/>
          </p:nvPr>
        </p:nvSpPr>
        <p:spPr>
          <a:xfrm>
            <a:off x="457201" y="1844824"/>
            <a:ext cx="5915000" cy="4248472"/>
          </a:xfrm>
        </p:spPr>
        <p:txBody>
          <a:bodyPr/>
          <a:lstStyle/>
          <a:p>
            <a:pPr>
              <a:buFont typeface="Arial" pitchFamily="34" charset="0"/>
              <a:buChar char="•"/>
            </a:pPr>
            <a:r>
              <a:rPr lang="nb-NO" sz="2000" dirty="0"/>
              <a:t>Kontakt alle eksisterende styremedlemmer på lik måte.</a:t>
            </a:r>
          </a:p>
          <a:p>
            <a:pPr>
              <a:buFont typeface="Arial" pitchFamily="34" charset="0"/>
              <a:buChar char="•"/>
            </a:pPr>
            <a:r>
              <a:rPr lang="nb-NO" sz="2000" dirty="0"/>
              <a:t>Ha oversikt over hvem som er på valg og hvem ikke (protokoll!)</a:t>
            </a:r>
          </a:p>
          <a:p>
            <a:pPr>
              <a:buFont typeface="Arial" pitchFamily="34" charset="0"/>
              <a:buChar char="•"/>
            </a:pPr>
            <a:r>
              <a:rPr lang="nb-NO" sz="2000" dirty="0"/>
              <a:t>Avklar om disse stiller sin plass til disposisjon</a:t>
            </a:r>
          </a:p>
          <a:p>
            <a:pPr lvl="1">
              <a:buFont typeface="Arial" pitchFamily="34" charset="0"/>
              <a:buChar char="•"/>
            </a:pPr>
            <a:r>
              <a:rPr lang="nb-NO" sz="2000" dirty="0"/>
              <a:t>Om de ønsker gjenvalg eller ikke</a:t>
            </a:r>
          </a:p>
          <a:p>
            <a:pPr>
              <a:buFont typeface="Arial" pitchFamily="34" charset="0"/>
              <a:buChar char="•"/>
            </a:pPr>
            <a:r>
              <a:rPr lang="nb-NO" sz="2000" dirty="0"/>
              <a:t>Intervjue alle om dagens styrearbeid og </a:t>
            </a:r>
            <a:r>
              <a:rPr lang="nb-NO" sz="2000" i="1" dirty="0"/>
              <a:t>hva de selv bidrar med i styret</a:t>
            </a:r>
          </a:p>
          <a:p>
            <a:pPr>
              <a:buFont typeface="Arial" pitchFamily="34" charset="0"/>
              <a:buChar char="•"/>
            </a:pPr>
            <a:endParaRPr lang="nb-NO" sz="2000" i="1" dirty="0"/>
          </a:p>
          <a:p>
            <a:pPr>
              <a:buFont typeface="Arial" pitchFamily="34" charset="0"/>
              <a:buChar char="•"/>
            </a:pPr>
            <a:endParaRPr lang="nb-NO" sz="2000" i="1" dirty="0"/>
          </a:p>
          <a:p>
            <a:pPr marL="0" indent="0"/>
            <a:r>
              <a:rPr lang="nb-NO" sz="2000" b="1" dirty="0"/>
              <a:t> Mål : få en oversikt over hvem som skal byttes ut og hvem som skal fortsette </a:t>
            </a:r>
          </a:p>
          <a:p>
            <a:pPr lvl="1">
              <a:buFont typeface="Arial" pitchFamily="34" charset="0"/>
              <a:buChar char="•"/>
            </a:pPr>
            <a:endParaRPr lang="nb-NO" dirty="0"/>
          </a:p>
          <a:p>
            <a:pPr lvl="1">
              <a:buFont typeface="Arial" pitchFamily="34" charset="0"/>
              <a:buChar char="•"/>
            </a:pPr>
            <a:endParaRPr lang="nb-NO" dirty="0"/>
          </a:p>
        </p:txBody>
      </p:sp>
      <p:pic>
        <p:nvPicPr>
          <p:cNvPr id="14" name="Bilde 13" descr="Et bilde som inneholder vegg, innendørs, kabinett&#10;&#10;Beskrivelse som er generert med svært høy visshet">
            <a:extLst>
              <a:ext uri="{FF2B5EF4-FFF2-40B4-BE49-F238E27FC236}">
                <a16:creationId xmlns:a16="http://schemas.microsoft.com/office/drawing/2014/main" id="{3510D86D-9CE4-47FA-ACC3-B17950F69C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00" r="10000"/>
          <a:stretch/>
        </p:blipFill>
        <p:spPr>
          <a:xfrm>
            <a:off x="6372201" y="2348880"/>
            <a:ext cx="2565683" cy="2691292"/>
          </a:xfrm>
          <a:prstGeom prst="rect">
            <a:avLst/>
          </a:prstGeom>
        </p:spPr>
      </p:pic>
    </p:spTree>
    <p:extLst>
      <p:ext uri="{BB962C8B-B14F-4D97-AF65-F5344CB8AC3E}">
        <p14:creationId xmlns:p14="http://schemas.microsoft.com/office/powerpoint/2010/main" val="30517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850106"/>
          </a:xfrm>
        </p:spPr>
        <p:txBody>
          <a:bodyPr/>
          <a:lstStyle/>
          <a:p>
            <a:br>
              <a:rPr lang="nb-NO" dirty="0"/>
            </a:br>
            <a:r>
              <a:rPr lang="nb-NO" dirty="0"/>
              <a:t>Utvelgelse</a:t>
            </a:r>
            <a:br>
              <a:rPr lang="nb-NO" dirty="0"/>
            </a:br>
            <a:endParaRPr lang="nb-NO" dirty="0"/>
          </a:p>
        </p:txBody>
      </p:sp>
      <p:sp>
        <p:nvSpPr>
          <p:cNvPr id="3" name="Plassholder for innhold 2"/>
          <p:cNvSpPr>
            <a:spLocks noGrp="1"/>
          </p:cNvSpPr>
          <p:nvPr>
            <p:ph idx="1"/>
          </p:nvPr>
        </p:nvSpPr>
        <p:spPr>
          <a:xfrm>
            <a:off x="179512" y="1124744"/>
            <a:ext cx="4320480" cy="4968551"/>
          </a:xfrm>
        </p:spPr>
        <p:txBody>
          <a:bodyPr/>
          <a:lstStyle/>
          <a:p>
            <a:endParaRPr lang="nb-NO" sz="2000" dirty="0"/>
          </a:p>
          <a:p>
            <a:endParaRPr lang="nb-NO" sz="2000" dirty="0"/>
          </a:p>
          <a:p>
            <a:r>
              <a:rPr lang="nb-NO" sz="2000" dirty="0"/>
              <a:t>Delta på eksisterende arenaer - observere</a:t>
            </a:r>
          </a:p>
          <a:p>
            <a:r>
              <a:rPr lang="nb-NO" sz="2000" dirty="0"/>
              <a:t>Innspill fra sittende styre</a:t>
            </a:r>
          </a:p>
          <a:p>
            <a:r>
              <a:rPr lang="nb-NO" sz="2000" dirty="0"/>
              <a:t>Protokoller fra tidligere valgnemnder, derfor viktig med kontinuitet i valgnemnda!</a:t>
            </a:r>
          </a:p>
          <a:p>
            <a:r>
              <a:rPr lang="nb-NO" sz="2000" dirty="0"/>
              <a:t>Be om innspill – fra hvem?</a:t>
            </a:r>
          </a:p>
          <a:p>
            <a:pPr lvl="1"/>
            <a:r>
              <a:rPr lang="nb-NO" sz="2000" dirty="0"/>
              <a:t>Medlemmene</a:t>
            </a:r>
          </a:p>
          <a:p>
            <a:pPr lvl="1"/>
            <a:r>
              <a:rPr lang="nb-NO" sz="2000" dirty="0"/>
              <a:t>Sittende styre</a:t>
            </a:r>
          </a:p>
          <a:p>
            <a:r>
              <a:rPr lang="nb-NO" sz="2400" dirty="0">
                <a:solidFill>
                  <a:schemeClr val="accent3"/>
                </a:solidFill>
              </a:rPr>
              <a:t>Andre?</a:t>
            </a:r>
          </a:p>
          <a:p>
            <a:pPr marL="0" indent="0">
              <a:buNone/>
            </a:pPr>
            <a:endParaRPr lang="nb-NO" dirty="0"/>
          </a:p>
          <a:p>
            <a:endParaRPr lang="nb-NO" dirty="0"/>
          </a:p>
        </p:txBody>
      </p:sp>
      <p:pic>
        <p:nvPicPr>
          <p:cNvPr id="5" name="Bilde 4" descr="Et bilde som inneholder person, innendørs, vegg, bord&#10;&#10;Beskrivelse som er generert med svært høy visshet">
            <a:extLst>
              <a:ext uri="{FF2B5EF4-FFF2-40B4-BE49-F238E27FC236}">
                <a16:creationId xmlns:a16="http://schemas.microsoft.com/office/drawing/2014/main" id="{A1B7EEA9-5297-431A-A9C1-636AEE31D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789" y="1556792"/>
            <a:ext cx="4668011" cy="3501008"/>
          </a:xfrm>
          <a:prstGeom prst="rect">
            <a:avLst/>
          </a:prstGeom>
        </p:spPr>
      </p:pic>
    </p:spTree>
    <p:extLst>
      <p:ext uri="{BB962C8B-B14F-4D97-AF65-F5344CB8AC3E}">
        <p14:creationId xmlns:p14="http://schemas.microsoft.com/office/powerpoint/2010/main" val="320379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mener dere?</a:t>
            </a:r>
          </a:p>
        </p:txBody>
      </p:sp>
      <p:sp>
        <p:nvSpPr>
          <p:cNvPr id="3" name="Plassholder for innhold 2"/>
          <p:cNvSpPr>
            <a:spLocks noGrp="1"/>
          </p:cNvSpPr>
          <p:nvPr>
            <p:ph idx="1"/>
          </p:nvPr>
        </p:nvSpPr>
        <p:spPr>
          <a:xfrm>
            <a:off x="457200" y="1628800"/>
            <a:ext cx="8229600" cy="4536503"/>
          </a:xfrm>
        </p:spPr>
        <p:txBody>
          <a:bodyPr/>
          <a:lstStyle/>
          <a:p>
            <a:pPr marL="0" indent="0" algn="ctr">
              <a:buNone/>
            </a:pPr>
            <a:endParaRPr lang="nb-NO" dirty="0">
              <a:solidFill>
                <a:srgbClr val="FF0000"/>
              </a:solidFill>
            </a:endParaRPr>
          </a:p>
          <a:p>
            <a:pPr marL="0" indent="0" algn="ctr">
              <a:buNone/>
            </a:pPr>
            <a:r>
              <a:rPr lang="nb-NO" dirty="0">
                <a:solidFill>
                  <a:srgbClr val="00B050"/>
                </a:solidFill>
              </a:rPr>
              <a:t>Må du være produksjonsmedlem?</a:t>
            </a:r>
          </a:p>
          <a:p>
            <a:pPr marL="0" indent="0" algn="ctr">
              <a:buNone/>
            </a:pPr>
            <a:r>
              <a:rPr lang="nb-NO" dirty="0">
                <a:solidFill>
                  <a:srgbClr val="00B050"/>
                </a:solidFill>
              </a:rPr>
              <a:t>Er det de samme som blir spurt?</a:t>
            </a:r>
          </a:p>
          <a:p>
            <a:pPr marL="0" indent="0" algn="ctr">
              <a:buNone/>
            </a:pPr>
            <a:r>
              <a:rPr lang="nb-NO" dirty="0"/>
              <a:t>Taushetsplikt!!</a:t>
            </a:r>
          </a:p>
        </p:txBody>
      </p:sp>
    </p:spTree>
    <p:extLst>
      <p:ext uri="{BB962C8B-B14F-4D97-AF65-F5344CB8AC3E}">
        <p14:creationId xmlns:p14="http://schemas.microsoft.com/office/powerpoint/2010/main" val="387486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60175" y="116632"/>
            <a:ext cx="8229600" cy="1143000"/>
          </a:xfrm>
        </p:spPr>
        <p:txBody>
          <a:bodyPr/>
          <a:lstStyle/>
          <a:p>
            <a:r>
              <a:rPr lang="nb-NO" dirty="0"/>
              <a:t>Informasjon til kandidater</a:t>
            </a:r>
          </a:p>
        </p:txBody>
      </p:sp>
      <p:sp>
        <p:nvSpPr>
          <p:cNvPr id="3" name="Plassholder for innhold 2"/>
          <p:cNvSpPr>
            <a:spLocks noGrp="1"/>
          </p:cNvSpPr>
          <p:nvPr>
            <p:ph idx="1"/>
          </p:nvPr>
        </p:nvSpPr>
        <p:spPr>
          <a:xfrm>
            <a:off x="381879" y="1052736"/>
            <a:ext cx="6552728" cy="5184576"/>
          </a:xfrm>
        </p:spPr>
        <p:txBody>
          <a:bodyPr/>
          <a:lstStyle/>
          <a:p>
            <a:r>
              <a:rPr lang="nb-NO" sz="2000" dirty="0"/>
              <a:t>Vær ærlig om hva som forventes og hva vervet innebærer</a:t>
            </a:r>
          </a:p>
          <a:p>
            <a:pPr lvl="1"/>
            <a:r>
              <a:rPr lang="nb-NO" sz="1800" dirty="0"/>
              <a:t>«Det er vel bare et par, tre møter i halvåret»…</a:t>
            </a:r>
          </a:p>
          <a:p>
            <a:pPr lvl="1"/>
            <a:r>
              <a:rPr lang="nb-NO" sz="1800" dirty="0"/>
              <a:t>Styrevervet fører med seg</a:t>
            </a:r>
          </a:p>
          <a:p>
            <a:pPr lvl="2"/>
            <a:r>
              <a:rPr lang="nb-NO" sz="1800" dirty="0"/>
              <a:t>Forberedelser og representasjon	</a:t>
            </a:r>
          </a:p>
          <a:p>
            <a:pPr lvl="2"/>
            <a:r>
              <a:rPr lang="nb-NO" sz="1800" dirty="0"/>
              <a:t>Dager/kvelder på møte</a:t>
            </a:r>
          </a:p>
          <a:p>
            <a:pPr lvl="1"/>
            <a:r>
              <a:rPr lang="nb-NO" sz="1800" dirty="0"/>
              <a:t>Lokallagsleder</a:t>
            </a:r>
          </a:p>
          <a:p>
            <a:pPr lvl="2"/>
            <a:r>
              <a:rPr lang="nb-NO" sz="1800" dirty="0"/>
              <a:t>Forventer koordinator og deltakelse ledermøter, regionmøter, årsmøte</a:t>
            </a:r>
          </a:p>
          <a:p>
            <a:pPr lvl="1"/>
            <a:r>
              <a:rPr lang="nb-NO" sz="1800" dirty="0"/>
              <a:t>Honorar/kostnadsdekninger</a:t>
            </a:r>
          </a:p>
          <a:p>
            <a:pPr marL="457200" lvl="1" indent="0">
              <a:buNone/>
            </a:pPr>
            <a:endParaRPr lang="nb-NO" sz="1800" dirty="0"/>
          </a:p>
          <a:p>
            <a:r>
              <a:rPr lang="nb-NO" sz="2000" dirty="0"/>
              <a:t>Fylkeslaget tilbyr tidvis skolering – og lær av hverandre!</a:t>
            </a:r>
          </a:p>
          <a:p>
            <a:endParaRPr lang="nb-NO" dirty="0">
              <a:solidFill>
                <a:srgbClr val="FF0000"/>
              </a:solidFill>
            </a:endParaRPr>
          </a:p>
          <a:p>
            <a:pPr marL="457200" lvl="1" indent="0">
              <a:buNone/>
            </a:pPr>
            <a:r>
              <a:rPr lang="nb-NO" dirty="0"/>
              <a:t>Selg vervet som positivt og lærerikt!</a:t>
            </a:r>
          </a:p>
          <a:p>
            <a:pPr lvl="1"/>
            <a:endParaRPr lang="nb-NO" dirty="0"/>
          </a:p>
          <a:p>
            <a:pPr lvl="1"/>
            <a:endParaRPr lang="nb-NO" dirty="0"/>
          </a:p>
          <a:p>
            <a:pPr lvl="1"/>
            <a:endParaRPr lang="nb-NO" dirty="0"/>
          </a:p>
          <a:p>
            <a:pPr marL="0" indent="0">
              <a:buNone/>
            </a:pPr>
            <a:endParaRPr lang="nb-NO" dirty="0"/>
          </a:p>
        </p:txBody>
      </p:sp>
      <p:sp>
        <p:nvSpPr>
          <p:cNvPr id="5" name="Pil høyre 4"/>
          <p:cNvSpPr/>
          <p:nvPr/>
        </p:nvSpPr>
        <p:spPr>
          <a:xfrm>
            <a:off x="236139" y="5373216"/>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Et bilde som inneholder person, innendørs, gulv, bakke&#10;&#10;Beskrivelse som er generert med svært høy visshet">
            <a:extLst>
              <a:ext uri="{FF2B5EF4-FFF2-40B4-BE49-F238E27FC236}">
                <a16:creationId xmlns:a16="http://schemas.microsoft.com/office/drawing/2014/main" id="{78F7DD18-499B-40D4-A99B-A8CF6DA24E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87591" y="1841401"/>
            <a:ext cx="2852936" cy="2139702"/>
          </a:xfrm>
          <a:prstGeom prst="rect">
            <a:avLst/>
          </a:prstGeom>
        </p:spPr>
      </p:pic>
    </p:spTree>
    <p:extLst>
      <p:ext uri="{BB962C8B-B14F-4D97-AF65-F5344CB8AC3E}">
        <p14:creationId xmlns:p14="http://schemas.microsoft.com/office/powerpoint/2010/main" val="2683141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994122"/>
          </a:xfrm>
        </p:spPr>
        <p:txBody>
          <a:bodyPr/>
          <a:lstStyle/>
          <a:p>
            <a:r>
              <a:rPr lang="nb-NO" dirty="0"/>
              <a:t>Hva slags personer ser vi etter?</a:t>
            </a:r>
          </a:p>
        </p:txBody>
      </p:sp>
      <p:sp>
        <p:nvSpPr>
          <p:cNvPr id="3" name="Plassholder for innhold 2"/>
          <p:cNvSpPr>
            <a:spLocks noGrp="1"/>
          </p:cNvSpPr>
          <p:nvPr>
            <p:ph idx="1"/>
          </p:nvPr>
        </p:nvSpPr>
        <p:spPr>
          <a:xfrm>
            <a:off x="457200" y="1250072"/>
            <a:ext cx="6347048" cy="4699208"/>
          </a:xfrm>
        </p:spPr>
        <p:txBody>
          <a:bodyPr/>
          <a:lstStyle/>
          <a:p>
            <a:endParaRPr lang="nb-NO" sz="2400" dirty="0"/>
          </a:p>
          <a:p>
            <a:r>
              <a:rPr lang="nb-NO" sz="2400" dirty="0"/>
              <a:t>Må stå inne for formålsparagrafen til NB</a:t>
            </a:r>
          </a:p>
          <a:p>
            <a:r>
              <a:rPr lang="nb-NO" sz="2400" dirty="0"/>
              <a:t>Kompetanse ?</a:t>
            </a:r>
            <a:endParaRPr lang="nb-NO" sz="2000" dirty="0"/>
          </a:p>
          <a:p>
            <a:r>
              <a:rPr lang="nb-NO" sz="2400" dirty="0"/>
              <a:t>Personlig egenskaper – hva trenger vi?</a:t>
            </a:r>
          </a:p>
          <a:p>
            <a:r>
              <a:rPr lang="nb-NO" sz="2400" dirty="0"/>
              <a:t>Annet?</a:t>
            </a:r>
          </a:p>
          <a:p>
            <a:pPr marL="82550" lvl="1" indent="0">
              <a:buNone/>
            </a:pPr>
            <a:endParaRPr lang="nb-NO" dirty="0"/>
          </a:p>
          <a:p>
            <a:pPr marL="0" indent="0">
              <a:buNone/>
            </a:pPr>
            <a:r>
              <a:rPr lang="nb-NO" sz="2800" dirty="0"/>
              <a:t>	</a:t>
            </a:r>
          </a:p>
          <a:p>
            <a:pPr marL="0" indent="0">
              <a:buNone/>
            </a:pPr>
            <a:r>
              <a:rPr lang="nb-NO" sz="2800" dirty="0"/>
              <a:t>	Ikke i år: Stå på liste for aktuelle 	kandidater til neste år?</a:t>
            </a:r>
          </a:p>
          <a:p>
            <a:pPr marL="0" indent="0">
              <a:buNone/>
            </a:pPr>
            <a:endParaRPr lang="nb-NO" dirty="0"/>
          </a:p>
          <a:p>
            <a:pPr marL="457200" lvl="1" indent="0">
              <a:buNone/>
            </a:pPr>
            <a:endParaRPr lang="nb-NO" dirty="0"/>
          </a:p>
        </p:txBody>
      </p:sp>
      <p:sp>
        <p:nvSpPr>
          <p:cNvPr id="4" name="Pil høyre 3"/>
          <p:cNvSpPr/>
          <p:nvPr/>
        </p:nvSpPr>
        <p:spPr>
          <a:xfrm>
            <a:off x="457200" y="4653136"/>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descr="Et bilde som inneholder tak, innendørs, gulv, bord&#10;&#10;Beskrivelse som er generert med svært høy visshet">
            <a:extLst>
              <a:ext uri="{FF2B5EF4-FFF2-40B4-BE49-F238E27FC236}">
                <a16:creationId xmlns:a16="http://schemas.microsoft.com/office/drawing/2014/main" id="{020D86DC-B516-44C8-B5E8-96CF3E2946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2060848"/>
            <a:ext cx="3227850" cy="2420888"/>
          </a:xfrm>
          <a:prstGeom prst="rect">
            <a:avLst/>
          </a:prstGeom>
        </p:spPr>
      </p:pic>
    </p:spTree>
    <p:extLst>
      <p:ext uri="{BB962C8B-B14F-4D97-AF65-F5344CB8AC3E}">
        <p14:creationId xmlns:p14="http://schemas.microsoft.com/office/powerpoint/2010/main" val="2569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bondelaget.no/getfile.php/Logo/Logo_cmyk%20%5BConverted%5D.jpg"/>
          <p:cNvPicPr>
            <a:picLocks noChangeAspect="1" noChangeArrowheads="1"/>
          </p:cNvPicPr>
          <p:nvPr/>
        </p:nvPicPr>
        <p:blipFill>
          <a:blip r:embed="rId3" cstate="print"/>
          <a:srcRect/>
          <a:stretch>
            <a:fillRect/>
          </a:stretch>
        </p:blipFill>
        <p:spPr bwMode="auto">
          <a:xfrm>
            <a:off x="2555776" y="188640"/>
            <a:ext cx="2693098" cy="1532002"/>
          </a:xfrm>
          <a:prstGeom prst="rect">
            <a:avLst/>
          </a:prstGeom>
          <a:noFill/>
        </p:spPr>
      </p:pic>
      <p:sp>
        <p:nvSpPr>
          <p:cNvPr id="3" name="Plassholder for innhold 2"/>
          <p:cNvSpPr>
            <a:spLocks noGrp="1"/>
          </p:cNvSpPr>
          <p:nvPr>
            <p:ph idx="1"/>
          </p:nvPr>
        </p:nvSpPr>
        <p:spPr>
          <a:xfrm>
            <a:off x="395536" y="1124744"/>
            <a:ext cx="8229600" cy="5400600"/>
          </a:xfrm>
        </p:spPr>
        <p:txBody>
          <a:bodyPr>
            <a:normAutofit/>
          </a:bodyPr>
          <a:lstStyle/>
          <a:p>
            <a:r>
              <a:rPr lang="nb-NO" sz="2400" dirty="0"/>
              <a:t>63 500 medlemmer</a:t>
            </a:r>
          </a:p>
          <a:p>
            <a:r>
              <a:rPr lang="nb-NO" sz="2400" dirty="0"/>
              <a:t>520 lokallag</a:t>
            </a:r>
          </a:p>
          <a:p>
            <a:r>
              <a:rPr lang="nb-NO" sz="2400" dirty="0" err="1"/>
              <a:t>Ca</a:t>
            </a:r>
            <a:r>
              <a:rPr lang="nb-NO" sz="2400" dirty="0"/>
              <a:t> 3000 tillitsvalgte</a:t>
            </a:r>
          </a:p>
          <a:p>
            <a:r>
              <a:rPr lang="nb-NO" sz="2400" dirty="0"/>
              <a:t>Oppdrag - medlemsnytte:</a:t>
            </a:r>
          </a:p>
          <a:p>
            <a:pPr lvl="1"/>
            <a:r>
              <a:rPr lang="nb-NO" sz="2000" dirty="0">
                <a:cs typeface="Times New Roman" pitchFamily="18" charset="0"/>
              </a:rPr>
              <a:t>næringspolitiske rammebetingelser -  </a:t>
            </a:r>
            <a:r>
              <a:rPr lang="nb-NO" sz="2000" dirty="0" err="1">
                <a:cs typeface="Times New Roman" pitchFamily="18" charset="0"/>
              </a:rPr>
              <a:t>bl.a</a:t>
            </a:r>
            <a:r>
              <a:rPr lang="nb-NO" sz="2000" dirty="0">
                <a:cs typeface="Times New Roman" pitchFamily="18" charset="0"/>
              </a:rPr>
              <a:t> Jordbruksforhandlingene</a:t>
            </a:r>
          </a:p>
          <a:p>
            <a:pPr lvl="1"/>
            <a:r>
              <a:rPr lang="nb-NO" sz="2000" dirty="0">
                <a:cs typeface="Times New Roman" pitchFamily="18" charset="0"/>
              </a:rPr>
              <a:t>yrkessosialt fellesskap</a:t>
            </a:r>
          </a:p>
          <a:p>
            <a:pPr lvl="1"/>
            <a:r>
              <a:rPr lang="nb-NO" sz="2000" dirty="0">
                <a:cs typeface="Times New Roman" pitchFamily="18" charset="0"/>
              </a:rPr>
              <a:t>lokal interesseorganisasjon</a:t>
            </a:r>
          </a:p>
          <a:p>
            <a:r>
              <a:rPr lang="nb-NO" sz="2400" dirty="0">
                <a:cs typeface="Times New Roman" pitchFamily="18" charset="0"/>
              </a:rPr>
              <a:t>Sekretariat Oslo og alle fylker, 105 årsverk</a:t>
            </a:r>
          </a:p>
          <a:p>
            <a:r>
              <a:rPr lang="nb-NO" sz="2400" dirty="0">
                <a:cs typeface="Times New Roman" pitchFamily="18" charset="0"/>
              </a:rPr>
              <a:t>Ingen partipolitisk tilknytning</a:t>
            </a:r>
            <a:endParaRPr lang="nb-NO" sz="2400" dirty="0"/>
          </a:p>
        </p:txBody>
      </p:sp>
      <p:pic>
        <p:nvPicPr>
          <p:cNvPr id="7" name="Bilde 6" descr="Et bilde som inneholder gress, himmel, utendørs, gårdsmaskin&#10;&#10;Beskrivelse som er generert med svært høy visshet">
            <a:extLst>
              <a:ext uri="{FF2B5EF4-FFF2-40B4-BE49-F238E27FC236}">
                <a16:creationId xmlns:a16="http://schemas.microsoft.com/office/drawing/2014/main" id="{5F3F71BF-A795-4B34-843E-CC44096D8E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4820" y="604518"/>
            <a:ext cx="2940579" cy="1960386"/>
          </a:xfrm>
          <a:prstGeom prst="rect">
            <a:avLst/>
          </a:prstGeom>
        </p:spPr>
      </p:pic>
      <p:pic>
        <p:nvPicPr>
          <p:cNvPr id="9" name="Bilde 8">
            <a:extLst>
              <a:ext uri="{FF2B5EF4-FFF2-40B4-BE49-F238E27FC236}">
                <a16:creationId xmlns:a16="http://schemas.microsoft.com/office/drawing/2014/main" id="{9792DC95-2D79-4DDE-8E55-C08F303CDD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1768" y="3931073"/>
            <a:ext cx="2627784" cy="1802183"/>
          </a:xfrm>
          <a:prstGeom prst="rect">
            <a:avLst/>
          </a:prstGeom>
        </p:spPr>
      </p:pic>
    </p:spTree>
    <p:extLst>
      <p:ext uri="{BB962C8B-B14F-4D97-AF65-F5344CB8AC3E}">
        <p14:creationId xmlns:p14="http://schemas.microsoft.com/office/powerpoint/2010/main" val="2745823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Intervju</a:t>
            </a:r>
          </a:p>
        </p:txBody>
      </p:sp>
      <p:sp>
        <p:nvSpPr>
          <p:cNvPr id="3" name="Plassholder for innhold 2"/>
          <p:cNvSpPr>
            <a:spLocks noGrp="1"/>
          </p:cNvSpPr>
          <p:nvPr>
            <p:ph idx="1"/>
          </p:nvPr>
        </p:nvSpPr>
        <p:spPr>
          <a:xfrm>
            <a:off x="457200" y="1124744"/>
            <a:ext cx="4906888" cy="5112568"/>
          </a:xfrm>
        </p:spPr>
        <p:txBody>
          <a:bodyPr/>
          <a:lstStyle/>
          <a:p>
            <a:r>
              <a:rPr lang="nb-NO" sz="2400" dirty="0"/>
              <a:t>Valgnemndene bør gjennomføre intervju/samtale av kandidater</a:t>
            </a:r>
          </a:p>
          <a:p>
            <a:endParaRPr lang="nb-NO" sz="2400" dirty="0"/>
          </a:p>
          <a:p>
            <a:r>
              <a:rPr lang="nb-NO" sz="2400" dirty="0"/>
              <a:t>Spørsmål som bør stilles til kandidatene er:</a:t>
            </a:r>
          </a:p>
          <a:p>
            <a:pPr lvl="1"/>
            <a:r>
              <a:rPr lang="nb-NO" sz="2400" dirty="0"/>
              <a:t>Hvilket verv kunne være aktuelt for deg?</a:t>
            </a:r>
          </a:p>
          <a:p>
            <a:pPr lvl="1"/>
            <a:r>
              <a:rPr lang="nb-NO" sz="2400" dirty="0"/>
              <a:t>Hva kan du bidra med?</a:t>
            </a:r>
          </a:p>
          <a:p>
            <a:pPr lvl="1"/>
            <a:r>
              <a:rPr lang="nb-NO" sz="2400" dirty="0"/>
              <a:t>Hva forventer du av vervet?</a:t>
            </a:r>
          </a:p>
          <a:p>
            <a:endParaRPr lang="nb-NO" sz="2400" dirty="0"/>
          </a:p>
          <a:p>
            <a:r>
              <a:rPr lang="nb-NO" sz="2400" dirty="0"/>
              <a:t>Framdrift: Ikke gi  noen for lang betenkningstid</a:t>
            </a:r>
          </a:p>
          <a:p>
            <a:endParaRPr lang="nb-NO" sz="2800" dirty="0"/>
          </a:p>
          <a:p>
            <a:pPr marL="457200" lvl="1" indent="0">
              <a:buNone/>
            </a:pPr>
            <a:endParaRPr lang="nb-NO" sz="2400" dirty="0"/>
          </a:p>
          <a:p>
            <a:pPr lvl="1"/>
            <a:endParaRPr lang="nb-NO" dirty="0"/>
          </a:p>
          <a:p>
            <a:pPr lvl="1"/>
            <a:endParaRPr lang="nb-NO" dirty="0"/>
          </a:p>
        </p:txBody>
      </p:sp>
      <p:pic>
        <p:nvPicPr>
          <p:cNvPr id="10" name="Bilde 9" descr="Et bilde som inneholder vegg, innendørs, person&#10;&#10;Beskrivelse som er generert med svært høy visshet">
            <a:extLst>
              <a:ext uri="{FF2B5EF4-FFF2-40B4-BE49-F238E27FC236}">
                <a16:creationId xmlns:a16="http://schemas.microsoft.com/office/drawing/2014/main" id="{1091AF43-1EEA-427C-B93F-56F1D403D0E8}"/>
              </a:ext>
            </a:extLst>
          </p:cNvPr>
          <p:cNvPicPr>
            <a:picLocks noChangeAspect="1"/>
          </p:cNvPicPr>
          <p:nvPr/>
        </p:nvPicPr>
        <p:blipFill rotWithShape="1">
          <a:blip r:embed="rId2">
            <a:extLst>
              <a:ext uri="{28A0092B-C50C-407E-A947-70E740481C1C}">
                <a14:useLocalDpi xmlns:a14="http://schemas.microsoft.com/office/drawing/2010/main" val="0"/>
              </a:ext>
            </a:extLst>
          </a:blip>
          <a:srcRect b="24411"/>
          <a:stretch/>
        </p:blipFill>
        <p:spPr>
          <a:xfrm rot="5400000">
            <a:off x="5376512" y="2408464"/>
            <a:ext cx="3933056" cy="2229712"/>
          </a:xfrm>
          <a:prstGeom prst="rect">
            <a:avLst/>
          </a:prstGeom>
        </p:spPr>
      </p:pic>
    </p:spTree>
    <p:extLst>
      <p:ext uri="{BB962C8B-B14F-4D97-AF65-F5344CB8AC3E}">
        <p14:creationId xmlns:p14="http://schemas.microsoft.com/office/powerpoint/2010/main" val="3894970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lassholder for innhold 3" descr="Lysbilde2.PNG"/>
          <p:cNvPicPr>
            <a:picLocks noChangeAspect="1"/>
          </p:cNvPicPr>
          <p:nvPr/>
        </p:nvPicPr>
        <p:blipFill>
          <a:blip r:embed="rId3" cstate="print"/>
          <a:srcRect/>
          <a:stretch>
            <a:fillRect/>
          </a:stretch>
        </p:blipFill>
        <p:spPr bwMode="auto">
          <a:xfrm>
            <a:off x="611188" y="5516563"/>
            <a:ext cx="8229600" cy="1168400"/>
          </a:xfrm>
          <a:prstGeom prst="rect">
            <a:avLst/>
          </a:prstGeom>
          <a:noFill/>
          <a:ln w="9525">
            <a:noFill/>
            <a:miter lim="800000"/>
            <a:headEnd/>
            <a:tailEnd/>
          </a:ln>
        </p:spPr>
      </p:pic>
      <p:sp>
        <p:nvSpPr>
          <p:cNvPr id="5123" name="Tittel 1"/>
          <p:cNvSpPr>
            <a:spLocks noGrp="1"/>
          </p:cNvSpPr>
          <p:nvPr>
            <p:ph type="title"/>
          </p:nvPr>
        </p:nvSpPr>
        <p:spPr bwMode="auto">
          <a:xfrm>
            <a:off x="395288" y="116633"/>
            <a:ext cx="8229600" cy="907304"/>
          </a:xfrm>
          <a:noFill/>
          <a:ln>
            <a:miter lim="800000"/>
            <a:headEnd/>
            <a:tailEnd/>
          </a:ln>
        </p:spPr>
        <p:txBody>
          <a:bodyPr vert="horz" wrap="square" lIns="91440" tIns="45720" rIns="91440" bIns="45720" numCol="1" anchor="t" anchorCtr="0" compatLnSpc="1">
            <a:prstTxWarp prst="textNoShape">
              <a:avLst/>
            </a:prstTxWarp>
          </a:bodyPr>
          <a:lstStyle/>
          <a:p>
            <a:r>
              <a:rPr lang="nb-NO" sz="3600" dirty="0"/>
              <a:t>Kommunikasjon rundt valgnemndas arbeid</a:t>
            </a:r>
            <a:br>
              <a:rPr lang="nb-NO" dirty="0"/>
            </a:br>
            <a:r>
              <a:rPr lang="nb-NO" dirty="0"/>
              <a:t> </a:t>
            </a:r>
          </a:p>
        </p:txBody>
      </p:sp>
      <p:sp>
        <p:nvSpPr>
          <p:cNvPr id="5124" name="Plassholder for innhold 13"/>
          <p:cNvSpPr>
            <a:spLocks noGrp="1"/>
          </p:cNvSpPr>
          <p:nvPr>
            <p:ph idx="1"/>
          </p:nvPr>
        </p:nvSpPr>
        <p:spPr bwMode="auto">
          <a:xfrm>
            <a:off x="21771" y="1412776"/>
            <a:ext cx="5868144" cy="5040559"/>
          </a:xfrm>
          <a:noFill/>
          <a:ln>
            <a:miter lim="800000"/>
            <a:headEnd/>
            <a:tailEnd/>
          </a:ln>
        </p:spPr>
        <p:txBody>
          <a:bodyPr vert="horz" wrap="square" lIns="91440" tIns="45720" rIns="91440" bIns="45720" numCol="1" anchor="t" anchorCtr="0" compatLnSpc="1">
            <a:prstTxWarp prst="textNoShape">
              <a:avLst/>
            </a:prstTxWarp>
          </a:bodyPr>
          <a:lstStyle/>
          <a:p>
            <a:pPr marL="457200" lvl="1" indent="0">
              <a:buNone/>
            </a:pPr>
            <a:r>
              <a:rPr lang="nb-NO" dirty="0"/>
              <a:t>Ha en tidsplan og hold dere til den!</a:t>
            </a:r>
          </a:p>
          <a:p>
            <a:pPr lvl="1">
              <a:buFontTx/>
              <a:buChar char="-"/>
            </a:pPr>
            <a:r>
              <a:rPr lang="nb-NO" dirty="0"/>
              <a:t>Når skal informasjon ut?</a:t>
            </a:r>
          </a:p>
          <a:p>
            <a:pPr lvl="2">
              <a:buFontTx/>
              <a:buChar char="-"/>
            </a:pPr>
            <a:r>
              <a:rPr lang="nb-NO" dirty="0"/>
              <a:t>Ved kunngjøring – </a:t>
            </a:r>
            <a:r>
              <a:rPr lang="nb-NO" dirty="0" err="1"/>
              <a:t>dvs</a:t>
            </a:r>
            <a:r>
              <a:rPr lang="nb-NO" dirty="0"/>
              <a:t> 14 dager før</a:t>
            </a:r>
          </a:p>
          <a:p>
            <a:pPr lvl="1">
              <a:buFontTx/>
              <a:buChar char="-"/>
            </a:pPr>
            <a:r>
              <a:rPr lang="nb-NO" dirty="0"/>
              <a:t>Sørg for å varsle alle kandidater før offentliggjøring</a:t>
            </a:r>
          </a:p>
          <a:p>
            <a:pPr lvl="2">
              <a:buFontTx/>
              <a:buChar char="-"/>
            </a:pPr>
            <a:r>
              <a:rPr lang="nb-NO" dirty="0"/>
              <a:t>Spesielt de som ikke får tilliten!</a:t>
            </a:r>
          </a:p>
          <a:p>
            <a:pPr lvl="1">
              <a:buFontTx/>
              <a:buChar char="-"/>
            </a:pPr>
            <a:r>
              <a:rPr lang="nb-NO" dirty="0"/>
              <a:t>Jobb med argumentasjonen rundt valgene</a:t>
            </a:r>
          </a:p>
          <a:p>
            <a:pPr lvl="2">
              <a:buFontTx/>
              <a:buChar char="-"/>
            </a:pPr>
            <a:r>
              <a:rPr lang="nb-NO" dirty="0"/>
              <a:t>Begrunn hvorfor dere har gjort som dere har gjort!</a:t>
            </a:r>
          </a:p>
        </p:txBody>
      </p:sp>
      <p:sp>
        <p:nvSpPr>
          <p:cNvPr id="3" name="AutoShape 2" descr="Bilderesultat for bjarte naterstad">
            <a:extLst>
              <a:ext uri="{FF2B5EF4-FFF2-40B4-BE49-F238E27FC236}">
                <a16:creationId xmlns:a16="http://schemas.microsoft.com/office/drawing/2014/main" id="{EA1D9E3F-6579-43E6-975E-E4A20068ACB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4" name="Bilde 3" descr="Et bilde som inneholder person, vegg, innendørs, mann&#10;&#10;Beskrivelse som er generert med svært høy visshet">
            <a:extLst>
              <a:ext uri="{FF2B5EF4-FFF2-40B4-BE49-F238E27FC236}">
                <a16:creationId xmlns:a16="http://schemas.microsoft.com/office/drawing/2014/main" id="{25D84F82-181F-4F06-959F-0B5E370DB9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807" y="2348880"/>
            <a:ext cx="2933470" cy="220010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000" dirty="0"/>
              <a:t>Valgnemndas vanskelige oppgaver..</a:t>
            </a:r>
          </a:p>
        </p:txBody>
      </p:sp>
      <p:sp>
        <p:nvSpPr>
          <p:cNvPr id="3" name="Plassholder for innhold 2"/>
          <p:cNvSpPr>
            <a:spLocks noGrp="1"/>
          </p:cNvSpPr>
          <p:nvPr>
            <p:ph idx="1"/>
          </p:nvPr>
        </p:nvSpPr>
        <p:spPr>
          <a:xfrm>
            <a:off x="457200" y="2060847"/>
            <a:ext cx="6707088" cy="3600401"/>
          </a:xfrm>
        </p:spPr>
        <p:txBody>
          <a:bodyPr/>
          <a:lstStyle/>
          <a:p>
            <a:pPr>
              <a:buFont typeface="Arial" pitchFamily="34" charset="0"/>
              <a:buChar char="•"/>
            </a:pPr>
            <a:r>
              <a:rPr lang="nb-NO" sz="2800" dirty="0"/>
              <a:t>Vær varsom med styremedlemmer som er på valg, men som nemnda ikke ønsker skal ta gjenvalg.</a:t>
            </a:r>
          </a:p>
          <a:p>
            <a:pPr lvl="1">
              <a:buFont typeface="Arial" pitchFamily="34" charset="0"/>
              <a:buChar char="•"/>
            </a:pPr>
            <a:r>
              <a:rPr lang="nb-NO" sz="2400" dirty="0"/>
              <a:t>Et avslag av gjenvalg skal behandles med god tid, respekt og konfidensialitet.</a:t>
            </a:r>
          </a:p>
          <a:p>
            <a:pPr lvl="1">
              <a:buFont typeface="Arial" pitchFamily="34" charset="0"/>
              <a:buChar char="•"/>
            </a:pPr>
            <a:r>
              <a:rPr lang="nb-NO" sz="2400" dirty="0"/>
              <a:t>Vedkommende bør få en mulighet til å trekke seg frivillig. Bruk tid på det.</a:t>
            </a:r>
          </a:p>
          <a:p>
            <a:pPr marL="0" indent="0">
              <a:buNone/>
            </a:pPr>
            <a:endParaRPr lang="nb-NO" dirty="0"/>
          </a:p>
        </p:txBody>
      </p:sp>
    </p:spTree>
    <p:extLst>
      <p:ext uri="{BB962C8B-B14F-4D97-AF65-F5344CB8AC3E}">
        <p14:creationId xmlns:p14="http://schemas.microsoft.com/office/powerpoint/2010/main" val="453123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mener dere?</a:t>
            </a:r>
          </a:p>
        </p:txBody>
      </p:sp>
      <p:sp>
        <p:nvSpPr>
          <p:cNvPr id="3" name="Plassholder for innhold 2"/>
          <p:cNvSpPr>
            <a:spLocks noGrp="1"/>
          </p:cNvSpPr>
          <p:nvPr>
            <p:ph idx="1"/>
          </p:nvPr>
        </p:nvSpPr>
        <p:spPr/>
        <p:txBody>
          <a:bodyPr/>
          <a:lstStyle/>
          <a:p>
            <a:endParaRPr lang="nb-NO" dirty="0"/>
          </a:p>
          <a:p>
            <a:r>
              <a:rPr lang="nb-NO" dirty="0"/>
              <a:t>Hvis valgnemnda ikke er enig</a:t>
            </a:r>
          </a:p>
          <a:p>
            <a:pPr lvl="1"/>
            <a:r>
              <a:rPr lang="nb-NO" dirty="0"/>
              <a:t>Valgnemnda må ikke ha en enstemmig innstilling, men vi mener at flertallsinnstillingen skal presenteres!</a:t>
            </a:r>
          </a:p>
        </p:txBody>
      </p:sp>
    </p:spTree>
    <p:extLst>
      <p:ext uri="{BB962C8B-B14F-4D97-AF65-F5344CB8AC3E}">
        <p14:creationId xmlns:p14="http://schemas.microsoft.com/office/powerpoint/2010/main" val="424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Forarbeid til årsmøtet</a:t>
            </a:r>
          </a:p>
        </p:txBody>
      </p:sp>
      <p:sp>
        <p:nvSpPr>
          <p:cNvPr id="3" name="Plassholder for innhold 2"/>
          <p:cNvSpPr>
            <a:spLocks noGrp="1"/>
          </p:cNvSpPr>
          <p:nvPr>
            <p:ph idx="1"/>
          </p:nvPr>
        </p:nvSpPr>
        <p:spPr>
          <a:xfrm>
            <a:off x="457200" y="1148916"/>
            <a:ext cx="8147248" cy="5088396"/>
          </a:xfrm>
        </p:spPr>
        <p:txBody>
          <a:bodyPr/>
          <a:lstStyle/>
          <a:p>
            <a:pPr>
              <a:buFont typeface="Arial" pitchFamily="34" charset="0"/>
              <a:buChar char="•"/>
            </a:pPr>
            <a:endParaRPr lang="nb-NO" sz="2800" dirty="0"/>
          </a:p>
          <a:p>
            <a:pPr>
              <a:buFont typeface="Arial" pitchFamily="34" charset="0"/>
              <a:buChar char="•"/>
            </a:pPr>
            <a:r>
              <a:rPr lang="nb-NO" sz="2800" dirty="0"/>
              <a:t>Innstilling lages med presentasjon av kandidatene!</a:t>
            </a:r>
          </a:p>
          <a:p>
            <a:pPr>
              <a:buFont typeface="Arial" pitchFamily="34" charset="0"/>
              <a:buChar char="•"/>
            </a:pPr>
            <a:endParaRPr lang="nb-NO" sz="2800" dirty="0"/>
          </a:p>
          <a:p>
            <a:pPr>
              <a:buFont typeface="Arial" pitchFamily="34" charset="0"/>
              <a:buChar char="•"/>
            </a:pPr>
            <a:r>
              <a:rPr lang="nb-NO" sz="2800" dirty="0"/>
              <a:t>Kandidaten(e) bør møte på årsmøtet</a:t>
            </a:r>
          </a:p>
          <a:p>
            <a:pPr>
              <a:buFont typeface="Arial" pitchFamily="34" charset="0"/>
              <a:buChar char="•"/>
            </a:pPr>
            <a:endParaRPr lang="nb-NO" sz="2800" dirty="0"/>
          </a:p>
          <a:p>
            <a:pPr>
              <a:buFont typeface="Arial" pitchFamily="34" charset="0"/>
              <a:buChar char="•"/>
            </a:pPr>
            <a:r>
              <a:rPr lang="nb-NO" sz="2800" dirty="0"/>
              <a:t>Bruk tid på å presentere innstillinga – med ærlig begrunnelse med valgene</a:t>
            </a:r>
          </a:p>
          <a:p>
            <a:pPr>
              <a:buFont typeface="Arial" pitchFamily="34" charset="0"/>
              <a:buChar char="•"/>
            </a:pPr>
            <a:endParaRPr lang="nb-NO" sz="2800" dirty="0"/>
          </a:p>
          <a:p>
            <a:pPr>
              <a:buFont typeface="Arial" pitchFamily="34" charset="0"/>
              <a:buChar char="•"/>
            </a:pPr>
            <a:r>
              <a:rPr lang="nb-NO" sz="2800" dirty="0"/>
              <a:t>Husk at møteleder leder valget – ikke valgnemnda</a:t>
            </a:r>
          </a:p>
          <a:p>
            <a:endParaRPr lang="nb-NO" dirty="0"/>
          </a:p>
        </p:txBody>
      </p:sp>
    </p:spTree>
    <p:extLst>
      <p:ext uri="{BB962C8B-B14F-4D97-AF65-F5344CB8AC3E}">
        <p14:creationId xmlns:p14="http://schemas.microsoft.com/office/powerpoint/2010/main" val="775454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Årsmøtet</a:t>
            </a:r>
          </a:p>
        </p:txBody>
      </p:sp>
      <p:sp>
        <p:nvSpPr>
          <p:cNvPr id="3" name="Plassholder for innhold 2"/>
          <p:cNvSpPr>
            <a:spLocks noGrp="1"/>
          </p:cNvSpPr>
          <p:nvPr>
            <p:ph idx="1"/>
          </p:nvPr>
        </p:nvSpPr>
        <p:spPr>
          <a:xfrm>
            <a:off x="457200" y="1199665"/>
            <a:ext cx="6734123" cy="5400600"/>
          </a:xfrm>
        </p:spPr>
        <p:txBody>
          <a:bodyPr/>
          <a:lstStyle/>
          <a:p>
            <a:pPr>
              <a:buFont typeface="Arial" pitchFamily="34" charset="0"/>
              <a:buChar char="•"/>
            </a:pPr>
            <a:endParaRPr lang="nb-NO" dirty="0"/>
          </a:p>
          <a:p>
            <a:pPr>
              <a:buFont typeface="Arial" pitchFamily="34" charset="0"/>
              <a:buChar char="•"/>
            </a:pPr>
            <a:r>
              <a:rPr lang="nb-NO" dirty="0"/>
              <a:t>Valgnemnda må! møte på årsmøtet</a:t>
            </a:r>
          </a:p>
          <a:p>
            <a:pPr lvl="1">
              <a:buFont typeface="Arial" pitchFamily="34" charset="0"/>
              <a:buChar char="•"/>
            </a:pPr>
            <a:r>
              <a:rPr lang="nb-NO" dirty="0"/>
              <a:t>For å følge debatten blant medlemmene</a:t>
            </a:r>
          </a:p>
          <a:p>
            <a:pPr lvl="1">
              <a:buFont typeface="Arial" pitchFamily="34" charset="0"/>
              <a:buChar char="•"/>
            </a:pPr>
            <a:r>
              <a:rPr lang="nb-NO" dirty="0"/>
              <a:t>For å reflektere over kommende behov for kompetanse</a:t>
            </a:r>
          </a:p>
          <a:p>
            <a:pPr lvl="1">
              <a:buFont typeface="Arial" pitchFamily="34" charset="0"/>
              <a:buChar char="•"/>
            </a:pPr>
            <a:r>
              <a:rPr lang="nb-NO" dirty="0"/>
              <a:t>For å presentere sin innstilling</a:t>
            </a:r>
          </a:p>
          <a:p>
            <a:pPr lvl="1">
              <a:buFont typeface="Arial" pitchFamily="34" charset="0"/>
              <a:buChar char="•"/>
            </a:pPr>
            <a:r>
              <a:rPr lang="nb-NO" dirty="0"/>
              <a:t>For å motta ros – og ris</a:t>
            </a:r>
          </a:p>
          <a:p>
            <a:pPr lvl="1">
              <a:buFont typeface="Arial" pitchFamily="34" charset="0"/>
              <a:buChar char="•"/>
            </a:pPr>
            <a:endParaRPr lang="nb-NO" dirty="0"/>
          </a:p>
          <a:p>
            <a:pPr lvl="1">
              <a:buFont typeface="Arial" pitchFamily="34" charset="0"/>
              <a:buChar char="•"/>
            </a:pPr>
            <a:endParaRPr lang="nb-NO" dirty="0"/>
          </a:p>
        </p:txBody>
      </p:sp>
      <p:pic>
        <p:nvPicPr>
          <p:cNvPr id="4099" name="Picture 3" descr="C:\Users\ALiland\AppData\Local\Microsoft\Windows\Temporary Internet Files\Content.IE5\9D1PDI0U\MC9002899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1323" y="2924944"/>
            <a:ext cx="1943861" cy="144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811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Etterarbeid</a:t>
            </a:r>
          </a:p>
        </p:txBody>
      </p:sp>
      <p:sp>
        <p:nvSpPr>
          <p:cNvPr id="3" name="Plassholder for innhold 2"/>
          <p:cNvSpPr>
            <a:spLocks noGrp="1"/>
          </p:cNvSpPr>
          <p:nvPr>
            <p:ph idx="1"/>
          </p:nvPr>
        </p:nvSpPr>
        <p:spPr>
          <a:xfrm>
            <a:off x="457200" y="1146013"/>
            <a:ext cx="8229600" cy="3651140"/>
          </a:xfrm>
        </p:spPr>
        <p:txBody>
          <a:bodyPr/>
          <a:lstStyle/>
          <a:p>
            <a:pPr marL="0" indent="0">
              <a:buNone/>
            </a:pPr>
            <a:r>
              <a:rPr lang="nb-NO" dirty="0"/>
              <a:t>Valgnemnda bør evaluere sitt arbeid</a:t>
            </a:r>
          </a:p>
          <a:p>
            <a:pPr>
              <a:buFont typeface="Arial" pitchFamily="34" charset="0"/>
              <a:buChar char="•"/>
            </a:pPr>
            <a:endParaRPr lang="nb-NO" dirty="0"/>
          </a:p>
          <a:p>
            <a:pPr>
              <a:buFont typeface="Arial" pitchFamily="34" charset="0"/>
              <a:buChar char="•"/>
            </a:pPr>
            <a:r>
              <a:rPr lang="nb-NO" dirty="0"/>
              <a:t>Manglede gehør fra årsmøtet ?</a:t>
            </a:r>
          </a:p>
          <a:p>
            <a:pPr>
              <a:buFont typeface="Arial" pitchFamily="34" charset="0"/>
              <a:buChar char="•"/>
            </a:pPr>
            <a:r>
              <a:rPr lang="nb-NO" dirty="0"/>
              <a:t>Benkeforslag ?</a:t>
            </a:r>
          </a:p>
          <a:p>
            <a:pPr>
              <a:buFont typeface="Arial" pitchFamily="34" charset="0"/>
              <a:buChar char="•"/>
            </a:pPr>
            <a:r>
              <a:rPr lang="nb-NO" dirty="0"/>
              <a:t>Mangel på kandidater ?</a:t>
            </a:r>
          </a:p>
          <a:p>
            <a:pPr marL="0" indent="0">
              <a:buNone/>
            </a:pPr>
            <a:endParaRPr lang="nb-NO" dirty="0"/>
          </a:p>
          <a:p>
            <a:endParaRPr lang="nb-NO" dirty="0"/>
          </a:p>
          <a:p>
            <a:endParaRPr lang="nb-NO" dirty="0"/>
          </a:p>
        </p:txBody>
      </p:sp>
      <p:pic>
        <p:nvPicPr>
          <p:cNvPr id="11267" name="Picture 3" descr="C:\Users\ALiland\AppData\Local\Microsoft\Windows\Temporary Internet Files\Content.IE5\6MLFD7XN\MC9003343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76672"/>
            <a:ext cx="1814170" cy="669341"/>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descr="Et bilde som inneholder gress, utendørs, himmel&#10;&#10;Beskrivelse som er generert med svært høy visshet">
            <a:extLst>
              <a:ext uri="{FF2B5EF4-FFF2-40B4-BE49-F238E27FC236}">
                <a16:creationId xmlns:a16="http://schemas.microsoft.com/office/drawing/2014/main" id="{1562209C-AEF3-4FB2-971A-832AA45BC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4293096"/>
            <a:ext cx="3813723" cy="1536501"/>
          </a:xfrm>
          <a:prstGeom prst="rect">
            <a:avLst/>
          </a:prstGeom>
        </p:spPr>
      </p:pic>
    </p:spTree>
    <p:extLst>
      <p:ext uri="{BB962C8B-B14F-4D97-AF65-F5344CB8AC3E}">
        <p14:creationId xmlns:p14="http://schemas.microsoft.com/office/powerpoint/2010/main" val="1512438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
          </p:nvPr>
        </p:nvSpPr>
        <p:spPr>
          <a:xfrm>
            <a:off x="971600" y="2060848"/>
            <a:ext cx="7772400" cy="1500187"/>
          </a:xfrm>
        </p:spPr>
        <p:txBody>
          <a:bodyPr/>
          <a:lstStyle/>
          <a:p>
            <a:r>
              <a:rPr lang="nb-NO" sz="8000" dirty="0"/>
              <a:t>Lykke til!</a:t>
            </a:r>
          </a:p>
        </p:txBody>
      </p:sp>
    </p:spTree>
    <p:extLst>
      <p:ext uri="{BB962C8B-B14F-4D97-AF65-F5344CB8AC3E}">
        <p14:creationId xmlns:p14="http://schemas.microsoft.com/office/powerpoint/2010/main" val="249304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3568" y="332656"/>
            <a:ext cx="7772400" cy="990600"/>
          </a:xfrm>
        </p:spPr>
        <p:txBody>
          <a:bodyPr/>
          <a:lstStyle/>
          <a:p>
            <a:pPr algn="l" eaLnBrk="1" hangingPunct="1"/>
            <a:r>
              <a:rPr lang="nb-NO" dirty="0">
                <a:solidFill>
                  <a:srgbClr val="000000"/>
                </a:solidFill>
                <a:cs typeface="Times New Roman" pitchFamily="18" charset="0"/>
              </a:rPr>
              <a:t>Norges Bondelags formål (§1)</a:t>
            </a:r>
            <a:br>
              <a:rPr lang="nb-NO" dirty="0">
                <a:solidFill>
                  <a:srgbClr val="000000"/>
                </a:solidFill>
                <a:cs typeface="Times New Roman" pitchFamily="18" charset="0"/>
              </a:rPr>
            </a:br>
            <a:r>
              <a:rPr lang="nb-NO" sz="1600" b="1" dirty="0">
                <a:solidFill>
                  <a:srgbClr val="000000"/>
                </a:solidFill>
                <a:cs typeface="Times New Roman" pitchFamily="18" charset="0"/>
              </a:rPr>
              <a:t>Lover for Norges Bondelag</a:t>
            </a:r>
          </a:p>
        </p:txBody>
      </p:sp>
      <p:sp>
        <p:nvSpPr>
          <p:cNvPr id="14339" name="Rectangle 3"/>
          <p:cNvSpPr>
            <a:spLocks noGrp="1" noChangeArrowheads="1"/>
          </p:cNvSpPr>
          <p:nvPr>
            <p:ph type="body" sz="half" idx="1"/>
          </p:nvPr>
        </p:nvSpPr>
        <p:spPr>
          <a:xfrm>
            <a:off x="685800" y="1447800"/>
            <a:ext cx="4174232" cy="4191000"/>
          </a:xfrm>
        </p:spPr>
        <p:txBody>
          <a:bodyPr/>
          <a:lstStyle/>
          <a:p>
            <a:pPr marL="0" indent="0" eaLnBrk="1" hangingPunct="1">
              <a:buFontTx/>
              <a:buNone/>
            </a:pPr>
            <a:r>
              <a:rPr lang="nb-NO" sz="2200" dirty="0">
                <a:solidFill>
                  <a:srgbClr val="231F20"/>
                </a:solidFill>
                <a:cs typeface="Times New Roman" pitchFamily="18" charset="0"/>
              </a:rPr>
              <a:t>Norges Bondelag har til formål å samle alle som er, eller kjenner seg knyttet til bondeyrket, fremme felles saker, trygge landbruket og ivareta bygdenes økonomiske, sosiale og kulturelle interesser.</a:t>
            </a:r>
          </a:p>
          <a:p>
            <a:pPr marL="0" indent="0" eaLnBrk="1" hangingPunct="1">
              <a:buFontTx/>
              <a:buNone/>
            </a:pPr>
            <a:endParaRPr lang="nb-NO" sz="2200" dirty="0">
              <a:solidFill>
                <a:srgbClr val="231F20"/>
              </a:solidFill>
              <a:cs typeface="Times New Roman" pitchFamily="18" charset="0"/>
            </a:endParaRPr>
          </a:p>
          <a:p>
            <a:pPr marL="0" indent="0" eaLnBrk="1" hangingPunct="1">
              <a:buFontTx/>
              <a:buNone/>
            </a:pPr>
            <a:endParaRPr lang="nb-NO" sz="2200" dirty="0">
              <a:cs typeface="Times New Roman" pitchFamily="18" charset="0"/>
            </a:endParaRPr>
          </a:p>
          <a:p>
            <a:pPr marL="0" indent="0" eaLnBrk="1" hangingPunct="1">
              <a:buFontTx/>
              <a:buNone/>
            </a:pPr>
            <a:r>
              <a:rPr lang="nb-NO" sz="2200" dirty="0">
                <a:solidFill>
                  <a:srgbClr val="231F20"/>
                </a:solidFill>
                <a:cs typeface="Times New Roman" pitchFamily="18" charset="0"/>
              </a:rPr>
              <a:t>Alle som støtter Norges Bondelags formålsparagraf, kan være medlem. </a:t>
            </a:r>
          </a:p>
          <a:p>
            <a:pPr marL="0" indent="0" eaLnBrk="1" hangingPunct="1">
              <a:buFontTx/>
              <a:buNone/>
            </a:pPr>
            <a:endParaRPr lang="nb-NO" sz="2200" dirty="0"/>
          </a:p>
        </p:txBody>
      </p:sp>
      <p:pic>
        <p:nvPicPr>
          <p:cNvPr id="2051" name="Picture 3" descr="Ny leiartrio i Norges Bondelag: Frøydis Haugen, Lars Petter Bartnes, Bjørn Gimming">
            <a:extLst>
              <a:ext uri="{FF2B5EF4-FFF2-40B4-BE49-F238E27FC236}">
                <a16:creationId xmlns:a16="http://schemas.microsoft.com/office/drawing/2014/main" id="{00F1642D-4F68-462D-B8E4-6F27718E8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657" y="1988840"/>
            <a:ext cx="4001927" cy="2664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32656"/>
            <a:ext cx="8229600" cy="1084982"/>
          </a:xfrm>
        </p:spPr>
        <p:txBody>
          <a:bodyPr/>
          <a:lstStyle/>
          <a:p>
            <a:r>
              <a:rPr lang="nb-NO" b="1" dirty="0"/>
              <a:t>§ 5. Plikter mot organisasjonen og valgbarhet </a:t>
            </a:r>
            <a:br>
              <a:rPr lang="nb-NO" dirty="0"/>
            </a:br>
            <a:endParaRPr lang="nb-NO" dirty="0"/>
          </a:p>
        </p:txBody>
      </p:sp>
      <p:sp>
        <p:nvSpPr>
          <p:cNvPr id="3" name="Plassholder for innhold 2"/>
          <p:cNvSpPr>
            <a:spLocks noGrp="1"/>
          </p:cNvSpPr>
          <p:nvPr>
            <p:ph idx="1"/>
          </p:nvPr>
        </p:nvSpPr>
        <p:spPr>
          <a:xfrm>
            <a:off x="457200" y="1124744"/>
            <a:ext cx="5482952" cy="5001419"/>
          </a:xfrm>
        </p:spPr>
        <p:txBody>
          <a:bodyPr/>
          <a:lstStyle/>
          <a:p>
            <a:pPr marL="0" indent="0">
              <a:buNone/>
            </a:pPr>
            <a:r>
              <a:rPr lang="nb-NO" dirty="0"/>
              <a:t>Medlemmene i Norges Bondelag skal: </a:t>
            </a:r>
          </a:p>
          <a:p>
            <a:pPr marL="457200" indent="-457200">
              <a:buAutoNum type="alphaLcParenR"/>
            </a:pPr>
            <a:r>
              <a:rPr lang="nb-NO" sz="2400" dirty="0"/>
              <a:t>Følge alle vedtak som blir gjort innen Norges Bondelag i samsvar med organisasjonens formål og lover. </a:t>
            </a:r>
          </a:p>
          <a:p>
            <a:pPr marL="449263" indent="-449263">
              <a:buNone/>
            </a:pPr>
            <a:r>
              <a:rPr lang="nb-NO" sz="2400" dirty="0"/>
              <a:t>b) 	Ta imot valg til ombud i organisasjonen og valg som gjøres i årsmøtet, i lokallag... Et medlem kan nekte gjenvalg for like lang periode som det har fungert i et ombud.</a:t>
            </a:r>
          </a:p>
          <a:p>
            <a:pPr marL="449263" indent="-449263">
              <a:buNone/>
            </a:pPr>
            <a:endParaRPr lang="nb-NO" sz="2400" dirty="0">
              <a:solidFill>
                <a:schemeClr val="accent3"/>
              </a:solidFill>
            </a:endParaRPr>
          </a:p>
          <a:p>
            <a:endParaRPr lang="nb-NO" dirty="0"/>
          </a:p>
        </p:txBody>
      </p:sp>
      <p:pic>
        <p:nvPicPr>
          <p:cNvPr id="4" name="Picture 4" descr="http://www.regal.no/Global/Proffbakere/Nyttig%20%C3%A5%20vite/korn%20aks%20600p.jpg">
            <a:hlinkClick r:id="rId3"/>
          </p:cNvPr>
          <p:cNvPicPr>
            <a:picLocks noChangeAspect="1" noChangeArrowheads="1"/>
          </p:cNvPicPr>
          <p:nvPr/>
        </p:nvPicPr>
        <p:blipFill>
          <a:blip r:embed="rId4" cstate="print"/>
          <a:srcRect/>
          <a:stretch>
            <a:fillRect/>
          </a:stretch>
        </p:blipFill>
        <p:spPr bwMode="auto">
          <a:xfrm>
            <a:off x="6156176" y="2867712"/>
            <a:ext cx="2987824" cy="1857431"/>
          </a:xfrm>
          <a:prstGeom prst="rect">
            <a:avLst/>
          </a:prstGeom>
          <a:noFill/>
        </p:spPr>
      </p:pic>
    </p:spTree>
    <p:extLst>
      <p:ext uri="{BB962C8B-B14F-4D97-AF65-F5344CB8AC3E}">
        <p14:creationId xmlns:p14="http://schemas.microsoft.com/office/powerpoint/2010/main" val="2826864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Valgnemndas oppgaver 1</a:t>
            </a:r>
          </a:p>
        </p:txBody>
      </p:sp>
      <p:sp>
        <p:nvSpPr>
          <p:cNvPr id="3" name="Plassholder for innhold 2"/>
          <p:cNvSpPr>
            <a:spLocks noGrp="1"/>
          </p:cNvSpPr>
          <p:nvPr>
            <p:ph sz="half" idx="1"/>
          </p:nvPr>
        </p:nvSpPr>
        <p:spPr>
          <a:xfrm>
            <a:off x="457200" y="1196752"/>
            <a:ext cx="5338936" cy="4929411"/>
          </a:xfrm>
        </p:spPr>
        <p:txBody>
          <a:bodyPr/>
          <a:lstStyle/>
          <a:p>
            <a:pPr marL="0" indent="0">
              <a:buNone/>
            </a:pPr>
            <a:r>
              <a:rPr lang="nb-NO" b="1" dirty="0"/>
              <a:t>§14) Årsmøte i lokale bondelag </a:t>
            </a:r>
          </a:p>
          <a:p>
            <a:pPr marL="0" indent="0">
              <a:buNone/>
            </a:pPr>
            <a:endParaRPr lang="nb-NO" b="1" dirty="0"/>
          </a:p>
          <a:p>
            <a:r>
              <a:rPr lang="nb-NO" sz="1800" dirty="0"/>
              <a:t>Den høyeste bestemmende myndighet i det lokale bondelag er årsmøtet. </a:t>
            </a:r>
          </a:p>
          <a:p>
            <a:r>
              <a:rPr lang="nb-NO" sz="1800" dirty="0"/>
              <a:t>Ordinært årsmøte holdes innen 1. november hvert år. Årsmøtet innkalles av styret. </a:t>
            </a:r>
          </a:p>
          <a:p>
            <a:r>
              <a:rPr lang="nb-NO" sz="1800" dirty="0"/>
              <a:t>Alle årsmøter skal kunngjøres til medlemmene med minst 14 dagers varsel. </a:t>
            </a:r>
          </a:p>
          <a:p>
            <a:r>
              <a:rPr lang="nb-NO" sz="1800" dirty="0"/>
              <a:t>Sakliste skal gjøres kjent for medlemmene. </a:t>
            </a:r>
          </a:p>
          <a:p>
            <a:r>
              <a:rPr lang="nb-NO" sz="1800" dirty="0"/>
              <a:t>Årsmøtet velger selv sin møteleder. </a:t>
            </a:r>
          </a:p>
        </p:txBody>
      </p:sp>
      <p:pic>
        <p:nvPicPr>
          <p:cNvPr id="8" name="Plassholder for innhold 7" descr="Et bilde som inneholder utendørs, himmel, gress, bakke&#10;&#10;Beskrivelse som er generert med svært høy visshet">
            <a:extLst>
              <a:ext uri="{FF2B5EF4-FFF2-40B4-BE49-F238E27FC236}">
                <a16:creationId xmlns:a16="http://schemas.microsoft.com/office/drawing/2014/main" id="{6699116E-755E-4045-B192-31DD1DB54F1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01804" y="2708920"/>
            <a:ext cx="2562932" cy="3417243"/>
          </a:xfrm>
        </p:spPr>
      </p:pic>
    </p:spTree>
    <p:extLst>
      <p:ext uri="{BB962C8B-B14F-4D97-AF65-F5344CB8AC3E}">
        <p14:creationId xmlns:p14="http://schemas.microsoft.com/office/powerpoint/2010/main" val="54552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30662D-AA37-4E46-B8A6-5774A75916F8}"/>
              </a:ext>
            </a:extLst>
          </p:cNvPr>
          <p:cNvSpPr>
            <a:spLocks noGrp="1"/>
          </p:cNvSpPr>
          <p:nvPr>
            <p:ph type="title"/>
          </p:nvPr>
        </p:nvSpPr>
        <p:spPr/>
        <p:txBody>
          <a:bodyPr/>
          <a:lstStyle/>
          <a:p>
            <a:r>
              <a:rPr lang="nb-NO" dirty="0"/>
              <a:t>Valgnemndas oppgaver 2</a:t>
            </a:r>
          </a:p>
        </p:txBody>
      </p:sp>
      <p:sp>
        <p:nvSpPr>
          <p:cNvPr id="3" name="Plassholder for innhold 2">
            <a:extLst>
              <a:ext uri="{FF2B5EF4-FFF2-40B4-BE49-F238E27FC236}">
                <a16:creationId xmlns:a16="http://schemas.microsoft.com/office/drawing/2014/main" id="{887D163B-4EC6-4E6C-A298-79DF9E68106C}"/>
              </a:ext>
            </a:extLst>
          </p:cNvPr>
          <p:cNvSpPr>
            <a:spLocks noGrp="1"/>
          </p:cNvSpPr>
          <p:nvPr>
            <p:ph idx="1"/>
          </p:nvPr>
        </p:nvSpPr>
        <p:spPr>
          <a:xfrm>
            <a:off x="457200" y="1166018"/>
            <a:ext cx="8229600" cy="4855270"/>
          </a:xfrm>
        </p:spPr>
        <p:txBody>
          <a:bodyPr/>
          <a:lstStyle/>
          <a:p>
            <a:pPr marL="0" indent="0">
              <a:buNone/>
            </a:pPr>
            <a:r>
              <a:rPr lang="nb-NO" sz="1800" dirty="0"/>
              <a:t>(Etter innstilling fra valgnemnda!!!)</a:t>
            </a:r>
          </a:p>
          <a:p>
            <a:pPr marL="0" indent="0">
              <a:buNone/>
            </a:pPr>
            <a:endParaRPr lang="nb-NO" sz="1800" dirty="0"/>
          </a:p>
          <a:p>
            <a:pPr marL="0" indent="0">
              <a:buNone/>
            </a:pPr>
            <a:r>
              <a:rPr lang="nb-NO" sz="1800" dirty="0"/>
              <a:t>§ 14.7. Velge leder og minst 4 styremedlemmer. Lederen velges for ett år og styremedlemmene for to år om gangen. Velge 3-5 varamedlemmer i nummerorden for ett år om gangen. </a:t>
            </a:r>
          </a:p>
          <a:p>
            <a:pPr marL="0" indent="0">
              <a:buNone/>
            </a:pPr>
            <a:r>
              <a:rPr lang="nb-NO" sz="1800" dirty="0"/>
              <a:t>I lokallag med færre enn 50 medlemmer </a:t>
            </a:r>
            <a:r>
              <a:rPr lang="nb-NO" sz="1800" u="sng" dirty="0"/>
              <a:t>kan</a:t>
            </a:r>
            <a:r>
              <a:rPr lang="nb-NO" sz="1800" dirty="0"/>
              <a:t> hovedregelen fravikes, men ingen lokallag kan velge færre styremedlemmer enn leder, to styremedlemmer og to varamedlemmer. </a:t>
            </a:r>
          </a:p>
          <a:p>
            <a:pPr marL="0" indent="0">
              <a:buNone/>
            </a:pPr>
            <a:r>
              <a:rPr lang="nb-NO" sz="1400" i="1" dirty="0"/>
              <a:t>(Styret konstituerer seg selv og fordeler funksjoner – unntatt leder)</a:t>
            </a:r>
          </a:p>
          <a:p>
            <a:pPr marL="0" indent="0">
              <a:buNone/>
            </a:pPr>
            <a:endParaRPr lang="nb-NO" sz="1800" dirty="0"/>
          </a:p>
          <a:p>
            <a:pPr marL="0" indent="0">
              <a:buNone/>
            </a:pPr>
            <a:r>
              <a:rPr lang="nb-NO" sz="1800" dirty="0"/>
              <a:t>§14.8. Velge utsendinger til årsmøtet i fylkesbondelaget dersom laget har rett til noen tillegg til lederen.</a:t>
            </a:r>
          </a:p>
          <a:p>
            <a:pPr marL="0" indent="0">
              <a:buNone/>
            </a:pPr>
            <a:r>
              <a:rPr lang="nb-NO" sz="1800" dirty="0"/>
              <a:t>(NB! Velg varautsending i nummerorden – gjerne tre!)</a:t>
            </a:r>
            <a:endParaRPr lang="nb-NO" dirty="0"/>
          </a:p>
          <a:p>
            <a:pPr marL="0" indent="0">
              <a:buNone/>
            </a:pPr>
            <a:endParaRPr lang="nb-NO" sz="1800" dirty="0"/>
          </a:p>
        </p:txBody>
      </p:sp>
    </p:spTree>
    <p:extLst>
      <p:ext uri="{BB962C8B-B14F-4D97-AF65-F5344CB8AC3E}">
        <p14:creationId xmlns:p14="http://schemas.microsoft.com/office/powerpoint/2010/main" val="56085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30662D-AA37-4E46-B8A6-5774A75916F8}"/>
              </a:ext>
            </a:extLst>
          </p:cNvPr>
          <p:cNvSpPr>
            <a:spLocks noGrp="1"/>
          </p:cNvSpPr>
          <p:nvPr>
            <p:ph type="title"/>
          </p:nvPr>
        </p:nvSpPr>
        <p:spPr/>
        <p:txBody>
          <a:bodyPr/>
          <a:lstStyle/>
          <a:p>
            <a:r>
              <a:rPr lang="nb-NO" dirty="0"/>
              <a:t>Valgnemndas oppgaver 3</a:t>
            </a:r>
          </a:p>
        </p:txBody>
      </p:sp>
      <p:sp>
        <p:nvSpPr>
          <p:cNvPr id="3" name="Plassholder for innhold 2">
            <a:extLst>
              <a:ext uri="{FF2B5EF4-FFF2-40B4-BE49-F238E27FC236}">
                <a16:creationId xmlns:a16="http://schemas.microsoft.com/office/drawing/2014/main" id="{887D163B-4EC6-4E6C-A298-79DF9E68106C}"/>
              </a:ext>
            </a:extLst>
          </p:cNvPr>
          <p:cNvSpPr>
            <a:spLocks noGrp="1"/>
          </p:cNvSpPr>
          <p:nvPr>
            <p:ph idx="1"/>
          </p:nvPr>
        </p:nvSpPr>
        <p:spPr>
          <a:xfrm>
            <a:off x="457200" y="1166018"/>
            <a:ext cx="8229600" cy="4855270"/>
          </a:xfrm>
        </p:spPr>
        <p:txBody>
          <a:bodyPr/>
          <a:lstStyle/>
          <a:p>
            <a:pPr marL="0" indent="0">
              <a:buNone/>
            </a:pPr>
            <a:r>
              <a:rPr lang="nb-NO" sz="1800" dirty="0"/>
              <a:t>§14.9. Velge 2 revisorer. </a:t>
            </a:r>
          </a:p>
          <a:p>
            <a:pPr marL="0" indent="0">
              <a:buNone/>
            </a:pPr>
            <a:endParaRPr lang="nb-NO" sz="1800" dirty="0"/>
          </a:p>
          <a:p>
            <a:pPr marL="0" indent="0">
              <a:buNone/>
            </a:pPr>
            <a:r>
              <a:rPr lang="nb-NO" sz="1800" dirty="0"/>
              <a:t>§14.10. Velge valgnemnd for neste årsmøte. </a:t>
            </a:r>
          </a:p>
          <a:p>
            <a:pPr marL="0" indent="0">
              <a:buNone/>
            </a:pPr>
            <a:r>
              <a:rPr lang="nb-NO" sz="1800" dirty="0"/>
              <a:t>(Vår anbefaling er tre stykker i nummerorden der nr. 1. er leder</a:t>
            </a:r>
          </a:p>
          <a:p>
            <a:pPr marL="0" indent="0">
              <a:buNone/>
            </a:pPr>
            <a:r>
              <a:rPr lang="nb-NO" sz="1800" dirty="0"/>
              <a:t>Husk kontinuitet – vår anbefaling at de velges for 1 – 3 år)</a:t>
            </a:r>
          </a:p>
          <a:p>
            <a:pPr marL="0" indent="0">
              <a:buNone/>
            </a:pPr>
            <a:endParaRPr lang="nb-NO" sz="1800" dirty="0">
              <a:solidFill>
                <a:schemeClr val="accent3"/>
              </a:solidFill>
            </a:endParaRPr>
          </a:p>
          <a:p>
            <a:pPr marL="0" indent="0">
              <a:buNone/>
            </a:pPr>
            <a:r>
              <a:rPr lang="nb-NO" sz="1800" dirty="0">
                <a:solidFill>
                  <a:schemeClr val="accent3"/>
                </a:solidFill>
              </a:rPr>
              <a:t>Valgnemnda </a:t>
            </a:r>
            <a:r>
              <a:rPr lang="nb-NO" sz="1800" u="sng" dirty="0">
                <a:solidFill>
                  <a:schemeClr val="accent3"/>
                </a:solidFill>
              </a:rPr>
              <a:t>KAN</a:t>
            </a:r>
            <a:r>
              <a:rPr lang="nb-NO" sz="1800" dirty="0">
                <a:solidFill>
                  <a:schemeClr val="accent3"/>
                </a:solidFill>
              </a:rPr>
              <a:t> foreslå honorar til styrets medlemmer!</a:t>
            </a:r>
          </a:p>
          <a:p>
            <a:pPr marL="0" indent="0">
              <a:buNone/>
            </a:pPr>
            <a:endParaRPr lang="nb-NO" sz="1800" dirty="0">
              <a:solidFill>
                <a:schemeClr val="accent3"/>
              </a:solidFill>
            </a:endParaRPr>
          </a:p>
          <a:p>
            <a:pPr marL="0" indent="0">
              <a:buNone/>
            </a:pPr>
            <a:r>
              <a:rPr lang="nb-NO" sz="1800" dirty="0"/>
              <a:t>Husk: </a:t>
            </a:r>
          </a:p>
          <a:p>
            <a:pPr marL="0" indent="0">
              <a:buNone/>
            </a:pPr>
            <a:r>
              <a:rPr lang="nb-NO" sz="1800" dirty="0"/>
              <a:t>Tenk over hvilke funksjoner de ulike styremedlemmene vil kunne få ved konstituering</a:t>
            </a:r>
          </a:p>
          <a:p>
            <a:pPr marL="0" indent="0">
              <a:buNone/>
            </a:pPr>
            <a:r>
              <a:rPr lang="nb-NO" sz="1800" dirty="0"/>
              <a:t>	- </a:t>
            </a:r>
            <a:r>
              <a:rPr lang="nb-NO" sz="1800" dirty="0" err="1"/>
              <a:t>f.eks</a:t>
            </a:r>
            <a:r>
              <a:rPr lang="nb-NO" sz="1800" dirty="0"/>
              <a:t> kasserer ut, kasserer inn?</a:t>
            </a:r>
          </a:p>
          <a:p>
            <a:pPr marL="0" indent="0">
              <a:buNone/>
            </a:pPr>
            <a:r>
              <a:rPr lang="nb-NO" sz="1800" dirty="0"/>
              <a:t>	- gjelder selvsagt ikke leder!</a:t>
            </a:r>
          </a:p>
          <a:p>
            <a:pPr marL="0" indent="0">
              <a:buNone/>
            </a:pPr>
            <a:endParaRPr lang="nb-NO" sz="1800" dirty="0"/>
          </a:p>
          <a:p>
            <a:pPr marL="0" indent="0">
              <a:buNone/>
            </a:pPr>
            <a:endParaRPr lang="nb-NO" sz="1800" dirty="0"/>
          </a:p>
        </p:txBody>
      </p:sp>
    </p:spTree>
    <p:extLst>
      <p:ext uri="{BB962C8B-B14F-4D97-AF65-F5344CB8AC3E}">
        <p14:creationId xmlns:p14="http://schemas.microsoft.com/office/powerpoint/2010/main" val="187562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30662D-AA37-4E46-B8A6-5774A75916F8}"/>
              </a:ext>
            </a:extLst>
          </p:cNvPr>
          <p:cNvSpPr>
            <a:spLocks noGrp="1"/>
          </p:cNvSpPr>
          <p:nvPr>
            <p:ph type="title"/>
          </p:nvPr>
        </p:nvSpPr>
        <p:spPr/>
        <p:txBody>
          <a:bodyPr/>
          <a:lstStyle/>
          <a:p>
            <a:r>
              <a:rPr lang="nb-NO" dirty="0"/>
              <a:t>Stemmegiving</a:t>
            </a:r>
          </a:p>
        </p:txBody>
      </p:sp>
      <p:sp>
        <p:nvSpPr>
          <p:cNvPr id="3" name="Plassholder for innhold 2">
            <a:extLst>
              <a:ext uri="{FF2B5EF4-FFF2-40B4-BE49-F238E27FC236}">
                <a16:creationId xmlns:a16="http://schemas.microsoft.com/office/drawing/2014/main" id="{887D163B-4EC6-4E6C-A298-79DF9E68106C}"/>
              </a:ext>
            </a:extLst>
          </p:cNvPr>
          <p:cNvSpPr>
            <a:spLocks noGrp="1"/>
          </p:cNvSpPr>
          <p:nvPr>
            <p:ph idx="1"/>
          </p:nvPr>
        </p:nvSpPr>
        <p:spPr>
          <a:xfrm>
            <a:off x="457200" y="1166018"/>
            <a:ext cx="8229600" cy="4855270"/>
          </a:xfrm>
        </p:spPr>
        <p:txBody>
          <a:bodyPr/>
          <a:lstStyle/>
          <a:p>
            <a:pPr marL="0" indent="0">
              <a:buNone/>
            </a:pPr>
            <a:endParaRPr lang="nb-NO" sz="1800" dirty="0"/>
          </a:p>
          <a:p>
            <a:pPr marL="0" indent="0">
              <a:buNone/>
            </a:pPr>
            <a:endParaRPr lang="nb-NO" sz="1800" dirty="0"/>
          </a:p>
          <a:p>
            <a:pPr marL="0" indent="0">
              <a:buNone/>
            </a:pPr>
            <a:endParaRPr lang="nb-NO" sz="1800" dirty="0"/>
          </a:p>
          <a:p>
            <a:pPr marL="0" indent="0">
              <a:buNone/>
            </a:pPr>
            <a:r>
              <a:rPr lang="nb-NO" sz="1800" b="1" dirty="0"/>
              <a:t>b) </a:t>
            </a:r>
            <a:r>
              <a:rPr lang="nb-NO" sz="1800" dirty="0"/>
              <a:t>Alle medlemmer av laget samt Norges Bygdekvinnelags og Norges Bygdeungdomslags medlemmer i det lokale bondelagsstyret har stemmerett på års-møtet. </a:t>
            </a:r>
          </a:p>
          <a:p>
            <a:pPr marL="0" indent="0">
              <a:buNone/>
            </a:pPr>
            <a:r>
              <a:rPr lang="nb-NO" sz="1800" dirty="0"/>
              <a:t>Årsmøtet treffer sine avgjørelser ved flertallsvedtak. Ved likt stemmetall har møtelederen dobbeltstemme. Dette gjelder ikke ved valg. </a:t>
            </a:r>
          </a:p>
        </p:txBody>
      </p:sp>
    </p:spTree>
    <p:extLst>
      <p:ext uri="{BB962C8B-B14F-4D97-AF65-F5344CB8AC3E}">
        <p14:creationId xmlns:p14="http://schemas.microsoft.com/office/powerpoint/2010/main" val="162525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A616B6-0FA1-4EFE-BB04-05581C4C9599}"/>
              </a:ext>
            </a:extLst>
          </p:cNvPr>
          <p:cNvSpPr>
            <a:spLocks noGrp="1"/>
          </p:cNvSpPr>
          <p:nvPr>
            <p:ph type="title"/>
          </p:nvPr>
        </p:nvSpPr>
        <p:spPr/>
        <p:txBody>
          <a:bodyPr/>
          <a:lstStyle/>
          <a:p>
            <a:r>
              <a:rPr lang="nb-NO" dirty="0"/>
              <a:t>Stemmegiving</a:t>
            </a:r>
          </a:p>
        </p:txBody>
      </p:sp>
      <p:sp>
        <p:nvSpPr>
          <p:cNvPr id="3" name="Plassholder for innhold 2">
            <a:extLst>
              <a:ext uri="{FF2B5EF4-FFF2-40B4-BE49-F238E27FC236}">
                <a16:creationId xmlns:a16="http://schemas.microsoft.com/office/drawing/2014/main" id="{71C31DAA-BE77-4AFB-BDE7-555BC0585E06}"/>
              </a:ext>
            </a:extLst>
          </p:cNvPr>
          <p:cNvSpPr>
            <a:spLocks noGrp="1"/>
          </p:cNvSpPr>
          <p:nvPr>
            <p:ph idx="1"/>
          </p:nvPr>
        </p:nvSpPr>
        <p:spPr/>
        <p:txBody>
          <a:bodyPr/>
          <a:lstStyle/>
          <a:p>
            <a:pPr marL="0" indent="0">
              <a:buNone/>
            </a:pPr>
            <a:r>
              <a:rPr lang="nb-NO" sz="1800" dirty="0"/>
              <a:t>Hvis ingen av kandidatene ved valg får mer enn halvparten av stemmene, skal det holdes omvalg. Oppnår ingen av kandidatene mer enn halvparten av stemmene ved andre valgomgang, skal det holdes omvalg mellom de to kandidatene som har fått flest stemmer i andre valgomgang. Blir stemmetallet likt i tredje valgomgang, avgjøres valget ved loddtrekning. </a:t>
            </a:r>
          </a:p>
          <a:p>
            <a:pPr marL="0" indent="0">
              <a:buNone/>
            </a:pPr>
            <a:r>
              <a:rPr lang="nb-NO" sz="1800" dirty="0"/>
              <a:t>Alle valg på årsmøtet gjelder - dersom ikke noe annet er fastsatt - fra årsmøtets avslutning. </a:t>
            </a:r>
          </a:p>
          <a:p>
            <a:pPr marL="0" indent="0">
              <a:buNone/>
            </a:pPr>
            <a:endParaRPr lang="nb-NO" sz="1800" dirty="0"/>
          </a:p>
          <a:p>
            <a:pPr marL="0" indent="0">
              <a:buNone/>
            </a:pPr>
            <a:r>
              <a:rPr lang="nb-NO" sz="1800" dirty="0">
                <a:solidFill>
                  <a:schemeClr val="accent3"/>
                </a:solidFill>
              </a:rPr>
              <a:t>Valg på leder og styrets medlemmer skal være skriftlig.</a:t>
            </a:r>
          </a:p>
          <a:p>
            <a:pPr marL="0" indent="0">
              <a:buNone/>
            </a:pPr>
            <a:r>
              <a:rPr lang="nb-NO" sz="1800" dirty="0">
                <a:solidFill>
                  <a:schemeClr val="accent3"/>
                </a:solidFill>
              </a:rPr>
              <a:t>(Hvorfor</a:t>
            </a:r>
          </a:p>
          <a:p>
            <a:pPr marL="0" indent="0">
              <a:buNone/>
            </a:pPr>
            <a:r>
              <a:rPr lang="nb-NO" sz="1800" dirty="0">
                <a:solidFill>
                  <a:schemeClr val="accent3"/>
                </a:solidFill>
              </a:rPr>
              <a:t>	- «skjult uenighet»</a:t>
            </a:r>
          </a:p>
          <a:p>
            <a:pPr marL="0" indent="0">
              <a:buNone/>
            </a:pPr>
            <a:r>
              <a:rPr lang="nb-NO" sz="1800" dirty="0">
                <a:solidFill>
                  <a:schemeClr val="accent3"/>
                </a:solidFill>
              </a:rPr>
              <a:t>	- Loven er tindrende klar på dette!)</a:t>
            </a:r>
          </a:p>
          <a:p>
            <a:pPr marL="0" indent="0">
              <a:buNone/>
            </a:pPr>
            <a:r>
              <a:rPr lang="nb-NO" sz="1800" dirty="0">
                <a:solidFill>
                  <a:schemeClr val="accent3"/>
                </a:solidFill>
              </a:rPr>
              <a:t> </a:t>
            </a:r>
          </a:p>
          <a:p>
            <a:endParaRPr lang="nb-NO" dirty="0"/>
          </a:p>
          <a:p>
            <a:pPr marL="0" indent="0">
              <a:buNone/>
            </a:pPr>
            <a:endParaRPr lang="nb-NO" dirty="0"/>
          </a:p>
        </p:txBody>
      </p:sp>
    </p:spTree>
    <p:extLst>
      <p:ext uri="{BB962C8B-B14F-4D97-AF65-F5344CB8AC3E}">
        <p14:creationId xmlns:p14="http://schemas.microsoft.com/office/powerpoint/2010/main" val="1418735485"/>
      </p:ext>
    </p:extLst>
  </p:cSld>
  <p:clrMapOvr>
    <a:masterClrMapping/>
  </p:clrMapOvr>
</p:sld>
</file>

<file path=ppt/theme/theme1.xml><?xml version="1.0" encoding="utf-8"?>
<a:theme xmlns:a="http://schemas.openxmlformats.org/drawingml/2006/main" name="NB_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NB_L</Template>
  <TotalTime>3242</TotalTime>
  <Words>1249</Words>
  <Application>Microsoft Office PowerPoint</Application>
  <PresentationFormat>Skjermfremvisning (4:3)</PresentationFormat>
  <Paragraphs>223</Paragraphs>
  <Slides>27</Slides>
  <Notes>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27</vt:i4>
      </vt:variant>
    </vt:vector>
  </HeadingPairs>
  <TitlesOfParts>
    <vt:vector size="31" baseType="lpstr">
      <vt:lpstr>Arial</vt:lpstr>
      <vt:lpstr>Calibri</vt:lpstr>
      <vt:lpstr>Times New Roman</vt:lpstr>
      <vt:lpstr>NB_L</vt:lpstr>
      <vt:lpstr>Valgnemndas arbeid </vt:lpstr>
      <vt:lpstr>PowerPoint-presentasjon</vt:lpstr>
      <vt:lpstr>Norges Bondelags formål (§1) Lover for Norges Bondelag</vt:lpstr>
      <vt:lpstr>§ 5. Plikter mot organisasjonen og valgbarhet  </vt:lpstr>
      <vt:lpstr>Valgnemndas oppgaver 1</vt:lpstr>
      <vt:lpstr>Valgnemndas oppgaver 2</vt:lpstr>
      <vt:lpstr>Valgnemndas oppgaver 3</vt:lpstr>
      <vt:lpstr>Stemmegiving</vt:lpstr>
      <vt:lpstr>Stemmegiving</vt:lpstr>
      <vt:lpstr>Instruks for valgnemnda</vt:lpstr>
      <vt:lpstr>Praktisk   valgnemndsarbeid</vt:lpstr>
      <vt:lpstr>Det er en svært viktig jobb dere skal gjøre!</vt:lpstr>
      <vt:lpstr>Oppstart </vt:lpstr>
      <vt:lpstr>Kartlegge behov 1</vt:lpstr>
      <vt:lpstr>Kartlegging av behov 2</vt:lpstr>
      <vt:lpstr> Utvelgelse </vt:lpstr>
      <vt:lpstr>Hva mener dere?</vt:lpstr>
      <vt:lpstr>Informasjon til kandidater</vt:lpstr>
      <vt:lpstr>Hva slags personer ser vi etter?</vt:lpstr>
      <vt:lpstr>Intervju</vt:lpstr>
      <vt:lpstr>Kommunikasjon rundt valgnemndas arbeid  </vt:lpstr>
      <vt:lpstr>Valgnemndas vanskelige oppgaver..</vt:lpstr>
      <vt:lpstr>Hva mener dere?</vt:lpstr>
      <vt:lpstr>Forarbeid til årsmøtet</vt:lpstr>
      <vt:lpstr>Årsmøtet</vt:lpstr>
      <vt:lpstr>Etterarbeid</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Medlemsstatistikk Norges Bondelag</dc:title>
  <dc:creator>Andreas Lunder</dc:creator>
  <cp:lastModifiedBy>Linda Nordlie</cp:lastModifiedBy>
  <cp:revision>220</cp:revision>
  <cp:lastPrinted>2018-09-04T08:59:33Z</cp:lastPrinted>
  <dcterms:created xsi:type="dcterms:W3CDTF">2014-02-06T15:23:43Z</dcterms:created>
  <dcterms:modified xsi:type="dcterms:W3CDTF">2018-09-17T11:46:00Z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ckOfficeType">
    <vt:lpwstr>growBusiness Solutions</vt:lpwstr>
  </property>
  <property fmtid="{D5CDD505-2E9C-101B-9397-08002B2CF9AE}" pid="3" name="Server">
    <vt:lpwstr>osl-public-prog</vt:lpwstr>
  </property>
  <property fmtid="{D5CDD505-2E9C-101B-9397-08002B2CF9AE}" pid="4" name="Protocol">
    <vt:lpwstr>off</vt:lpwstr>
  </property>
  <property fmtid="{D5CDD505-2E9C-101B-9397-08002B2CF9AE}" pid="5" name="Site">
    <vt:lpwstr>/locator.aspx</vt:lpwstr>
  </property>
  <property fmtid="{D5CDD505-2E9C-101B-9397-08002B2CF9AE}" pid="6" name="FileID">
    <vt:lpwstr>201439</vt:lpwstr>
  </property>
  <property fmtid="{D5CDD505-2E9C-101B-9397-08002B2CF9AE}" pid="7" name="VerID">
    <vt:lpwstr>0</vt:lpwstr>
  </property>
  <property fmtid="{D5CDD505-2E9C-101B-9397-08002B2CF9AE}" pid="8" name="FilePath">
    <vt:lpwstr>\\OSL-PUBLIC-prog\users\work\bs\geirt</vt:lpwstr>
  </property>
  <property fmtid="{D5CDD505-2E9C-101B-9397-08002B2CF9AE}" pid="9" name="FileName">
    <vt:lpwstr>10-60 Prøve 201439.pptx</vt:lpwstr>
  </property>
  <property fmtid="{D5CDD505-2E9C-101B-9397-08002B2CF9AE}" pid="10" name="FullFileName">
    <vt:lpwstr>\\OSL-PUBLIC-prog\users\work\bs\geirt\10-60 Prøve 201439.pptx</vt:lpwstr>
  </property>
</Properties>
</file>