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8"/>
  </p:notesMasterIdLst>
  <p:handoutMasterIdLst>
    <p:handoutMasterId r:id="rId9"/>
  </p:handoutMasterIdLst>
  <p:sldIdLst>
    <p:sldId id="297" r:id="rId2"/>
    <p:sldId id="301" r:id="rId3"/>
    <p:sldId id="306" r:id="rId4"/>
    <p:sldId id="312" r:id="rId5"/>
    <p:sldId id="317" r:id="rId6"/>
    <p:sldId id="318" r:id="rId7"/>
  </p:sldIdLst>
  <p:sldSz cx="12192000" cy="6858000"/>
  <p:notesSz cx="6797675" cy="9926638"/>
  <p:custDataLst>
    <p:tags r:id="rId10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5">
          <p15:clr>
            <a:srgbClr val="A4A3A4"/>
          </p15:clr>
        </p15:guide>
        <p15:guide id="2" orient="horz" pos="1072">
          <p15:clr>
            <a:srgbClr val="A4A3A4"/>
          </p15:clr>
        </p15:guide>
        <p15:guide id="3" orient="horz" pos="3930">
          <p15:clr>
            <a:srgbClr val="A4A3A4"/>
          </p15:clr>
        </p15:guide>
        <p15:guide id="4" orient="horz" pos="1344">
          <p15:clr>
            <a:srgbClr val="A4A3A4"/>
          </p15:clr>
        </p15:guide>
        <p15:guide id="5" pos="3840">
          <p15:clr>
            <a:srgbClr val="A4A3A4"/>
          </p15:clr>
        </p15:guide>
        <p15:guide id="6" pos="573">
          <p15:clr>
            <a:srgbClr val="A4A3A4"/>
          </p15:clr>
        </p15:guide>
        <p15:guide id="7" pos="7287">
          <p15:clr>
            <a:srgbClr val="A4A3A4"/>
          </p15:clr>
        </p15:guide>
        <p15:guide id="8" pos="7105">
          <p15:clr>
            <a:srgbClr val="A4A3A4"/>
          </p15:clr>
        </p15:guide>
        <p15:guide id="9" pos="3659">
          <p15:clr>
            <a:srgbClr val="A4A3A4"/>
          </p15:clr>
        </p15:guide>
        <p15:guide id="10" pos="40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D7"/>
    <a:srgbClr val="653279"/>
    <a:srgbClr val="9D968D"/>
    <a:srgbClr val="CE0058"/>
    <a:srgbClr val="000000"/>
    <a:srgbClr val="046A38"/>
    <a:srgbClr val="B8DDE1"/>
    <a:srgbClr val="253746"/>
    <a:srgbClr val="007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1" autoAdjust="0"/>
    <p:restoredTop sz="94660" autoAdjust="0"/>
  </p:normalViewPr>
  <p:slideViewPr>
    <p:cSldViewPr>
      <p:cViewPr varScale="1">
        <p:scale>
          <a:sx n="72" d="100"/>
          <a:sy n="72" d="100"/>
        </p:scale>
        <p:origin x="534" y="78"/>
      </p:cViewPr>
      <p:guideLst>
        <p:guide orient="horz" pos="2795"/>
        <p:guide orient="horz" pos="1072"/>
        <p:guide orient="horz" pos="3930"/>
        <p:guide orient="horz" pos="1344"/>
        <p:guide pos="3840"/>
        <p:guide pos="573"/>
        <p:guide pos="7287"/>
        <p:guide pos="7105"/>
        <p:guide pos="3659"/>
        <p:guide pos="40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4719AC7B-15A3-436D-8586-B0B2BB161EA1}" type="datetimeFigureOut">
              <a:rPr lang="en-GB" smtClean="0"/>
              <a:pPr/>
              <a:t>21/08/2018</a:t>
            </a:fld>
            <a:endParaRPr lang="en-GB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AC831B7E-6230-4C5C-B9D2-80566F1400A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8316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DA606FAD-C701-49DC-A017-985A4F2BB37F}" type="datetimeFigureOut">
              <a:rPr lang="en-GB" smtClean="0"/>
              <a:pPr/>
              <a:t>21/08/2018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3B05493A-D3D8-41EA-AEF5-AAE8C1C4FB2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915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5493A-D3D8-41EA-AEF5-AAE8C1C4FB2D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512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5493A-D3D8-41EA-AEF5-AAE8C1C4FB2D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748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5493A-D3D8-41EA-AEF5-AAE8C1C4FB2D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7737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5493A-D3D8-41EA-AEF5-AAE8C1C4FB2D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3721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5493A-D3D8-41EA-AEF5-AAE8C1C4FB2D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3721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5493A-D3D8-41EA-AEF5-AAE8C1C4FB2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63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AA7EAFD-E21A-47DE-BA28-DE45041ECD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Undertittel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910168" y="3501008"/>
            <a:ext cx="8066153" cy="711614"/>
          </a:xfrm>
          <a:prstGeom prst="rect">
            <a:avLst/>
          </a:prstGeom>
        </p:spPr>
        <p:txBody>
          <a:bodyPr lIns="0" tIns="46800" rIns="0" bIns="46800" anchor="t" anchorCtr="0"/>
          <a:lstStyle>
            <a:lvl1pPr marL="0" indent="0" algn="l">
              <a:lnSpc>
                <a:spcPct val="100000"/>
              </a:lnSpc>
              <a:buNone/>
              <a:defRPr sz="17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Subtitle in maximum 2 lines</a:t>
            </a:r>
          </a:p>
        </p:txBody>
      </p:sp>
      <p:sp>
        <p:nvSpPr>
          <p:cNvPr id="14" name="Pladsholder til billede 3"/>
          <p:cNvSpPr>
            <a:spLocks noGrp="1"/>
          </p:cNvSpPr>
          <p:nvPr>
            <p:ph type="pic" sz="quarter" idx="17" hasCustomPrompt="1"/>
          </p:nvPr>
        </p:nvSpPr>
        <p:spPr>
          <a:xfrm>
            <a:off x="7823572" y="4293095"/>
            <a:ext cx="3455616" cy="1945779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nb-NO"/>
              <a:t>Insert illustration via ImageShopper</a:t>
            </a:r>
            <a:endParaRPr lang="nb-NO" dirty="0"/>
          </a:p>
        </p:txBody>
      </p:sp>
      <p:sp>
        <p:nvSpPr>
          <p:cNvPr id="16" name="Title 1"/>
          <p:cNvSpPr>
            <a:spLocks noGrp="1"/>
          </p:cNvSpPr>
          <p:nvPr>
            <p:ph type="ctrTitle" hasCustomPrompt="1"/>
          </p:nvPr>
        </p:nvSpPr>
        <p:spPr>
          <a:xfrm>
            <a:off x="909638" y="2350800"/>
            <a:ext cx="8066681" cy="1080000"/>
          </a:xfrm>
        </p:spPr>
        <p:txBody>
          <a:bodyPr lIns="0" tIns="90000" rIns="0" bIns="90000" anchor="b" anchorCtr="0"/>
          <a:lstStyle>
            <a:lvl1pPr>
              <a:spcBef>
                <a:spcPts val="720"/>
              </a:spcBef>
              <a:defRPr sz="3000"/>
            </a:lvl1pPr>
          </a:lstStyle>
          <a:p>
            <a:r>
              <a:rPr lang="en-GB" dirty="0"/>
              <a:t>Title in maximum 2 lines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420" y="215028"/>
            <a:ext cx="1393200" cy="854131"/>
          </a:xfrm>
          <a:prstGeom prst="rect">
            <a:avLst/>
          </a:prstGeom>
        </p:spPr>
      </p:pic>
      <p:sp>
        <p:nvSpPr>
          <p:cNvPr id="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909637" y="4352445"/>
            <a:ext cx="5473701" cy="320363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DD3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66CDD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/>
          <a:lstStyle>
            <a:lvl1pPr marL="0" indent="0">
              <a:buNone/>
              <a:defRPr lang="en-US" sz="1700" cap="none" baseline="0" smtClean="0"/>
            </a:lvl1pPr>
            <a:lvl2pPr>
              <a:defRPr lang="en-US" sz="1800" smtClean="0">
                <a:latin typeface="Arial" charset="0"/>
              </a:defRPr>
            </a:lvl2pPr>
            <a:lvl3pPr>
              <a:defRPr lang="en-US" sz="1800" smtClean="0">
                <a:latin typeface="Arial" charset="0"/>
              </a:defRPr>
            </a:lvl3pPr>
            <a:lvl4pPr>
              <a:defRPr lang="en-US" sz="1800" smtClean="0">
                <a:latin typeface="Arial" charset="0"/>
              </a:defRPr>
            </a:lvl4pPr>
            <a:lvl5pPr>
              <a:defRPr lang="en-GB" sz="1800">
                <a:latin typeface="Arial" charset="0"/>
              </a:defRPr>
            </a:lvl5pPr>
          </a:lstStyle>
          <a:p>
            <a:pPr marL="0" lvl="0" defTabSz="266700">
              <a:lnSpc>
                <a:spcPct val="100000"/>
              </a:lnSpc>
              <a:spcBef>
                <a:spcPts val="0"/>
              </a:spcBef>
            </a:pPr>
            <a:r>
              <a:rPr lang="en-GB" dirty="0"/>
              <a:t>[Date]</a:t>
            </a:r>
          </a:p>
        </p:txBody>
      </p:sp>
    </p:spTree>
    <p:extLst>
      <p:ext uri="{BB962C8B-B14F-4D97-AF65-F5344CB8AC3E}">
        <p14:creationId xmlns:p14="http://schemas.microsoft.com/office/powerpoint/2010/main" val="181489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7EAFD-E21A-47DE-BA28-DE45041ECD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Picture 2" descr="U:\Gjensidige Forsikring ASA\Jobs\4552_WordEngine corejob 4209\Received\Work\Bomærke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113" y="298800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9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A7EAFD-E21A-47DE-BA28-DE45041ECD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37048" y="298800"/>
            <a:ext cx="430129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332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Start and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ittel 1"/>
          <p:cNvSpPr>
            <a:spLocks noGrp="1"/>
          </p:cNvSpPr>
          <p:nvPr>
            <p:ph type="ctrTitle" hasCustomPrompt="1"/>
          </p:nvPr>
        </p:nvSpPr>
        <p:spPr>
          <a:xfrm>
            <a:off x="909638" y="2566800"/>
            <a:ext cx="10346362" cy="94085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lnSpc>
                <a:spcPct val="90000"/>
              </a:lnSpc>
              <a:defRPr sz="6000" b="1" baseline="0">
                <a:solidFill>
                  <a:srgbClr val="D5ECF0"/>
                </a:solidFill>
              </a:defRPr>
            </a:lvl1pPr>
          </a:lstStyle>
          <a:p>
            <a:r>
              <a:rPr lang="en-GB" dirty="0"/>
              <a:t>Title 1 line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420" y="215030"/>
            <a:ext cx="1393200" cy="854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803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8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A8D7"/>
              </a:solidFill>
            </a:endParaRPr>
          </a:p>
        </p:txBody>
      </p:sp>
      <p:sp>
        <p:nvSpPr>
          <p:cNvPr id="5" name="Media Placeholder 4"/>
          <p:cNvSpPr>
            <a:spLocks noGrp="1"/>
          </p:cNvSpPr>
          <p:nvPr>
            <p:ph type="media" sz="quarter" idx="10" hasCustomPrompt="1"/>
          </p:nvPr>
        </p:nvSpPr>
        <p:spPr>
          <a:xfrm>
            <a:off x="335360" y="332656"/>
            <a:ext cx="11521280" cy="6192688"/>
          </a:xfrm>
          <a:prstGeom prst="rect">
            <a:avLst/>
          </a:prstGeom>
        </p:spPr>
        <p:txBody>
          <a:bodyPr lIns="0" tIns="684000" rIns="0" bIns="0" anchor="ctr" anchorCtr="0"/>
          <a:lstStyle>
            <a:lvl1pPr marL="0" indent="0" algn="ctr">
              <a:buNone/>
              <a:defRPr sz="1700">
                <a:solidFill>
                  <a:schemeClr val="bg1"/>
                </a:solidFill>
              </a:defRPr>
            </a:lvl1pPr>
          </a:lstStyle>
          <a:p>
            <a:r>
              <a:rPr lang="nb-NO"/>
              <a:t>Click icon to insert Video/Media</a:t>
            </a:r>
            <a:endParaRPr lang="nb-NO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0459200" y="6597352"/>
            <a:ext cx="590400" cy="158400"/>
          </a:xfrm>
        </p:spPr>
        <p:txBody>
          <a:bodyPr/>
          <a:lstStyle>
            <a:lvl1pPr>
              <a:defRPr>
                <a:solidFill>
                  <a:srgbClr val="00A8D7"/>
                </a:solidFill>
              </a:defRPr>
            </a:lvl1pPr>
          </a:lstStyle>
          <a:p>
            <a:fld id="{EAA7EAFD-E21A-47DE-BA28-DE45041ECD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17"/>
          <p:cNvSpPr txBox="1">
            <a:spLocks noChangeArrowheads="1"/>
          </p:cNvSpPr>
          <p:nvPr userDrawn="1"/>
        </p:nvSpPr>
        <p:spPr bwMode="auto">
          <a:xfrm>
            <a:off x="-2929467" y="3429001"/>
            <a:ext cx="2804584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en-GB" sz="1000" b="1" noProof="1">
                <a:solidFill>
                  <a:schemeClr val="tx1"/>
                </a:solidFill>
                <a:cs typeface="Arial" pitchFamily="34" charset="0"/>
              </a:rPr>
              <a:t>Insert</a:t>
            </a:r>
            <a:r>
              <a:rPr lang="en-GB" sz="1000" b="1" baseline="0" noProof="1">
                <a:solidFill>
                  <a:schemeClr val="tx1"/>
                </a:solidFill>
                <a:cs typeface="Arial" pitchFamily="34" charset="0"/>
              </a:rPr>
              <a:t> Video/Media</a:t>
            </a:r>
            <a:endParaRPr lang="en-GB" sz="1000" b="1" noProof="1">
              <a:solidFill>
                <a:schemeClr val="tx1"/>
              </a:solidFill>
              <a:cs typeface="Arial" pitchFamily="34" charset="0"/>
            </a:endParaRPr>
          </a:p>
          <a:p>
            <a:pPr algn="r" eaLnBrk="1" hangingPunct="1">
              <a:spcAft>
                <a:spcPct val="20000"/>
              </a:spcAft>
            </a:pPr>
            <a:r>
              <a:rPr lang="en-GB" sz="1000" noProof="1">
                <a:solidFill>
                  <a:schemeClr val="tx1"/>
                </a:solidFill>
                <a:cs typeface="Arial" pitchFamily="34" charset="0"/>
              </a:rPr>
              <a:t>Click on icon</a:t>
            </a:r>
            <a:br>
              <a:rPr lang="en-GB" sz="1000" noProof="1">
                <a:solidFill>
                  <a:schemeClr val="tx1"/>
                </a:solidFill>
                <a:cs typeface="Arial" pitchFamily="34" charset="0"/>
              </a:rPr>
            </a:br>
            <a:r>
              <a:rPr lang="en-GB" sz="1000" noProof="1">
                <a:solidFill>
                  <a:schemeClr val="tx1"/>
                </a:solidFill>
                <a:cs typeface="Arial" pitchFamily="34" charset="0"/>
              </a:rPr>
              <a:t>Locate</a:t>
            </a:r>
            <a:r>
              <a:rPr lang="en-GB" sz="1000" baseline="0" noProof="1">
                <a:solidFill>
                  <a:schemeClr val="tx1"/>
                </a:solidFill>
                <a:cs typeface="Arial" pitchFamily="34" charset="0"/>
              </a:rPr>
              <a:t> media </a:t>
            </a:r>
            <a:br>
              <a:rPr lang="en-GB" sz="1000" baseline="0" noProof="1">
                <a:solidFill>
                  <a:schemeClr val="tx1"/>
                </a:solidFill>
                <a:cs typeface="Arial" pitchFamily="34" charset="0"/>
              </a:rPr>
            </a:br>
            <a:r>
              <a:rPr lang="en-GB" sz="1000" baseline="0" noProof="1">
                <a:solidFill>
                  <a:schemeClr val="tx1"/>
                </a:solidFill>
                <a:cs typeface="Arial" pitchFamily="34" charset="0"/>
              </a:rPr>
              <a:t>and click insert</a:t>
            </a:r>
            <a:endParaRPr lang="en-GB" sz="1000" noProof="1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43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 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D9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2000" y="622800"/>
            <a:ext cx="8064000" cy="10800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ct val="100000"/>
              </a:lnSpc>
              <a:defRPr sz="3000" b="1" baseline="0">
                <a:solidFill>
                  <a:srgbClr val="FFFFFF"/>
                </a:solidFill>
              </a:defRPr>
            </a:lvl1pPr>
          </a:lstStyle>
          <a:p>
            <a:r>
              <a:rPr lang="en-GB" noProof="0" dirty="0"/>
              <a:t>Chapter/Divider</a:t>
            </a:r>
            <a:br>
              <a:rPr lang="en-GB" noProof="0" dirty="0"/>
            </a:br>
            <a:r>
              <a:rPr lang="en-GB" noProof="0" dirty="0"/>
              <a:t>2 lines</a:t>
            </a:r>
          </a:p>
        </p:txBody>
      </p:sp>
      <p:sp>
        <p:nvSpPr>
          <p:cNvPr id="7" name="Pladsholder til billede 3"/>
          <p:cNvSpPr>
            <a:spLocks noGrp="1"/>
          </p:cNvSpPr>
          <p:nvPr>
            <p:ph type="pic" sz="quarter" idx="17" hasCustomPrompt="1"/>
          </p:nvPr>
        </p:nvSpPr>
        <p:spPr>
          <a:xfrm>
            <a:off x="8256240" y="3969061"/>
            <a:ext cx="2880320" cy="2160240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/>
              <a:t>Insert illustration via ImageShopper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7356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 Illustr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532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Pladsholder til billede 3"/>
          <p:cNvSpPr>
            <a:spLocks noGrp="1"/>
          </p:cNvSpPr>
          <p:nvPr>
            <p:ph type="pic" sz="quarter" idx="17" hasCustomPrompt="1"/>
          </p:nvPr>
        </p:nvSpPr>
        <p:spPr>
          <a:xfrm>
            <a:off x="4655840" y="2348880"/>
            <a:ext cx="2880320" cy="2160240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nb-NO"/>
              <a:t>Insert illustration via ImageShopper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1021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 Full Slid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1999" cy="6858000"/>
          </a:xfrm>
          <a:prstGeom prst="rect">
            <a:avLst/>
          </a:prstGeom>
        </p:spPr>
        <p:txBody>
          <a:bodyPr lIns="0" tIns="684000" rIns="0" b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700" baseline="0"/>
            </a:lvl1pPr>
          </a:lstStyle>
          <a:p>
            <a:r>
              <a:rPr lang="nb-NO"/>
              <a:t>Insert illustration via ImageShopper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48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noProof="0" dirty="0"/>
              <a:t>Title 1 line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AA7EAFD-E21A-47DE-BA28-DE45041ECD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910166" y="1701800"/>
            <a:ext cx="10369551" cy="4537075"/>
          </a:xfrm>
        </p:spPr>
        <p:txBody>
          <a:bodyPr/>
          <a:lstStyle/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7" name="Picture 2" descr="U:\Gjensidige Forsikring ASA\Jobs\4552_WordEngine corejob 4209\Received\Work\Bomærke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113" y="298800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17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noProof="0" dirty="0"/>
              <a:t>Title 1 line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09639" y="1702800"/>
            <a:ext cx="10370080" cy="430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700" b="1" i="0" baseline="0"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GB" noProof="0" dirty="0"/>
              <a:t>Subtitle 1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AA7EAFD-E21A-47DE-BA28-DE45041ECD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909639" y="2133599"/>
            <a:ext cx="10370080" cy="41052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9" name="Picture 2" descr="U:\Gjensidige Forsikring ASA\Jobs\4552_WordEngine corejob 4209\Received\Work\Bomærke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113" y="298800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83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dirty="0"/>
              <a:t>Title 1 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A7EAFD-E21A-47DE-BA28-DE45041ECD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909639" y="1705579"/>
            <a:ext cx="4898496" cy="4533296"/>
          </a:xfrm>
        </p:spPr>
        <p:txBody>
          <a:bodyPr/>
          <a:lstStyle/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6383867" y="1705579"/>
            <a:ext cx="4895851" cy="4533296"/>
          </a:xfrm>
        </p:spPr>
        <p:txBody>
          <a:bodyPr/>
          <a:lstStyle/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10" name="Picture 2" descr="U:\Gjensidige Forsikring ASA\Jobs\4552_WordEngine corejob 4209\Received\Work\Bomærke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113" y="298800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93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noProof="0" dirty="0"/>
              <a:t>Title 1 line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09639" y="1702800"/>
            <a:ext cx="4898362" cy="430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700" b="1" i="0" baseline="0"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GB" noProof="0" dirty="0"/>
              <a:t>Subtitle 1 line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383867" y="1702800"/>
            <a:ext cx="4896133" cy="430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700" b="1" i="0" baseline="0"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GB" noProof="0" dirty="0"/>
              <a:t>Subtitle 1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A7EAFD-E21A-47DE-BA28-DE45041ECD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6" hasCustomPrompt="1"/>
          </p:nvPr>
        </p:nvSpPr>
        <p:spPr>
          <a:xfrm>
            <a:off x="910166" y="2133601"/>
            <a:ext cx="4897967" cy="4105275"/>
          </a:xfrm>
        </p:spPr>
        <p:txBody>
          <a:bodyPr/>
          <a:lstStyle/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17" hasCustomPrompt="1"/>
          </p:nvPr>
        </p:nvSpPr>
        <p:spPr>
          <a:xfrm>
            <a:off x="6383868" y="2133599"/>
            <a:ext cx="4895851" cy="4105275"/>
          </a:xfrm>
        </p:spPr>
        <p:txBody>
          <a:bodyPr/>
          <a:lstStyle/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12" name="Picture 2" descr="U:\Gjensidige Forsikring ASA\Jobs\4552_WordEngine corejob 4209\Received\Work\Bomærke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113" y="298800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18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noProof="0" dirty="0"/>
              <a:t>Title 1 line</a:t>
            </a:r>
            <a:endParaRPr lang="en-GB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09639" y="1701384"/>
            <a:ext cx="4898362" cy="43221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700" b="1" i="0" baseline="0"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GB" noProof="0" dirty="0"/>
              <a:t>Subtitle 1 line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383867" y="1701384"/>
            <a:ext cx="4896133" cy="43221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700" b="1" i="0" baseline="0"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GB" noProof="0" dirty="0"/>
              <a:t>Subtitle 1 line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909639" y="4077096"/>
            <a:ext cx="4897786" cy="36001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700" b="1" i="0" baseline="0"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GB" noProof="0" dirty="0"/>
              <a:t>Subtitle 1 line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6383867" y="4077096"/>
            <a:ext cx="4895557" cy="36001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700" b="1" i="0" baseline="0"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GB" noProof="0" dirty="0"/>
              <a:t>Subtitle 1 line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EAA7EAFD-E21A-47DE-BA28-DE45041ECD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0" hasCustomPrompt="1"/>
          </p:nvPr>
        </p:nvSpPr>
        <p:spPr>
          <a:xfrm>
            <a:off x="909639" y="2133600"/>
            <a:ext cx="4898496" cy="1799456"/>
          </a:xfrm>
        </p:spPr>
        <p:txBody>
          <a:bodyPr/>
          <a:lstStyle/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4" name="Content Placeholder 12"/>
          <p:cNvSpPr>
            <a:spLocks noGrp="1"/>
          </p:cNvSpPr>
          <p:nvPr>
            <p:ph sz="quarter" idx="21" hasCustomPrompt="1"/>
          </p:nvPr>
        </p:nvSpPr>
        <p:spPr>
          <a:xfrm>
            <a:off x="909639" y="4439419"/>
            <a:ext cx="4898496" cy="1799456"/>
          </a:xfrm>
        </p:spPr>
        <p:txBody>
          <a:bodyPr/>
          <a:lstStyle/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5" name="Content Placeholder 12"/>
          <p:cNvSpPr>
            <a:spLocks noGrp="1"/>
          </p:cNvSpPr>
          <p:nvPr>
            <p:ph sz="quarter" idx="22" hasCustomPrompt="1"/>
          </p:nvPr>
        </p:nvSpPr>
        <p:spPr>
          <a:xfrm>
            <a:off x="6383867" y="2133600"/>
            <a:ext cx="4895321" cy="1799456"/>
          </a:xfrm>
        </p:spPr>
        <p:txBody>
          <a:bodyPr/>
          <a:lstStyle/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6" name="Content Placeholder 12"/>
          <p:cNvSpPr>
            <a:spLocks noGrp="1"/>
          </p:cNvSpPr>
          <p:nvPr>
            <p:ph sz="quarter" idx="23" hasCustomPrompt="1"/>
          </p:nvPr>
        </p:nvSpPr>
        <p:spPr>
          <a:xfrm>
            <a:off x="6383868" y="4439419"/>
            <a:ext cx="4895851" cy="1799456"/>
          </a:xfrm>
        </p:spPr>
        <p:txBody>
          <a:bodyPr/>
          <a:lstStyle/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18" name="Picture 2" descr="U:\Gjensidige Forsikring ASA\Jobs\4552_WordEngine corejob 4209\Received\Work\Bomærke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113" y="298800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3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Content and 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noProof="0" dirty="0"/>
              <a:t>Title 1 line</a:t>
            </a:r>
            <a:endParaRPr lang="en-GB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09639" y="1702800"/>
            <a:ext cx="10370362" cy="430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1700" b="1" i="0" baseline="0">
                <a:latin typeface="+mj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GB" noProof="0" dirty="0"/>
              <a:t>Subtitle 1 line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909638" y="5301210"/>
            <a:ext cx="10369786" cy="93766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100"/>
              </a:lnSpc>
              <a:buNone/>
              <a:defRPr sz="8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GB" dirty="0"/>
              <a:t>Notes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EAA7EAFD-E21A-47DE-BA28-DE45041ECD0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5" hasCustomPrompt="1"/>
          </p:nvPr>
        </p:nvSpPr>
        <p:spPr>
          <a:xfrm>
            <a:off x="909639" y="2133600"/>
            <a:ext cx="10370080" cy="3167608"/>
          </a:xfrm>
        </p:spPr>
        <p:txBody>
          <a:bodyPr/>
          <a:lstStyle/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10" name="Picture 2" descr="U:\Gjensidige Forsikring ASA\Jobs\4552_WordEngine corejob 4209\Received\Work\Bomærke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113" y="298800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3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Title 1 line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7EAFD-E21A-47DE-BA28-DE45041ECD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Picture 2" descr="U:\Gjensidige Forsikring ASA\Jobs\4552_WordEngine corejob 4209\Received\Work\Bomærke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113" y="298800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6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7EAFD-E21A-47DE-BA28-DE45041ECD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Picture 2" descr="U:\Gjensidige Forsikring ASA\Jobs\4552_WordEngine corejob 4209\Received\Work\Bomærke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113" y="298800"/>
            <a:ext cx="432000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69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909638" y="406800"/>
            <a:ext cx="9002786" cy="648000"/>
          </a:xfrm>
          <a:prstGeom prst="rect">
            <a:avLst/>
          </a:prstGeom>
        </p:spPr>
        <p:txBody>
          <a:bodyPr vert="horz" lIns="0" tIns="46800" rIns="0" bIns="45720" rtlCol="0" anchor="ctr">
            <a:noAutofit/>
          </a:bodyPr>
          <a:lstStyle/>
          <a:p>
            <a:r>
              <a:rPr lang="en-GB" dirty="0" err="1"/>
              <a:t>Klikk</a:t>
            </a:r>
            <a:r>
              <a:rPr lang="en-GB" dirty="0"/>
              <a:t> for å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tittelstil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0166" y="1701800"/>
            <a:ext cx="10369835" cy="45370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0459200" y="6346800"/>
            <a:ext cx="819988" cy="1584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AA7EAFD-E21A-47DE-BA28-DE45041ECD0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30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98" r:id="rId2"/>
    <p:sldLayoutId id="2147483680" r:id="rId3"/>
    <p:sldLayoutId id="2147483689" r:id="rId4"/>
    <p:sldLayoutId id="2147483681" r:id="rId5"/>
    <p:sldLayoutId id="2147483682" r:id="rId6"/>
    <p:sldLayoutId id="2147483683" r:id="rId7"/>
    <p:sldLayoutId id="2147483697" r:id="rId8"/>
    <p:sldLayoutId id="2147483699" r:id="rId9"/>
    <p:sldLayoutId id="2147483700" r:id="rId10"/>
    <p:sldLayoutId id="2147483701" r:id="rId11"/>
    <p:sldLayoutId id="2147483696" r:id="rId12"/>
    <p:sldLayoutId id="2147483684" r:id="rId13"/>
    <p:sldLayoutId id="2147483685" r:id="rId14"/>
    <p:sldLayoutId id="2147483686" r:id="rId15"/>
    <p:sldLayoutId id="2147483687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50800" indent="-250825" algn="l" defTabSz="914400" rtl="0" eaLnBrk="1" latinLnBrk="0" hangingPunct="1">
        <a:spcBef>
          <a:spcPts val="408"/>
        </a:spcBef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2800" indent="-2520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02800" indent="-2520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02800" indent="-2520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yr@gjensidige.no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Balke</a:t>
            </a:r>
            <a:r>
              <a:rPr lang="en-GB" dirty="0"/>
              <a:t> </a:t>
            </a:r>
            <a:r>
              <a:rPr lang="en-GB" dirty="0" err="1"/>
              <a:t>Gård</a:t>
            </a:r>
            <a:endParaRPr lang="en-GB" dirty="0"/>
          </a:p>
        </p:txBody>
      </p:sp>
      <p:pic>
        <p:nvPicPr>
          <p:cNvPr id="5" name="Plassholder for bilde 4"/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5" r="14565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Gjensidige Forsikring ASA</a:t>
            </a:r>
            <a:br>
              <a:rPr lang="en-GB" dirty="0"/>
            </a:br>
            <a:r>
              <a:rPr lang="en-GB" dirty="0" err="1"/>
              <a:t>Møtet</a:t>
            </a:r>
            <a:r>
              <a:rPr lang="en-GB" dirty="0"/>
              <a:t> for </a:t>
            </a:r>
            <a:r>
              <a:rPr lang="en-GB" dirty="0" err="1"/>
              <a:t>grøntprodusenter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/>
              <a:t>21. August 2018</a:t>
            </a:r>
          </a:p>
        </p:txBody>
      </p:sp>
    </p:spTree>
    <p:extLst>
      <p:ext uri="{BB962C8B-B14F-4D97-AF65-F5344CB8AC3E}">
        <p14:creationId xmlns:p14="http://schemas.microsoft.com/office/powerpoint/2010/main" val="58246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Plantekultur</a:t>
            </a:r>
            <a:r>
              <a:rPr lang="en-GB" dirty="0"/>
              <a:t>, </a:t>
            </a:r>
            <a:r>
              <a:rPr lang="en-GB" dirty="0" err="1"/>
              <a:t>friland</a:t>
            </a:r>
            <a:r>
              <a:rPr lang="en-GB" dirty="0"/>
              <a:t> (5 000 </a:t>
            </a:r>
            <a:r>
              <a:rPr lang="en-GB" dirty="0" err="1"/>
              <a:t>forsikringer</a:t>
            </a:r>
            <a:r>
              <a:rPr lang="en-GB" dirty="0"/>
              <a:t>)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AA7EAFD-E21A-47DE-BA28-DE45041ECD0B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2422332"/>
            <a:ext cx="5380709" cy="3623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767408" y="1340768"/>
            <a:ext cx="10729192" cy="1051772"/>
          </a:xfrm>
          <a:prstGeom prst="rect">
            <a:avLst/>
          </a:prstGeom>
          <a:noFill/>
        </p:spPr>
        <p:txBody>
          <a:bodyPr wrap="square" lIns="216000" tIns="216000" rIns="216000" bIns="21600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Bestandsantall </a:t>
            </a:r>
            <a:r>
              <a:rPr lang="en-GB" sz="2000" dirty="0" err="1"/>
              <a:t>pr</a:t>
            </a:r>
            <a:r>
              <a:rPr lang="en-GB" sz="2000" dirty="0"/>
              <a:t> 08-2018: 	5 000 </a:t>
            </a:r>
            <a:r>
              <a:rPr lang="en-GB" sz="2000" dirty="0" err="1"/>
              <a:t>forsikringer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/>
              <a:t>Betydelig</a:t>
            </a:r>
            <a:r>
              <a:rPr lang="en-GB" sz="2000" dirty="0"/>
              <a:t> </a:t>
            </a:r>
            <a:r>
              <a:rPr lang="en-GB" sz="2000" dirty="0" err="1"/>
              <a:t>andel</a:t>
            </a:r>
            <a:r>
              <a:rPr lang="en-GB" sz="2000" dirty="0"/>
              <a:t> </a:t>
            </a:r>
            <a:r>
              <a:rPr lang="en-GB" sz="2000" dirty="0" err="1"/>
              <a:t>produsenter</a:t>
            </a:r>
            <a:r>
              <a:rPr lang="en-GB" sz="2000" dirty="0"/>
              <a:t> </a:t>
            </a:r>
            <a:r>
              <a:rPr lang="en-GB" sz="2000" dirty="0" err="1"/>
              <a:t>er</a:t>
            </a:r>
            <a:r>
              <a:rPr lang="en-GB" sz="2000" dirty="0"/>
              <a:t> </a:t>
            </a:r>
            <a:r>
              <a:rPr lang="en-GB" sz="2000" dirty="0" err="1"/>
              <a:t>uforsikret</a:t>
            </a:r>
            <a:r>
              <a:rPr lang="en-GB" sz="2000" dirty="0"/>
              <a:t>. </a:t>
            </a:r>
            <a:r>
              <a:rPr lang="en-GB" sz="2000" dirty="0" err="1"/>
              <a:t>Dette</a:t>
            </a:r>
            <a:r>
              <a:rPr lang="en-GB" sz="2000" dirty="0"/>
              <a:t> </a:t>
            </a:r>
            <a:r>
              <a:rPr lang="en-GB" sz="2000" dirty="0" err="1"/>
              <a:t>gjelder</a:t>
            </a:r>
            <a:r>
              <a:rPr lang="en-GB" sz="2000" dirty="0"/>
              <a:t> </a:t>
            </a:r>
            <a:r>
              <a:rPr lang="en-GB" sz="2000" dirty="0" err="1"/>
              <a:t>særlig</a:t>
            </a:r>
            <a:r>
              <a:rPr lang="en-GB" sz="2000" dirty="0"/>
              <a:t> </a:t>
            </a:r>
            <a:r>
              <a:rPr lang="en-GB" sz="2000" dirty="0" err="1"/>
              <a:t>fôr</a:t>
            </a:r>
            <a:r>
              <a:rPr lang="en-GB" sz="2000" dirty="0"/>
              <a:t> </a:t>
            </a:r>
            <a:r>
              <a:rPr lang="en-GB" sz="2000" dirty="0" err="1"/>
              <a:t>til</a:t>
            </a:r>
            <a:r>
              <a:rPr lang="en-GB" sz="2000" dirty="0"/>
              <a:t> </a:t>
            </a:r>
            <a:r>
              <a:rPr lang="en-GB" sz="2000" dirty="0" err="1"/>
              <a:t>egne</a:t>
            </a:r>
            <a:r>
              <a:rPr lang="en-GB" sz="2000" dirty="0"/>
              <a:t> </a:t>
            </a:r>
            <a:r>
              <a:rPr lang="en-GB" sz="2000" dirty="0" err="1"/>
              <a:t>husdyr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7983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Planteproduksjon</a:t>
            </a:r>
            <a:r>
              <a:rPr lang="en-GB" dirty="0"/>
              <a:t>, </a:t>
            </a:r>
            <a:r>
              <a:rPr lang="en-GB" dirty="0" err="1"/>
              <a:t>Heldekning</a:t>
            </a:r>
            <a:endParaRPr lang="en-GB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AA7EAFD-E21A-47DE-BA28-DE45041ECD0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nb-NO" dirty="0"/>
              <a:t>Forsikringen dekker pålegg fra Mattilsynet (12 måneders avbruddstid) ved påvisning av eller mistanke om </a:t>
            </a:r>
          </a:p>
          <a:p>
            <a:pPr lvl="1"/>
            <a:r>
              <a:rPr lang="nb-NO" sz="1800" dirty="0"/>
              <a:t>karanteneskadegjører i egen plantekultur</a:t>
            </a:r>
          </a:p>
          <a:p>
            <a:pPr lvl="1"/>
            <a:r>
              <a:rPr lang="nb-NO" sz="1800" dirty="0"/>
              <a:t>påvist karanteneskadegjører i annen planteproduksjon eller sykdom i annen husdyrproduksjon i Norge, og den forsikrede produksjon blir omfattet av restriksjoner</a:t>
            </a:r>
          </a:p>
          <a:p>
            <a:pPr marL="266400" lvl="1" indent="0">
              <a:buNone/>
            </a:pPr>
            <a:r>
              <a:rPr lang="nb-NO" sz="1800" dirty="0"/>
              <a:t>Erstatningen er, etter fradrag for egenandel, begrenset til 50 % av driftstapet som følge av påbudet.</a:t>
            </a:r>
          </a:p>
          <a:p>
            <a:endParaRPr lang="nb-NO" dirty="0"/>
          </a:p>
          <a:p>
            <a:r>
              <a:rPr lang="nb-NO" dirty="0"/>
              <a:t>Forsikringen dekker avlingssvikt. </a:t>
            </a:r>
          </a:p>
          <a:p>
            <a:pPr marL="266400" lvl="1" indent="0">
              <a:buNone/>
            </a:pPr>
            <a:r>
              <a:rPr lang="nb-NO" sz="1800" dirty="0"/>
              <a:t>Det er en forutsetning at avlingssvikten er berettiget erstatning etter ”Forskrift om erstatning ved klimabetingede skader i plante- og honningproduksjon”. </a:t>
            </a:r>
          </a:p>
          <a:p>
            <a:pPr marL="266400" lvl="1" indent="0">
              <a:buNone/>
            </a:pPr>
            <a:r>
              <a:rPr lang="nb-NO" sz="1800" dirty="0"/>
              <a:t>Erstatningen er begrenset til 15 % av totalt tap som følge av avlingssvikten. Driftstapet beregnes etter samme grunnlag som i statens beregningsmodell.</a:t>
            </a:r>
          </a:p>
          <a:p>
            <a:pPr marL="266400" lvl="1" indent="0">
              <a:buNone/>
            </a:pPr>
            <a:endParaRPr lang="nb-NO" sz="1800" dirty="0"/>
          </a:p>
          <a:p>
            <a:pPr marL="266400" lvl="1" indent="0">
              <a:buNone/>
            </a:pPr>
            <a:r>
              <a:rPr lang="nb-NO" sz="1800" b="1" dirty="0"/>
              <a:t>Merk: Her er det ingen toppavgrensning slik det er i den statlige erstatningsordningen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244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Skader</a:t>
            </a:r>
            <a:r>
              <a:rPr lang="en-GB" dirty="0"/>
              <a:t>, </a:t>
            </a:r>
            <a:r>
              <a:rPr lang="en-GB" dirty="0" err="1"/>
              <a:t>siste</a:t>
            </a:r>
            <a:r>
              <a:rPr lang="en-GB" dirty="0"/>
              <a:t> 10 </a:t>
            </a:r>
            <a:r>
              <a:rPr lang="en-GB" dirty="0" err="1"/>
              <a:t>år</a:t>
            </a:r>
            <a:endParaRPr lang="en-GB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AA7EAFD-E21A-47DE-BA28-DE45041ECD0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1772816"/>
            <a:ext cx="7041393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7997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Skader</a:t>
            </a:r>
            <a:r>
              <a:rPr lang="en-GB" dirty="0"/>
              <a:t>, </a:t>
            </a:r>
            <a:r>
              <a:rPr lang="en-GB" dirty="0" err="1"/>
              <a:t>siste</a:t>
            </a:r>
            <a:r>
              <a:rPr lang="en-GB" dirty="0"/>
              <a:t> 10 </a:t>
            </a:r>
            <a:r>
              <a:rPr lang="en-GB" dirty="0" err="1"/>
              <a:t>år</a:t>
            </a:r>
            <a:r>
              <a:rPr lang="en-GB" dirty="0"/>
              <a:t>, </a:t>
            </a:r>
            <a:r>
              <a:rPr lang="en-GB" dirty="0" err="1"/>
              <a:t>pr</a:t>
            </a:r>
            <a:r>
              <a:rPr lang="en-GB" dirty="0"/>
              <a:t> </a:t>
            </a:r>
            <a:r>
              <a:rPr lang="en-GB" dirty="0" err="1"/>
              <a:t>fylke</a:t>
            </a:r>
            <a:endParaRPr lang="en-GB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AA7EAFD-E21A-47DE-BA28-DE45041ECD0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2" y="1196752"/>
            <a:ext cx="5950767" cy="50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682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A7EAFD-E21A-47DE-BA28-DE45041ECD0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TekstSylinder 5"/>
          <p:cNvSpPr txBox="1"/>
          <p:nvPr/>
        </p:nvSpPr>
        <p:spPr>
          <a:xfrm>
            <a:off x="911424" y="626256"/>
            <a:ext cx="9124495" cy="2282878"/>
          </a:xfrm>
          <a:prstGeom prst="rect">
            <a:avLst/>
          </a:prstGeom>
          <a:noFill/>
        </p:spPr>
        <p:txBody>
          <a:bodyPr wrap="none" lIns="216000" tIns="216000" rIns="216000" bIns="216000" rtlCol="0">
            <a:spAutoFit/>
          </a:bodyPr>
          <a:lstStyle/>
          <a:p>
            <a:r>
              <a:rPr lang="nb-NO" sz="2000" dirty="0"/>
              <a:t>Skader meldes på nett plantekultur-heldekning</a:t>
            </a:r>
          </a:p>
          <a:p>
            <a:r>
              <a:rPr lang="nb-NO" sz="2000" dirty="0"/>
              <a:t>                         på mail </a:t>
            </a:r>
            <a:r>
              <a:rPr lang="nb-NO" sz="2000" dirty="0">
                <a:hlinkClick r:id="rId3"/>
              </a:rPr>
              <a:t>dyr@gjensidige.no</a:t>
            </a:r>
            <a:r>
              <a:rPr lang="nb-NO" sz="2000" dirty="0"/>
              <a:t> (fors.nr eller </a:t>
            </a:r>
            <a:r>
              <a:rPr lang="nb-NO" sz="2000" dirty="0" err="1"/>
              <a:t>skadenr</a:t>
            </a:r>
            <a:r>
              <a:rPr lang="nb-NO" sz="2000" dirty="0"/>
              <a:t> i emnefeltet)</a:t>
            </a:r>
          </a:p>
          <a:p>
            <a:endParaRPr lang="nb-NO" sz="2000" dirty="0"/>
          </a:p>
          <a:p>
            <a:r>
              <a:rPr lang="nb-NO" sz="2000" dirty="0"/>
              <a:t>Vi trenger  • Hele svarbrevet fra fylkesmann inklusiv beregning</a:t>
            </a:r>
          </a:p>
          <a:p>
            <a:r>
              <a:rPr lang="nb-NO" sz="2000" dirty="0"/>
              <a:t>	     • Kontonummer</a:t>
            </a:r>
          </a:p>
          <a:p>
            <a:r>
              <a:rPr lang="nb-NO" sz="2000" dirty="0"/>
              <a:t>	     • Sum driftsinntekter korn, grønnsaker, fôr, poteter etc.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1199456" y="2852936"/>
            <a:ext cx="9793088" cy="3513984"/>
          </a:xfrm>
          <a:prstGeom prst="rect">
            <a:avLst/>
          </a:prstGeom>
          <a:noFill/>
        </p:spPr>
        <p:txBody>
          <a:bodyPr wrap="square" lIns="216000" tIns="216000" rIns="216000" bIns="216000" rtlCol="0">
            <a:spAutoFit/>
          </a:bodyPr>
          <a:lstStyle/>
          <a:p>
            <a:r>
              <a:rPr lang="nb-NO" sz="2000" dirty="0"/>
              <a:t>Kontaktpersoner Østfold/Akershus</a:t>
            </a:r>
          </a:p>
          <a:p>
            <a:r>
              <a:rPr lang="nb-NO" sz="2000" dirty="0"/>
              <a:t>			Inger Lise Dilling  	</a:t>
            </a:r>
            <a:r>
              <a:rPr lang="nb-NO" sz="2000" dirty="0" err="1"/>
              <a:t>tlf</a:t>
            </a:r>
            <a:r>
              <a:rPr lang="nb-NO" sz="2000" dirty="0"/>
              <a:t> 908 14 404</a:t>
            </a:r>
          </a:p>
          <a:p>
            <a:r>
              <a:rPr lang="nb-NO" sz="2000" dirty="0"/>
              <a:t>			Svein Kubberød   	</a:t>
            </a:r>
            <a:r>
              <a:rPr lang="nb-NO" sz="2000" dirty="0" err="1"/>
              <a:t>tlf</a:t>
            </a:r>
            <a:r>
              <a:rPr lang="nb-NO" sz="2000" dirty="0"/>
              <a:t> 951 68 056</a:t>
            </a:r>
          </a:p>
          <a:p>
            <a:r>
              <a:rPr lang="nb-NO" sz="2000" dirty="0"/>
              <a:t>		  Akershus (Kløfta)</a:t>
            </a:r>
          </a:p>
          <a:p>
            <a:r>
              <a:rPr lang="nb-NO" sz="2000" dirty="0"/>
              <a:t>			Jan Tore Engen		</a:t>
            </a:r>
            <a:r>
              <a:rPr lang="nb-NO" sz="2000" dirty="0" err="1"/>
              <a:t>tlf</a:t>
            </a:r>
            <a:r>
              <a:rPr lang="nb-NO" sz="2000" dirty="0"/>
              <a:t> 948 18 320</a:t>
            </a:r>
          </a:p>
          <a:p>
            <a:r>
              <a:rPr lang="nb-NO" sz="2000" dirty="0"/>
              <a:t>		  Vestfold</a:t>
            </a:r>
          </a:p>
          <a:p>
            <a:r>
              <a:rPr lang="nb-NO" sz="2000" dirty="0"/>
              <a:t>			Sigmund Lauritsen	</a:t>
            </a:r>
            <a:r>
              <a:rPr lang="nb-NO" sz="2000" dirty="0" err="1"/>
              <a:t>tlf</a:t>
            </a:r>
            <a:r>
              <a:rPr lang="nb-NO" sz="2000" dirty="0"/>
              <a:t> 951 42 901</a:t>
            </a:r>
          </a:p>
          <a:p>
            <a:r>
              <a:rPr lang="nb-NO" sz="2000" dirty="0"/>
              <a:t>			Elisabeth </a:t>
            </a:r>
            <a:r>
              <a:rPr lang="nb-NO" sz="2000" dirty="0" err="1"/>
              <a:t>Kværne</a:t>
            </a:r>
            <a:r>
              <a:rPr lang="nb-NO" sz="2000" dirty="0"/>
              <a:t>	</a:t>
            </a:r>
            <a:r>
              <a:rPr lang="nb-NO" sz="2000" dirty="0" err="1"/>
              <a:t>tlf</a:t>
            </a:r>
            <a:r>
              <a:rPr lang="nb-NO" sz="2000" dirty="0"/>
              <a:t> 907 73 620</a:t>
            </a:r>
          </a:p>
          <a:p>
            <a:r>
              <a:rPr lang="nb-NO" sz="2000" dirty="0"/>
              <a:t>		  Buskerud</a:t>
            </a:r>
          </a:p>
          <a:p>
            <a:r>
              <a:rPr lang="nb-NO" sz="2000" dirty="0"/>
              <a:t>			Kjell Thomassen	</a:t>
            </a:r>
            <a:r>
              <a:rPr lang="nb-NO" sz="2000" dirty="0" err="1"/>
              <a:t>tlf</a:t>
            </a:r>
            <a:r>
              <a:rPr lang="nb-NO" sz="2000" dirty="0"/>
              <a:t> 915 74 846			</a:t>
            </a:r>
          </a:p>
        </p:txBody>
      </p:sp>
    </p:spTree>
    <p:extLst>
      <p:ext uri="{BB962C8B-B14F-4D97-AF65-F5344CB8AC3E}">
        <p14:creationId xmlns:p14="http://schemas.microsoft.com/office/powerpoint/2010/main" val="42255346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heme/theme1.xml><?xml version="1.0" encoding="utf-8"?>
<a:theme xmlns:a="http://schemas.openxmlformats.org/drawingml/2006/main" name="Blank">
  <a:themeElements>
    <a:clrScheme name="Gjensidige">
      <a:dk1>
        <a:srgbClr val="2C4457"/>
      </a:dk1>
      <a:lt1>
        <a:srgbClr val="FFFFFF"/>
      </a:lt1>
      <a:dk2>
        <a:srgbClr val="003C74"/>
      </a:dk2>
      <a:lt2>
        <a:srgbClr val="D5ECF0"/>
      </a:lt2>
      <a:accent1>
        <a:srgbClr val="007096"/>
      </a:accent1>
      <a:accent2>
        <a:srgbClr val="653279"/>
      </a:accent2>
      <a:accent3>
        <a:srgbClr val="65B32E"/>
      </a:accent3>
      <a:accent4>
        <a:srgbClr val="A69E96"/>
      </a:accent4>
      <a:accent5>
        <a:srgbClr val="00A8D7"/>
      </a:accent5>
      <a:accent6>
        <a:srgbClr val="00692F"/>
      </a:accent6>
      <a:hlink>
        <a:srgbClr val="00A8D7"/>
      </a:hlink>
      <a:folHlink>
        <a:srgbClr val="5E1F75"/>
      </a:folHlink>
    </a:clrScheme>
    <a:fontScheme name="Gjensidige_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jensidige_20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 w="12700">
          <a:solidFill>
            <a:schemeClr val="tx1"/>
          </a:solidFill>
        </a:ln>
      </a:spPr>
      <a:bodyPr rtlCol="0" anchor="ctr"/>
      <a:lstStyle>
        <a:defPPr algn="ctr">
          <a:defRPr sz="20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216000" tIns="216000" rIns="216000" bIns="216000" rtlCol="0">
        <a:spAutoFit/>
      </a:bodyPr>
      <a:lstStyle>
        <a:defPPr>
          <a:defRPr sz="2000" dirty="0" smtClean="0"/>
        </a:defPPr>
      </a:lstStyle>
    </a:txDef>
  </a:objectDefaults>
  <a:extraClrSchemeLst/>
  <a:custClrLst>
    <a:custClr name="Grafbakgrunn">
      <a:srgbClr val="D9D9D9"/>
    </a:custClr>
  </a:custClrLst>
  <a:extLst>
    <a:ext uri="{05A4C25C-085E-4340-85A3-A5531E510DB2}">
      <thm15:themeFamily xmlns:thm15="http://schemas.microsoft.com/office/thememl/2012/main" name="Presentasjon4" id="{FBE12936-941C-469B-B94C-764976903B77}" vid="{787CFCE2-9283-4D5F-BA74-718759D902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1777</TotalTime>
  <Words>207</Words>
  <Application>Microsoft Office PowerPoint</Application>
  <PresentationFormat>Widescreen</PresentationFormat>
  <Paragraphs>47</Paragraphs>
  <Slides>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Blank</vt:lpstr>
      <vt:lpstr>Gjensidige Forsikring ASA Møtet for grøntprodusenter</vt:lpstr>
      <vt:lpstr>Plantekultur, friland (5 000 forsikringer)</vt:lpstr>
      <vt:lpstr>Planteproduksjon, Heldekning</vt:lpstr>
      <vt:lpstr>Skader, siste 10 år</vt:lpstr>
      <vt:lpstr>Skader, siste 10 år, pr fylke</vt:lpstr>
      <vt:lpstr>PowerPoint-presentasjon</vt:lpstr>
    </vt:vector>
  </TitlesOfParts>
  <Company>Gjensidige 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Avlingssvikt Forsikring og statlig erstatning</dc:title>
  <dc:creator>Torfinn Jæger</dc:creator>
  <cp:lastModifiedBy>Heidi Kirkeby</cp:lastModifiedBy>
  <cp:revision>34</cp:revision>
  <dcterms:created xsi:type="dcterms:W3CDTF">2018-08-06T10:55:27Z</dcterms:created>
  <dcterms:modified xsi:type="dcterms:W3CDTF">2018-08-21T10:21:22Z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  <property fmtid="{D5CDD505-2E9C-101B-9397-08002B2CF9AE}" pid="3" name="CurrentInformationClass">
    <vt:lpwstr>Internal</vt:lpwstr>
  </property>
  <property fmtid="{D5CDD505-2E9C-101B-9397-08002B2CF9AE}" pid="4" name="CurrentRestrictedAccess">
    <vt:lpwstr>Enter personas/groups</vt:lpwstr>
  </property>
  <property fmtid="{D5CDD505-2E9C-101B-9397-08002B2CF9AE}" pid="5" name="CurrentSublogo">
    <vt:lpwstr/>
  </property>
  <property fmtid="{D5CDD505-2E9C-101B-9397-08002B2CF9AE}" pid="6" name="CurrentOffice">
    <vt:lpwstr/>
  </property>
  <property fmtid="{D5CDD505-2E9C-101B-9397-08002B2CF9AE}" pid="7" name="CurrentLogoPath">
    <vt:lpwstr/>
  </property>
  <property fmtid="{D5CDD505-2E9C-101B-9397-08002B2CF9AE}" pid="8" name="CurrentDepartmentName">
    <vt:lpwstr/>
  </property>
  <property fmtid="{D5CDD505-2E9C-101B-9397-08002B2CF9AE}" pid="9" name="CurrentClientLogoPath">
    <vt:lpwstr/>
  </property>
  <property fmtid="{D5CDD505-2E9C-101B-9397-08002B2CF9AE}" pid="10" name="CurrentDate">
    <vt:lpwstr/>
  </property>
  <property fmtid="{D5CDD505-2E9C-101B-9397-08002B2CF9AE}" pid="11" name="CurrentPresentationTitle">
    <vt:lpwstr/>
  </property>
  <property fmtid="{D5CDD505-2E9C-101B-9397-08002B2CF9AE}" pid="12" name="CurrentAuthor">
    <vt:lpwstr/>
  </property>
  <property fmtid="{D5CDD505-2E9C-101B-9397-08002B2CF9AE}" pid="13" name="CurrentDepartment">
    <vt:lpwstr/>
  </property>
  <property fmtid="{D5CDD505-2E9C-101B-9397-08002B2CF9AE}" pid="14" name="CurrentBusinessLine">
    <vt:lpwstr/>
  </property>
  <property fmtid="{D5CDD505-2E9C-101B-9397-08002B2CF9AE}" pid="15" name="CurrentCountry">
    <vt:lpwstr/>
  </property>
  <property fmtid="{D5CDD505-2E9C-101B-9397-08002B2CF9AE}" pid="16" name="CurrentPaperType">
    <vt:lpwstr/>
  </property>
  <property fmtid="{D5CDD505-2E9C-101B-9397-08002B2CF9AE}" pid="17" name="CurrentLanguage">
    <vt:lpwstr>UK English</vt:lpwstr>
  </property>
</Properties>
</file>