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4" r:id="rId2"/>
    <p:sldId id="410" r:id="rId3"/>
    <p:sldId id="411" r:id="rId4"/>
    <p:sldId id="414" r:id="rId5"/>
    <p:sldId id="412" r:id="rId6"/>
    <p:sldId id="406" r:id="rId7"/>
    <p:sldId id="409" r:id="rId8"/>
    <p:sldId id="415" r:id="rId9"/>
    <p:sldId id="416" r:id="rId10"/>
    <p:sldId id="418" r:id="rId11"/>
    <p:sldId id="417" r:id="rId12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672" autoAdjust="0"/>
  </p:normalViewPr>
  <p:slideViewPr>
    <p:cSldViewPr>
      <p:cViewPr varScale="1">
        <p:scale>
          <a:sx n="80" d="100"/>
          <a:sy n="80" d="100"/>
        </p:scale>
        <p:origin x="255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22B2E-1C1C-40F8-AAD1-7B936CE2A214}" type="datetimeFigureOut">
              <a:rPr lang="nb-NO" smtClean="0"/>
              <a:t>21.08.2018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BD4C7-BD8D-4CD7-A27C-226A05387F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01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BD4C7-BD8D-4CD7-A27C-226A05387F7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63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BD4C7-BD8D-4CD7-A27C-226A05387F7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605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1938"/>
            <a:ext cx="914400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4027-F28A-492B-93C6-C1FE6A457286}" type="datetimeFigureOut">
              <a:rPr lang="nb-NO"/>
              <a:pPr>
                <a:defRPr/>
              </a:pPr>
              <a:t>21.08.2018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9BBFF-F6D2-4CB8-BD35-F52B19DB338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856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3ECF-52D9-43B8-8D74-EA9EEBCF9463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64E13-2271-453E-A624-5AAC1518BC4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872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5288-9872-4A87-90B3-683306D9D605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156D7-56E2-4CDF-A323-5F2E85B7E5E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3648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9FF4-748A-41A2-A133-5AD239966596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37880-6FB8-4B97-A970-BE1EB187BF7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6932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C23C-DBA3-4C23-AB0F-31B43C654B52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099F0-88C3-46A8-BF67-1199241019D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341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B376-3D37-42D3-AA96-A788209A0AD6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E8D8A-28C5-4150-95B4-64CE2F9DBD3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54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F586-2305-46EC-BDE3-AF6720D66A1D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B9E03-F56F-45E9-A18F-1F89353A208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3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D10E-722B-4015-9318-03668A7DECD3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0D203-AFCF-4D2C-BCD9-6DE9B53D8BC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6209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AC0A-ADC6-429B-AECE-F67DB10D52D7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994FB-11FD-496A-A25C-8B47CECF108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949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7AB84-74F9-4FC0-B047-C0336CABFF84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B86EC-FBB0-4337-B4BA-E2A8C660FB4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4035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77A5-E3CB-41B6-A31A-E38B955EF52E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48AAF-BF73-45F2-A4B3-C70BFC8947C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7077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C02415-9679-4B8C-BCD9-1812BCBFD399}" type="datetimeFigureOut">
              <a:rPr lang="nb-NO"/>
              <a:pPr>
                <a:defRPr/>
              </a:pPr>
              <a:t>21.08.2018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7726EC1-DC7F-42F3-9A2B-19481CA92E40}" type="slidenum">
              <a:rPr lang="nb-NO" altLang="nb-NO"/>
              <a:pPr/>
              <a:t>‹#›</a:t>
            </a:fld>
            <a:endParaRPr lang="nb-NO" altLang="nb-NO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5942946" cy="1830065"/>
          </a:xfrm>
        </p:spPr>
        <p:txBody>
          <a:bodyPr/>
          <a:lstStyle/>
          <a:p>
            <a:r>
              <a:rPr lang="nb-NO" sz="5400" b="1" dirty="0"/>
              <a:t>Grønt og tørken</a:t>
            </a:r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232248"/>
          </a:xfrm>
        </p:spPr>
        <p:txBody>
          <a:bodyPr/>
          <a:lstStyle/>
          <a:p>
            <a:pPr lvl="0"/>
            <a:r>
              <a:rPr lang="nb-NO" dirty="0"/>
              <a:t>Per </a:t>
            </a:r>
            <a:r>
              <a:rPr lang="nb-NO"/>
              <a:t>Harald Agerup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762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A4A99D-33E8-4FBF-9F34-E69A5AAC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B050"/>
                </a:solidFill>
              </a:rPr>
              <a:t>Grøntproduksjonen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63E419-B236-4C9E-BB47-82FE1108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taket for avlingsskadeerstatning økes til 1,5 mill. kroner.</a:t>
            </a:r>
          </a:p>
          <a:p>
            <a:r>
              <a:rPr lang="nb-NO" dirty="0"/>
              <a:t>egenandelen for vekstgruppene grønnsaker, frukt, bær og potet settes ned til 20 % for avlingsåret 2018 </a:t>
            </a:r>
          </a:p>
          <a:p>
            <a:pPr lvl="1"/>
            <a:r>
              <a:rPr lang="nb-NO" dirty="0"/>
              <a:t>Forsikring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7636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AC15BC-C66B-4078-9FB5-C5F2945B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B050"/>
                </a:solidFill>
              </a:rPr>
              <a:t>Grøntproduksjonen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1540EB-40EE-466C-BE04-30BCD97D0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800" dirty="0"/>
              <a:t>Grønnsaker splittes i 4:</a:t>
            </a:r>
          </a:p>
          <a:p>
            <a:pPr lvl="1"/>
            <a:r>
              <a:rPr lang="nb-NO" sz="2400" dirty="0"/>
              <a:t>Kålvekster (kålrot, hodekål til konsum eller industri, blomkål til konsum eller industri, brokkoli, rosenkål til konsum eller industri, kinakål)</a:t>
            </a:r>
          </a:p>
          <a:p>
            <a:pPr lvl="1"/>
            <a:r>
              <a:rPr lang="nb-NO" sz="2400" dirty="0"/>
              <a:t>Løk og selleri (Løk, knollselleri til konsum eller industri, purre)</a:t>
            </a:r>
          </a:p>
          <a:p>
            <a:pPr lvl="1"/>
            <a:r>
              <a:rPr lang="nb-NO" sz="2400" dirty="0"/>
              <a:t>Gulrot (til konsum eller industri)</a:t>
            </a:r>
          </a:p>
          <a:p>
            <a:pPr lvl="1"/>
            <a:r>
              <a:rPr lang="nb-NO" sz="2400" dirty="0"/>
              <a:t>Andre kulturer (Rødbeter til konsum eller industri, sylteagurk, salat på friland til konsum eller industri, isbergsalat til konsum eller industri)</a:t>
            </a:r>
          </a:p>
          <a:p>
            <a:endParaRPr lang="nb-NO" sz="2400" dirty="0"/>
          </a:p>
          <a:p>
            <a:endParaRPr lang="nb-NO" sz="2800" dirty="0"/>
          </a:p>
          <a:p>
            <a:endParaRPr lang="nb-NO" sz="2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96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4C1F3-02EE-46C7-9A8E-B1CDCD77F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B050"/>
                </a:solidFill>
              </a:rPr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F000AA-94FD-4143-B342-0B15B6E1B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Alvorlig situasjon for norsk matproduksjon</a:t>
            </a:r>
          </a:p>
          <a:p>
            <a:r>
              <a:rPr lang="nb-NO" dirty="0"/>
              <a:t>Tørke rammet Østlandet og Agder</a:t>
            </a:r>
          </a:p>
          <a:p>
            <a:r>
              <a:rPr lang="nb-NO" dirty="0"/>
              <a:t>Stor avlingssvikt</a:t>
            </a:r>
          </a:p>
          <a:p>
            <a:r>
              <a:rPr lang="nb-NO" dirty="0"/>
              <a:t>Rammet alle produksjoner </a:t>
            </a:r>
          </a:p>
          <a:p>
            <a:r>
              <a:rPr lang="nb-NO" dirty="0"/>
              <a:t>Store økonomiske konsekvenser</a:t>
            </a:r>
          </a:p>
        </p:txBody>
      </p:sp>
    </p:spTree>
    <p:extLst>
      <p:ext uri="{BB962C8B-B14F-4D97-AF65-F5344CB8AC3E}">
        <p14:creationId xmlns:p14="http://schemas.microsoft.com/office/powerpoint/2010/main" val="39147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730964-94F3-4B9D-AC7B-9D172CCF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Konsekvenser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252979-E28A-44C2-A93F-E98D808DB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Inntektstap på 5-6 </a:t>
            </a:r>
            <a:r>
              <a:rPr lang="nb-NO" dirty="0" err="1"/>
              <a:t>mrd</a:t>
            </a:r>
            <a:r>
              <a:rPr lang="nb-NO" dirty="0"/>
              <a:t> kroner  - totalinntekt knapt 15 </a:t>
            </a:r>
            <a:r>
              <a:rPr lang="nb-NO" dirty="0" err="1"/>
              <a:t>mrd</a:t>
            </a:r>
            <a:r>
              <a:rPr lang="nb-NO" dirty="0"/>
              <a:t> – </a:t>
            </a:r>
          </a:p>
          <a:p>
            <a:r>
              <a:rPr lang="nb-NO" dirty="0"/>
              <a:t>Avlingsskadeordningen gir 1-1,5 </a:t>
            </a:r>
            <a:r>
              <a:rPr lang="nb-NO" dirty="0" err="1"/>
              <a:t>mrd</a:t>
            </a:r>
            <a:r>
              <a:rPr lang="nb-NO" dirty="0"/>
              <a:t> kroner</a:t>
            </a:r>
          </a:p>
          <a:p>
            <a:r>
              <a:rPr lang="nb-NO" dirty="0"/>
              <a:t>Tapet da 4 </a:t>
            </a:r>
            <a:r>
              <a:rPr lang="nb-NO" dirty="0" err="1"/>
              <a:t>mrd.kroner</a:t>
            </a:r>
            <a:r>
              <a:rPr lang="nb-NO" dirty="0"/>
              <a:t> – </a:t>
            </a:r>
          </a:p>
          <a:p>
            <a:endParaRPr lang="nb-NO" dirty="0"/>
          </a:p>
          <a:p>
            <a:r>
              <a:rPr lang="nb-NO" dirty="0"/>
              <a:t>Store tap for enkeltprodusenter</a:t>
            </a:r>
          </a:p>
        </p:txBody>
      </p:sp>
    </p:spTree>
    <p:extLst>
      <p:ext uri="{BB962C8B-B14F-4D97-AF65-F5344CB8AC3E}">
        <p14:creationId xmlns:p14="http://schemas.microsoft.com/office/powerpoint/2010/main" val="291921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798929-5EC1-4461-8EEF-803DAD2A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nb-NO" sz="23900" dirty="0">
                <a:solidFill>
                  <a:srgbClr val="FF0000"/>
                </a:solidFill>
              </a:rPr>
              <a:t>KRISE</a:t>
            </a:r>
          </a:p>
        </p:txBody>
      </p:sp>
    </p:spTree>
    <p:extLst>
      <p:ext uri="{BB962C8B-B14F-4D97-AF65-F5344CB8AC3E}">
        <p14:creationId xmlns:p14="http://schemas.microsoft.com/office/powerpoint/2010/main" val="23142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33EA61-F269-4AF4-A2CB-7A903C82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B050"/>
                </a:solidFill>
              </a:rPr>
              <a:t>Hva er gjort?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3434FC-CC91-4A9B-AB90-A8DBE7FA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Vanning – vanning</a:t>
            </a:r>
          </a:p>
          <a:p>
            <a:r>
              <a:rPr lang="nb-NO" sz="2000" dirty="0"/>
              <a:t>Dugnadsånd</a:t>
            </a:r>
          </a:p>
          <a:p>
            <a:r>
              <a:rPr lang="nb-NO" sz="2000" dirty="0"/>
              <a:t>Innsamling av </a:t>
            </a:r>
            <a:r>
              <a:rPr lang="nb-NO" sz="2000" dirty="0" err="1"/>
              <a:t>fór</a:t>
            </a:r>
            <a:endParaRPr lang="nb-NO" sz="2000" dirty="0"/>
          </a:p>
          <a:p>
            <a:r>
              <a:rPr lang="nb-NO" sz="2000" dirty="0"/>
              <a:t>Alle stiller opp for hverandre</a:t>
            </a:r>
          </a:p>
          <a:p>
            <a:pPr hangingPunct="0"/>
            <a:r>
              <a:rPr lang="nb-NO" sz="2000" dirty="0"/>
              <a:t>Stor aktivitet i alle fylkeslag</a:t>
            </a:r>
          </a:p>
          <a:p>
            <a:pPr hangingPunct="0"/>
            <a:r>
              <a:rPr lang="nb-NO" sz="2000" dirty="0"/>
              <a:t>Kriseorganisering sentralt</a:t>
            </a:r>
          </a:p>
          <a:p>
            <a:pPr hangingPunct="0"/>
            <a:r>
              <a:rPr lang="nb-NO" sz="2000" dirty="0"/>
              <a:t>Tett kontakt mellom Tine - Nortura - Bondelaget – NBS</a:t>
            </a:r>
          </a:p>
          <a:p>
            <a:pPr hangingPunct="0"/>
            <a:r>
              <a:rPr lang="nb-NO" sz="2000" dirty="0"/>
              <a:t>Rådgiving</a:t>
            </a:r>
          </a:p>
          <a:p>
            <a:pPr hangingPunct="0"/>
            <a:r>
              <a:rPr lang="nb-NO" sz="2000" dirty="0"/>
              <a:t>Samordnet kommunikasjon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196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C5ECB1-72D9-48CF-927A-69C21697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B050"/>
                </a:solidFill>
              </a:rPr>
              <a:t>Hva er gjort?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237628-DD6D-4571-8212-4062E34D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Møte med Mattilsynet om import av fôr  - Brev til Mattilsynet og ber om strengere tiltak import av fôr</a:t>
            </a:r>
          </a:p>
          <a:p>
            <a:r>
              <a:rPr lang="nb-NO" sz="2400" dirty="0"/>
              <a:t>Krisemøte med Dale - brev med tiltak 23 juli</a:t>
            </a:r>
          </a:p>
          <a:p>
            <a:pPr hangingPunct="0"/>
            <a:r>
              <a:rPr lang="nb-NO" sz="2400" dirty="0"/>
              <a:t>Møte med LMD om det faglige grunnlaget </a:t>
            </a:r>
          </a:p>
          <a:p>
            <a:pPr hangingPunct="0"/>
            <a:r>
              <a:rPr lang="nb-NO" sz="2400" dirty="0"/>
              <a:t>Statsministerbesøk 8 august</a:t>
            </a:r>
          </a:p>
          <a:p>
            <a:pPr hangingPunct="0"/>
            <a:r>
              <a:rPr lang="nb-NO" sz="2400" b="1" dirty="0"/>
              <a:t>Sender brev til LMD og ber om tilleggsforhandlinger 9 august</a:t>
            </a:r>
            <a:r>
              <a:rPr lang="nb-NO" dirty="0"/>
              <a:t>		</a:t>
            </a:r>
          </a:p>
          <a:p>
            <a:pPr marL="0" indent="0" hangingPunc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313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FD36BC-705E-446D-B772-DEB1302E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Tilleggsforhandlinger </a:t>
            </a:r>
            <a:br>
              <a:rPr lang="nb-NO" dirty="0"/>
            </a:br>
            <a:r>
              <a:rPr lang="nb-NO" dirty="0"/>
              <a:t>9. august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EF0475-01E6-486D-8E5D-8A1900CE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Hovedavtalen:</a:t>
            </a:r>
          </a:p>
          <a:p>
            <a:r>
              <a:rPr lang="nb-NO" dirty="0"/>
              <a:t>«Partene kan også kreve forhandlinger om tillegg til en løpende jordbruksavtale når uforutsette forhold oppstår.»</a:t>
            </a:r>
          </a:p>
          <a:p>
            <a:endParaRPr lang="nb-NO" dirty="0"/>
          </a:p>
          <a:p>
            <a:r>
              <a:rPr lang="nb-NO" dirty="0"/>
              <a:t>Ikke reforhandling</a:t>
            </a:r>
          </a:p>
        </p:txBody>
      </p:sp>
    </p:spTree>
    <p:extLst>
      <p:ext uri="{BB962C8B-B14F-4D97-AF65-F5344CB8AC3E}">
        <p14:creationId xmlns:p14="http://schemas.microsoft.com/office/powerpoint/2010/main" val="186170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EAB98A-F3E0-4B98-885D-BB524F1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Krisepakke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DABE7B-E269-4112-991D-2A2DCBB55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krisepakke med tilhørende </a:t>
            </a:r>
            <a:r>
              <a:rPr lang="nb-NO" sz="2800" b="1" dirty="0">
                <a:solidFill>
                  <a:srgbClr val="00B050"/>
                </a:solidFill>
              </a:rPr>
              <a:t>tilleggsbevilgning</a:t>
            </a:r>
            <a:r>
              <a:rPr lang="nb-NO" sz="2800" dirty="0"/>
              <a:t> for kriserammede bønder.</a:t>
            </a:r>
          </a:p>
          <a:p>
            <a:r>
              <a:rPr lang="nb-NO" sz="2800" dirty="0"/>
              <a:t>rettes inn mot de produsentene som er hardest rammet av tørken</a:t>
            </a:r>
          </a:p>
          <a:p>
            <a:r>
              <a:rPr lang="nb-NO" sz="2800" dirty="0"/>
              <a:t>Utgangspunkt i eksisterende avlingsskadeordning</a:t>
            </a:r>
          </a:p>
          <a:p>
            <a:r>
              <a:rPr lang="nb-NO" sz="2800" dirty="0"/>
              <a:t>utvides og forsterkes </a:t>
            </a:r>
            <a:r>
              <a:rPr lang="nb-NO" sz="2800" b="1" dirty="0">
                <a:solidFill>
                  <a:srgbClr val="FF0000"/>
                </a:solidFill>
              </a:rPr>
              <a:t>temporært for årets vekstsesong</a:t>
            </a:r>
            <a:r>
              <a:rPr lang="nb-NO" sz="2800" dirty="0"/>
              <a:t>, for å avbøte situasjonen. </a:t>
            </a:r>
          </a:p>
          <a:p>
            <a:endParaRPr lang="nb-NO" sz="28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00258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C8848F-5CBC-4765-978E-5BEE2BD5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70C0"/>
                </a:solidFill>
              </a:rPr>
              <a:t>Tiltak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2E7D90-A4AA-4893-966A-CA2998002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400" dirty="0"/>
              <a:t>Frakttilskudd ved innkjøp av </a:t>
            </a:r>
            <a:r>
              <a:rPr lang="nb-NO" sz="2400" dirty="0" err="1"/>
              <a:t>erstatningsfôr</a:t>
            </a:r>
            <a:r>
              <a:rPr lang="nb-NO" sz="2400" dirty="0"/>
              <a:t> av gras og halm </a:t>
            </a:r>
          </a:p>
          <a:p>
            <a:pPr lvl="0"/>
            <a:r>
              <a:rPr lang="nb-NO" sz="2400" dirty="0"/>
              <a:t>Økt sats for erstatning av avlingsskade på egenprodusert grovfôr</a:t>
            </a:r>
          </a:p>
          <a:p>
            <a:pPr lvl="0"/>
            <a:r>
              <a:rPr lang="nb-NO" sz="2400" dirty="0"/>
              <a:t>Individuell vurdering av normalavlingsnivå ved avlingsskade på gras </a:t>
            </a:r>
          </a:p>
          <a:p>
            <a:pPr lvl="0"/>
            <a:r>
              <a:rPr lang="nb-NO" sz="2400" dirty="0"/>
              <a:t>Erstatning for avlingsskade på innmarksbeite</a:t>
            </a:r>
          </a:p>
          <a:p>
            <a:pPr lvl="0"/>
            <a:r>
              <a:rPr lang="nb-NO" sz="2400" dirty="0"/>
              <a:t>Økte erstatningssatser for korn</a:t>
            </a:r>
          </a:p>
          <a:p>
            <a:pPr lvl="0"/>
            <a:r>
              <a:rPr lang="nb-NO" sz="2400" b="1" dirty="0">
                <a:solidFill>
                  <a:srgbClr val="00B050"/>
                </a:solidFill>
              </a:rPr>
              <a:t>Utsatt frist for gjennomføring av investeringsprosjekter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587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7055</TotalTime>
  <Words>352</Words>
  <Application>Microsoft Office PowerPoint</Application>
  <PresentationFormat>Skjermfremvisning (4:3)</PresentationFormat>
  <Paragraphs>65</Paragraphs>
  <Slides>11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Grønt og tørken</vt:lpstr>
      <vt:lpstr>Bakgrunn</vt:lpstr>
      <vt:lpstr>Konsekvenser</vt:lpstr>
      <vt:lpstr>KRISE</vt:lpstr>
      <vt:lpstr>Hva er gjort?</vt:lpstr>
      <vt:lpstr>Hva er gjort?</vt:lpstr>
      <vt:lpstr>Tilleggsforhandlinger  9. august</vt:lpstr>
      <vt:lpstr>Krisepakke</vt:lpstr>
      <vt:lpstr>Tiltak</vt:lpstr>
      <vt:lpstr>Grøntproduksjonen</vt:lpstr>
      <vt:lpstr>Grøntproduksjonen</vt:lpstr>
    </vt:vector>
  </TitlesOfParts>
  <Company>Næringspolitisk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av jordbrukets krav</dc:title>
  <dc:creator>Arild.Bustnes@bondelaget.no</dc:creator>
  <cp:lastModifiedBy>Per Harald Agerup</cp:lastModifiedBy>
  <cp:revision>303</cp:revision>
  <cp:lastPrinted>2018-08-21T09:36:27Z</cp:lastPrinted>
  <dcterms:created xsi:type="dcterms:W3CDTF">2016-04-24T08:35:05Z</dcterms:created>
  <dcterms:modified xsi:type="dcterms:W3CDTF">2018-08-21T11:16:25Z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p360.bondelaget.no</vt:lpwstr>
  </property>
  <property fmtid="{D5CDD505-2E9C-101B-9397-08002B2CF9AE}" pid="4" name="Protocol">
    <vt:lpwstr>off</vt:lpwstr>
  </property>
  <property fmtid="{D5CDD505-2E9C-101B-9397-08002B2CF9AE}" pid="5" name="Site">
    <vt:lpwstr>/locator.aspx</vt:lpwstr>
  </property>
  <property fmtid="{D5CDD505-2E9C-101B-9397-08002B2CF9AE}" pid="6" name="FileID">
    <vt:lpwstr>546147</vt:lpwstr>
  </property>
  <property fmtid="{D5CDD505-2E9C-101B-9397-08002B2CF9AE}" pid="7" name="VerID">
    <vt:lpwstr>0</vt:lpwstr>
  </property>
  <property fmtid="{D5CDD505-2E9C-101B-9397-08002B2CF9AE}" pid="8" name="FilePath">
    <vt:lpwstr>\\OSL-PUBLIC-360\360users\work\bs\emstabbetorp</vt:lpwstr>
  </property>
  <property fmtid="{D5CDD505-2E9C-101B-9397-08002B2CF9AE}" pid="9" name="FileName">
    <vt:lpwstr>15-00854-94 Presentasjon av jordbrukets krav 546147_480379_0.PPTX</vt:lpwstr>
  </property>
  <property fmtid="{D5CDD505-2E9C-101B-9397-08002B2CF9AE}" pid="10" name="FullFileName">
    <vt:lpwstr>\\OSL-PUBLIC-360\360users\work\bs\emstabbetorp\15-00854-94 Presentasjon av jordbrukets krav 546147_480379_0.PPTX</vt:lpwstr>
  </property>
</Properties>
</file>