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2" r:id="rId1"/>
    <p:sldMasterId id="2147484575" r:id="rId2"/>
  </p:sldMasterIdLst>
  <p:notesMasterIdLst>
    <p:notesMasterId r:id="rId38"/>
  </p:notesMasterIdLst>
  <p:handoutMasterIdLst>
    <p:handoutMasterId r:id="rId39"/>
  </p:handoutMasterIdLst>
  <p:sldIdLst>
    <p:sldId id="415" r:id="rId3"/>
    <p:sldId id="414" r:id="rId4"/>
    <p:sldId id="373" r:id="rId5"/>
    <p:sldId id="307" r:id="rId6"/>
    <p:sldId id="330" r:id="rId7"/>
    <p:sldId id="331" r:id="rId8"/>
    <p:sldId id="332" r:id="rId9"/>
    <p:sldId id="411" r:id="rId10"/>
    <p:sldId id="336" r:id="rId11"/>
    <p:sldId id="419" r:id="rId12"/>
    <p:sldId id="384" r:id="rId13"/>
    <p:sldId id="305" r:id="rId14"/>
    <p:sldId id="422" r:id="rId15"/>
    <p:sldId id="385" r:id="rId16"/>
    <p:sldId id="317" r:id="rId17"/>
    <p:sldId id="362" r:id="rId18"/>
    <p:sldId id="417" r:id="rId19"/>
    <p:sldId id="326" r:id="rId20"/>
    <p:sldId id="328" r:id="rId21"/>
    <p:sldId id="327" r:id="rId22"/>
    <p:sldId id="424" r:id="rId23"/>
    <p:sldId id="401" r:id="rId24"/>
    <p:sldId id="403" r:id="rId25"/>
    <p:sldId id="388" r:id="rId26"/>
    <p:sldId id="397" r:id="rId27"/>
    <p:sldId id="407" r:id="rId28"/>
    <p:sldId id="289" r:id="rId29"/>
    <p:sldId id="306" r:id="rId30"/>
    <p:sldId id="282" r:id="rId31"/>
    <p:sldId id="281" r:id="rId32"/>
    <p:sldId id="390" r:id="rId33"/>
    <p:sldId id="416" r:id="rId34"/>
    <p:sldId id="418" r:id="rId35"/>
    <p:sldId id="387" r:id="rId36"/>
    <p:sldId id="367" r:id="rId37"/>
  </p:sldIdLst>
  <p:sldSz cx="9144000" cy="6858000" type="screen4x3"/>
  <p:notesSz cx="6858000" cy="959485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6" autoAdjust="0"/>
    <p:restoredTop sz="62821" autoAdjust="0"/>
  </p:normalViewPr>
  <p:slideViewPr>
    <p:cSldViewPr>
      <p:cViewPr varScale="1">
        <p:scale>
          <a:sx n="63" d="100"/>
          <a:sy n="63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16" y="-84"/>
      </p:cViewPr>
      <p:guideLst>
        <p:guide orient="horz" pos="302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5425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115425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3706AE7-7BCC-4213-86C2-1A96C3AB4AE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89985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0288" y="719138"/>
            <a:ext cx="4799012" cy="3598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57713"/>
            <a:ext cx="5486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3838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13838"/>
            <a:ext cx="29718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561BFE-81FF-40D2-BFA2-A94BA500560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95307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Skriv inn det som passer ditt lokale sted. Viktig at man anerkjenner de som stiller opp.</a:t>
            </a:r>
          </a:p>
        </p:txBody>
      </p:sp>
      <p:sp>
        <p:nvSpPr>
          <p:cNvPr id="419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49A57A-ACC4-43CA-897D-7BE94FD7D50F}" type="slidenum">
              <a:rPr lang="nb-NO" smtClean="0"/>
              <a:pPr/>
              <a:t>1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106085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Risikovurdering/kartlegging/vernerunde er en felles betegnelse for å være i forkant av ulykkene og ha tid til å forbygge..</a:t>
            </a:r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D517C-E40F-4C8E-A455-44CC89E87352}" type="slidenum">
              <a:rPr lang="nb-NO" smtClean="0"/>
              <a:pPr/>
              <a:t>10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408123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41CA5-5E84-4A1C-9018-E7863F64A9CD}" type="slidenum">
              <a:rPr lang="nb-NO" smtClean="0"/>
              <a:pPr/>
              <a:t>11</a:t>
            </a:fld>
            <a:endParaRPr lang="nb-NO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Denne gutten har ennå </a:t>
            </a:r>
            <a:r>
              <a:rPr lang="nb-NO" b="1" smtClean="0"/>
              <a:t>tid</a:t>
            </a:r>
            <a:r>
              <a:rPr lang="nb-NO" smtClean="0"/>
              <a:t> til å vurdere hva som KAN skje…. </a:t>
            </a:r>
          </a:p>
        </p:txBody>
      </p:sp>
    </p:spTree>
    <p:extLst>
      <p:ext uri="{BB962C8B-B14F-4D97-AF65-F5344CB8AC3E}">
        <p14:creationId xmlns:p14="http://schemas.microsoft.com/office/powerpoint/2010/main" xmlns="" val="2895534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E2DCE-9CCC-4D9D-AF62-C6703039586B}" type="slidenum">
              <a:rPr lang="nb-NO" smtClean="0"/>
              <a:pPr/>
              <a:t>12</a:t>
            </a:fld>
            <a:endParaRPr lang="nb-NO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Her er tiltak for seint. Når man ser faren i «hvitøyet», da har man ikke vært flink nok til å risikovurdere.</a:t>
            </a:r>
          </a:p>
        </p:txBody>
      </p:sp>
    </p:spTree>
    <p:extLst>
      <p:ext uri="{BB962C8B-B14F-4D97-AF65-F5344CB8AC3E}">
        <p14:creationId xmlns:p14="http://schemas.microsoft.com/office/powerpoint/2010/main" xmlns="" val="355920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Og ulykken har skjedd ….</a:t>
            </a:r>
          </a:p>
        </p:txBody>
      </p:sp>
      <p:sp>
        <p:nvSpPr>
          <p:cNvPr id="5427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EFA38E-0368-42B1-932C-65DAAD1A76D2}" type="slidenum">
              <a:rPr lang="nb-NO" smtClean="0"/>
              <a:pPr/>
              <a:t>13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829472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Denne risikovurderingen er ikke akseptabel !!!</a:t>
            </a:r>
          </a:p>
        </p:txBody>
      </p:sp>
      <p:sp>
        <p:nvSpPr>
          <p:cNvPr id="5530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AE98E-445A-4EDF-AE78-2612E795409F}" type="slidenum">
              <a:rPr lang="nb-NO" smtClean="0"/>
              <a:pPr/>
              <a:t>14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737894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Eksempel på tiltaksplan på et gårdsbruk</a:t>
            </a:r>
          </a:p>
        </p:txBody>
      </p:sp>
      <p:sp>
        <p:nvSpPr>
          <p:cNvPr id="5632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EDF23-4BCA-4168-BF24-BE03E1B31515}" type="slidenum">
              <a:rPr lang="nb-NO" smtClean="0"/>
              <a:pPr/>
              <a:t>15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67850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Nyttig å ha faste rutiner og god oversikt</a:t>
            </a:r>
          </a:p>
        </p:txBody>
      </p:sp>
      <p:sp>
        <p:nvSpPr>
          <p:cNvPr id="573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DF138C-54B8-4FAE-9494-6DD366FC65E4}" type="slidenum">
              <a:rPr lang="nb-NO" smtClean="0"/>
              <a:pPr/>
              <a:t>16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277496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Overgang til bilder der verneutstyr er mangelvare. Ofte klages det på at dette er ekkelt å bruke. Disse eksemplene bør gi andre assosiasjoner….</a:t>
            </a:r>
          </a:p>
        </p:txBody>
      </p:sp>
      <p:sp>
        <p:nvSpPr>
          <p:cNvPr id="5837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2EC3D-3D71-43A7-9FEC-7788647DDA5E}" type="slidenum">
              <a:rPr lang="nb-NO" smtClean="0"/>
              <a:pPr/>
              <a:t>17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263021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Vi i Norge har god tilgang på verneutstyr, men det klages på at det ikke er greit å bruke det. Mange utenfor Norge skulle gjerne hatt samme tilbudet som oss. Tenk over det neste gang du klager på verneutstyret.</a:t>
            </a:r>
          </a:p>
        </p:txBody>
      </p:sp>
      <p:sp>
        <p:nvSpPr>
          <p:cNvPr id="593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F31E5-2856-4494-B95B-448940972E71}" type="slidenum">
              <a:rPr lang="nb-NO" smtClean="0"/>
              <a:pPr/>
              <a:t>18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17016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Nok et eksempel på at noen skulle vært i «våre sko»…</a:t>
            </a:r>
          </a:p>
        </p:txBody>
      </p:sp>
      <p:sp>
        <p:nvSpPr>
          <p:cNvPr id="6042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41B911-5FCC-4561-95DE-686261EB2AD1}" type="slidenum">
              <a:rPr lang="nb-NO" smtClean="0"/>
              <a:pPr/>
              <a:t>19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93168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Arbeidsplass, boplass og lekeplass er ikke forenlig. Reallønnsøkning – ikke siden 1978</a:t>
            </a:r>
          </a:p>
          <a:p>
            <a:r>
              <a:rPr lang="nb-NO" smtClean="0"/>
              <a:t>Dobbeltarbeidende: Både gård og annen jobb. Ulykkene skjer når man er sliten og ukonsentrert. Før var det flere om samme jobben.</a:t>
            </a:r>
          </a:p>
        </p:txBody>
      </p:sp>
      <p:sp>
        <p:nvSpPr>
          <p:cNvPr id="430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0F903A-359B-48F9-B777-3D9FE318EF56}" type="slidenum">
              <a:rPr lang="nb-NO" smtClean="0"/>
              <a:pPr/>
              <a:t>2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3759734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Når man klarer å ha en plastikkpose rundt hodet for å verne seg,- da er man desperat etter verneutstyr som vi i Norge har tilgang på.</a:t>
            </a:r>
          </a:p>
        </p:txBody>
      </p:sp>
      <p:sp>
        <p:nvSpPr>
          <p:cNvPr id="6144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59227F-EE44-4FBB-9ED3-77FF60A5D9CF}" type="slidenum">
              <a:rPr lang="nb-NO" smtClean="0"/>
              <a:pPr/>
              <a:t>20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2778127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Uten en underskrevet vedhuggerkontrakt, kan eieren settes til ansvar ved en ulykke. Derfor skal man være nøye med en kontrakt som fratar skogeieren et slikt forsikringsansvar.</a:t>
            </a:r>
          </a:p>
        </p:txBody>
      </p:sp>
      <p:sp>
        <p:nvSpPr>
          <p:cNvPr id="6246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DA9AD-2D3E-4D65-A5A8-5DA0E25AC11D}" type="slidenum">
              <a:rPr lang="nb-NO" smtClean="0"/>
              <a:pPr/>
              <a:t>21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2246548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Slik uvettig bruk kan gi ulykker. Vedhuggerkontrakten gir en oppfordring til vedhugger om hva som forlanges av godkjent verneutstyr,- og eier vil ikke lenger ha et «arbeidsgiveransvar».</a:t>
            </a:r>
          </a:p>
        </p:txBody>
      </p:sp>
      <p:sp>
        <p:nvSpPr>
          <p:cNvPr id="6349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6D45F-0849-410F-A98A-80012B301444}" type="slidenum">
              <a:rPr lang="nb-NO" smtClean="0"/>
              <a:pPr/>
              <a:t>22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4284302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Flere eksempler på ulykker. </a:t>
            </a:r>
          </a:p>
        </p:txBody>
      </p:sp>
      <p:sp>
        <p:nvSpPr>
          <p:cNvPr id="6451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98A25-D42A-4C9A-96CE-642FDDEAB48D}" type="slidenum">
              <a:rPr lang="nb-NO" smtClean="0"/>
              <a:pPr/>
              <a:t>24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7656742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Lesseapparatet sto i «toppstilling» (fra Jæren)</a:t>
            </a:r>
          </a:p>
        </p:txBody>
      </p:sp>
      <p:sp>
        <p:nvSpPr>
          <p:cNvPr id="6554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00B97-AD69-4812-97A2-2720533C15DF}" type="slidenum">
              <a:rPr lang="nb-NO" smtClean="0"/>
              <a:pPr/>
              <a:t>25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25236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Kubørste i fjøset tok tak i håret til den lille jenta….</a:t>
            </a:r>
          </a:p>
        </p:txBody>
      </p:sp>
      <p:sp>
        <p:nvSpPr>
          <p:cNvPr id="6656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9DC6B-0B41-4D5D-92A0-3FE0BCF8D686}" type="slidenum">
              <a:rPr lang="nb-NO" smtClean="0"/>
              <a:pPr/>
              <a:t>26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348361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CAFDF-D36F-41B5-89C0-1D43F240BBAF}" type="slidenum">
              <a:rPr lang="nb-NO" smtClean="0"/>
              <a:pPr/>
              <a:t>27</a:t>
            </a:fld>
            <a:endParaRPr lang="nb-NO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0288" y="719138"/>
            <a:ext cx="4800600" cy="36004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57713"/>
            <a:ext cx="5029200" cy="4318000"/>
          </a:xfrm>
          <a:noFill/>
          <a:ln/>
        </p:spPr>
        <p:txBody>
          <a:bodyPr/>
          <a:lstStyle/>
          <a:p>
            <a:pPr eaLnBrk="1" hangingPunct="1"/>
            <a:r>
              <a:rPr lang="nb-NO" smtClean="0"/>
              <a:t>Arbeidsgiveransvaret krever risikovurdering. Opplæring og tilrettelegging.</a:t>
            </a:r>
          </a:p>
        </p:txBody>
      </p:sp>
    </p:spTree>
    <p:extLst>
      <p:ext uri="{BB962C8B-B14F-4D97-AF65-F5344CB8AC3E}">
        <p14:creationId xmlns:p14="http://schemas.microsoft.com/office/powerpoint/2010/main" xmlns="" val="3252791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Overgang til bilder som viser kontraster. Bøndene kan ha mange travle dager, men når man ser de neste bildene,- så burde det gi en positiv holdning med tanke på hva andre arbeidsplasser gir av «begrensninger».</a:t>
            </a:r>
          </a:p>
        </p:txBody>
      </p:sp>
      <p:sp>
        <p:nvSpPr>
          <p:cNvPr id="6861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64E27-7E8D-4FE5-BD04-EFCF056FBA85}" type="slidenum">
              <a:rPr lang="nb-NO" smtClean="0"/>
              <a:pPr/>
              <a:t>28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992193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EEF12-5E46-45DF-A138-C1A904EE83AC}" type="slidenum">
              <a:rPr lang="nb-NO" smtClean="0"/>
              <a:pPr/>
              <a:t>29</a:t>
            </a:fld>
            <a:endParaRPr lang="nb-NO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TRIVSEL PÅ ARBEIDSPLASSEN ???  En kopp kaffe for mye på «morgningen» kan bli et problem ….</a:t>
            </a:r>
          </a:p>
          <a:p>
            <a:pPr eaLnBrk="1" hangingPunct="1"/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025376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93BFC-60B3-46D6-BC3F-073AB3473A9C}" type="slidenum">
              <a:rPr lang="nb-NO" smtClean="0"/>
              <a:pPr/>
              <a:t>30</a:t>
            </a:fld>
            <a:endParaRPr lang="nb-NO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smtClean="0"/>
              <a:t>TRIVSEL PÅ ARBEIDSPLASSEN, ERGONOMI</a:t>
            </a:r>
          </a:p>
        </p:txBody>
      </p:sp>
    </p:spTree>
    <p:extLst>
      <p:ext uri="{BB962C8B-B14F-4D97-AF65-F5344CB8AC3E}">
        <p14:creationId xmlns:p14="http://schemas.microsoft.com/office/powerpoint/2010/main" xmlns="" val="2744641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69139-ACD2-4C96-9CDB-D365D57913AA}" type="slidenum">
              <a:rPr lang="nb-NO" smtClean="0"/>
              <a:pPr/>
              <a:t>3</a:t>
            </a:fld>
            <a:endParaRPr lang="nb-NO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nb-NO" dirty="0" smtClean="0"/>
              <a:t>Kun kort gjennomgang. Forklaring på hva dagen/kurset innebærer.</a:t>
            </a:r>
          </a:p>
        </p:txBody>
      </p:sp>
    </p:spTree>
    <p:extLst>
      <p:ext uri="{BB962C8B-B14F-4D97-AF65-F5344CB8AC3E}">
        <p14:creationId xmlns:p14="http://schemas.microsoft.com/office/powerpoint/2010/main" xmlns="" val="40875009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Godt å sitte på trappa hjemme på tunet. Kanskje fremtidens bonde?</a:t>
            </a:r>
          </a:p>
        </p:txBody>
      </p:sp>
      <p:sp>
        <p:nvSpPr>
          <p:cNvPr id="716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C7567-C81C-47A7-B0B5-C5A15C698D0D}" type="slidenum">
              <a:rPr lang="nb-NO" smtClean="0"/>
              <a:pPr/>
              <a:t>31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646761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Logg inn og vis fram litt om hvordan kurset virker..</a:t>
            </a:r>
          </a:p>
        </p:txBody>
      </p:sp>
      <p:sp>
        <p:nvSpPr>
          <p:cNvPr id="727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71BBC-566B-4E24-8742-D32035CEB1CB}" type="slidenum">
              <a:rPr lang="nb-NO" smtClean="0"/>
              <a:pPr/>
              <a:t>32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8261145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Skriv inn det som passer ditt lokale sted</a:t>
            </a:r>
          </a:p>
        </p:txBody>
      </p:sp>
      <p:sp>
        <p:nvSpPr>
          <p:cNvPr id="737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D79DD7-92F4-4FB1-882F-303A3B9B78D8}" type="slidenum">
              <a:rPr lang="nb-NO" smtClean="0"/>
              <a:pPr/>
              <a:t>33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4242308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Elevene får beskjed om hvor de skal fortsette, samt god informasjon om dagen. Gjerne et eget info-ark.</a:t>
            </a:r>
          </a:p>
        </p:txBody>
      </p:sp>
      <p:sp>
        <p:nvSpPr>
          <p:cNvPr id="747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F9817-E6A2-482E-8482-08EFE595D13E}" type="slidenum">
              <a:rPr lang="nb-NO" smtClean="0"/>
              <a:pPr/>
              <a:t>34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917837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Felles samling som avslutning.</a:t>
            </a:r>
          </a:p>
          <a:p>
            <a:r>
              <a:rPr lang="nb-NO" smtClean="0"/>
              <a:t>Kan brukes og justeres etter behov. Bl.a kan et «sannhetsvitne» være med på siste del. Oppsummering av ettertest. Hvilken klasse var best, og/eller hvilken elev var best?</a:t>
            </a:r>
          </a:p>
          <a:p>
            <a:r>
              <a:rPr lang="nb-NO" smtClean="0"/>
              <a:t>Vise film om f.eks brann?</a:t>
            </a:r>
          </a:p>
        </p:txBody>
      </p:sp>
      <p:sp>
        <p:nvSpPr>
          <p:cNvPr id="757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59E02-1B77-4F1C-A12E-8BDFF64F864E}" type="slidenum">
              <a:rPr lang="nb-NO" smtClean="0"/>
              <a:pPr/>
              <a:t>35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94240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Bare en overgang til bilder der HMS ikke har vært på plass.</a:t>
            </a:r>
          </a:p>
        </p:txBody>
      </p:sp>
      <p:sp>
        <p:nvSpPr>
          <p:cNvPr id="4506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C97131-792A-4A60-8B84-5658B971E556}" type="slidenum">
              <a:rPr lang="nb-NO" smtClean="0"/>
              <a:pPr/>
              <a:t>4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174574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Godt bomben ikke gikk av….</a:t>
            </a:r>
          </a:p>
        </p:txBody>
      </p:sp>
      <p:sp>
        <p:nvSpPr>
          <p:cNvPr id="46084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89EC2-6C06-4889-A2D5-13BB49D65092}" type="slidenum">
              <a:rPr lang="nb-NO" smtClean="0"/>
              <a:pPr/>
              <a:t>5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3746972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Fantasien er det ikke noe i veien med, men smart er det IKKE !!!</a:t>
            </a:r>
          </a:p>
        </p:txBody>
      </p:sp>
      <p:sp>
        <p:nvSpPr>
          <p:cNvPr id="4710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D6F1F-79CF-4B5A-885F-C91857143FCE}" type="slidenum">
              <a:rPr lang="nb-NO" smtClean="0"/>
              <a:pPr/>
              <a:t>6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2245793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Livet som innsats. To lekter er eneste sikkerheten….</a:t>
            </a:r>
          </a:p>
        </p:txBody>
      </p:sp>
      <p:sp>
        <p:nvSpPr>
          <p:cNvPr id="48132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F4C64-38CB-49F6-9A9C-45C0237195DD}" type="slidenum">
              <a:rPr lang="nb-NO" smtClean="0"/>
              <a:pPr/>
              <a:t>7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247639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Kvalitetssikring i landbruket (KSL) er HELE kakestykket, mens helse, miljø og sikkerhet (HMS) utgjør en svært stor del av dette (svart).</a:t>
            </a:r>
          </a:p>
          <a:p>
            <a:r>
              <a:rPr lang="nb-NO" smtClean="0"/>
              <a:t>Det er det svarte kakestykket dere skal få opplæring i gjennom HMS-kurset</a:t>
            </a:r>
          </a:p>
        </p:txBody>
      </p:sp>
      <p:sp>
        <p:nvSpPr>
          <p:cNvPr id="4915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A06AF-9392-4DC4-BDAC-708A127E4466}" type="slidenum">
              <a:rPr lang="nb-NO" smtClean="0"/>
              <a:pPr/>
              <a:t>8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586167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Det som er blått på denne, tilsvarer blått «kakestykke» fra forrige powerpointbilde, og svart tilsvarende.</a:t>
            </a:r>
          </a:p>
          <a:p>
            <a:r>
              <a:rPr lang="nb-NO" smtClean="0"/>
              <a:t>Hvert år skal alle disse temaene (KSL) dokumenteres for å være «godkjente» matprodusenter.</a:t>
            </a:r>
          </a:p>
        </p:txBody>
      </p:sp>
      <p:sp>
        <p:nvSpPr>
          <p:cNvPr id="50180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52A96-7F66-4B41-B2C3-1F64BAF46773}" type="slidenum">
              <a:rPr lang="nb-NO" smtClean="0"/>
              <a:pPr/>
              <a:t>9</a:t>
            </a:fld>
            <a:endParaRPr lang="nb-NO" smtClean="0"/>
          </a:p>
        </p:txBody>
      </p:sp>
    </p:spTree>
    <p:extLst>
      <p:ext uri="{BB962C8B-B14F-4D97-AF65-F5344CB8AC3E}">
        <p14:creationId xmlns:p14="http://schemas.microsoft.com/office/powerpoint/2010/main" xmlns="" val="4050092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06AED2-C952-41C4-B307-FBAD776FD85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F9986-C072-4173-B2D7-9B3EDA0B2348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E7D9A-3B52-405C-9F5A-8A259000FFB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tel, tekst og utkli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utklipp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>
            <a:normAutofit/>
          </a:bodyPr>
          <a:lstStyle/>
          <a:p>
            <a:pPr lvl="0"/>
            <a:endParaRPr lang="nb-NO" noProof="0" smtClean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030FB-173D-4941-8E37-4A08888A1F0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99907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41934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53466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139586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2120523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1549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0903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62C1D-FD24-4CAF-A834-8C112C97B52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665902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881268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119350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459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E1180-B0B0-44B1-8A05-60A12CC1C141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047BB-B5B8-4EEE-BEC9-8D382110389E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1ADC96-36BE-42E2-84B8-69D280EF726A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0F0A4-4ED8-4278-8145-2E6A694B745C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FAB5-57AB-46D1-820E-74B547F870A8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B8D4B-26CA-4E78-AEB8-D8757B6A1E7E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9FC4E-3DE3-4AA9-B2BF-0F1F32D50BC9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A8BE3-5998-44C4-93D3-5FAEEFCD0E57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317EF5-1731-44D1-A49F-231681E5157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6237312"/>
            <a:ext cx="2529527" cy="4522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564" r:id="rId2"/>
    <p:sldLayoutId id="2147484565" r:id="rId3"/>
    <p:sldLayoutId id="2147484566" r:id="rId4"/>
    <p:sldLayoutId id="2147484567" r:id="rId5"/>
    <p:sldLayoutId id="2147484568" r:id="rId6"/>
    <p:sldLayoutId id="2147484569" r:id="rId7"/>
    <p:sldLayoutId id="2147484570" r:id="rId8"/>
    <p:sldLayoutId id="2147484571" r:id="rId9"/>
    <p:sldLayoutId id="2147484572" r:id="rId10"/>
    <p:sldLayoutId id="2147484573" r:id="rId11"/>
    <p:sldLayoutId id="21474845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3DE81-6B51-4BDA-ADE5-9F019EED24F0}" type="datetimeFigureOut">
              <a:rPr lang="nb-NO" smtClean="0"/>
              <a:pPr/>
              <a:t>15.02.2016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C640-7CEA-411A-9520-05F6205E1099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6237312"/>
            <a:ext cx="2529527" cy="4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63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  <p:sldLayoutId id="2147484578" r:id="rId3"/>
    <p:sldLayoutId id="2147484579" r:id="rId4"/>
    <p:sldLayoutId id="2147484580" r:id="rId5"/>
    <p:sldLayoutId id="2147484581" r:id="rId6"/>
    <p:sldLayoutId id="2147484582" r:id="rId7"/>
    <p:sldLayoutId id="2147484583" r:id="rId8"/>
    <p:sldLayoutId id="2147484584" r:id="rId9"/>
    <p:sldLayoutId id="2147484585" r:id="rId10"/>
    <p:sldLayoutId id="21474845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-dokument2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Word_97_-_2003-dokument3.doc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-dok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-regneark1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tel 1"/>
          <p:cNvSpPr>
            <a:spLocks noGrp="1"/>
          </p:cNvSpPr>
          <p:nvPr>
            <p:ph type="title"/>
          </p:nvPr>
        </p:nvSpPr>
        <p:spPr>
          <a:xfrm>
            <a:off x="323850" y="981075"/>
            <a:ext cx="8229600" cy="1223963"/>
          </a:xfrm>
        </p:spPr>
        <p:txBody>
          <a:bodyPr>
            <a:normAutofit fontScale="90000"/>
          </a:bodyPr>
          <a:lstStyle/>
          <a:p>
            <a:r>
              <a:rPr lang="nb-NO" sz="3200" b="1" dirty="0" smtClean="0"/>
              <a:t>VELKOMMEN TIL </a:t>
            </a:r>
            <a:br>
              <a:rPr lang="nb-NO" sz="3200" b="1" dirty="0" smtClean="0"/>
            </a:br>
            <a:r>
              <a:rPr lang="nb-NO" sz="3200" b="1" dirty="0" smtClean="0"/>
              <a:t>EN DAG SAMMEN MED OSS SOM ARBEIDER I LANDBRUKET</a:t>
            </a:r>
            <a:r>
              <a:rPr lang="nb-NO" b="1" dirty="0" smtClean="0"/>
              <a:t/>
            </a:r>
            <a:br>
              <a:rPr lang="nb-NO" b="1" dirty="0" smtClean="0"/>
            </a:br>
            <a:endParaRPr lang="nb-NO" b="1" dirty="0" smtClean="0"/>
          </a:p>
        </p:txBody>
      </p:sp>
      <p:sp>
        <p:nvSpPr>
          <p:cNvPr id="4099" name="Plassholder for innhold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8496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Kursleder:</a:t>
            </a:r>
          </a:p>
          <a:p>
            <a:pPr algn="ctr">
              <a:buFont typeface="Arial" charset="0"/>
              <a:buNone/>
            </a:pPr>
            <a:endParaRPr lang="nb-NO" dirty="0" smtClean="0">
              <a:latin typeface="+mj-lt"/>
            </a:endParaRPr>
          </a:p>
          <a:p>
            <a:pPr algn="ctr">
              <a:buFont typeface="Arial" charset="0"/>
              <a:buNone/>
            </a:pPr>
            <a:endParaRPr lang="nb-NO" dirty="0" smtClean="0">
              <a:latin typeface="+mj-lt"/>
            </a:endParaRPr>
          </a:p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Kursmedarbeidere:</a:t>
            </a:r>
          </a:p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Gårdbrukere fra </a:t>
            </a:r>
          </a:p>
          <a:p>
            <a:pPr algn="ctr">
              <a:buFont typeface="Arial" charset="0"/>
              <a:buNone/>
            </a:pPr>
            <a:endParaRPr lang="nb-NO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nb-NO" sz="3600" b="1" dirty="0" smtClean="0"/>
              <a:t>RISIKOVURDERING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1188" y="1600200"/>
            <a:ext cx="8075612" cy="4525963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  <a:defRPr/>
            </a:pPr>
            <a:endParaRPr lang="nb-NO" sz="3600" dirty="0" smtClean="0">
              <a:latin typeface="+mj-lt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nb-NO" sz="3600" dirty="0" smtClean="0">
                <a:latin typeface="+mj-lt"/>
              </a:rPr>
              <a:t>Risikovurdering skal gjøres på alle arbeidsplasser.</a:t>
            </a:r>
          </a:p>
          <a:p>
            <a:pPr marL="0" indent="0">
              <a:buFont typeface="Arial" charset="0"/>
              <a:buNone/>
              <a:defRPr/>
            </a:pPr>
            <a:endParaRPr lang="nb-NO" dirty="0">
              <a:latin typeface="+mj-lt"/>
            </a:endParaRPr>
          </a:p>
          <a:p>
            <a:pPr>
              <a:buNone/>
              <a:defRPr/>
            </a:pPr>
            <a:endParaRPr lang="nb-NO" dirty="0" smtClean="0">
              <a:latin typeface="+mj-lt"/>
            </a:endParaRPr>
          </a:p>
          <a:p>
            <a:pPr algn="ctr">
              <a:buNone/>
              <a:defRPr/>
            </a:pPr>
            <a:r>
              <a:rPr lang="nb-NO" dirty="0" smtClean="0">
                <a:latin typeface="+mj-lt"/>
              </a:rPr>
              <a:t>En </a:t>
            </a:r>
            <a:r>
              <a:rPr lang="nb-NO" dirty="0" smtClean="0">
                <a:latin typeface="+mj-lt"/>
              </a:rPr>
              <a:t>slik «vernerunde» gir oss innblikk i </a:t>
            </a:r>
            <a:r>
              <a:rPr lang="nb-NO" dirty="0" smtClean="0">
                <a:latin typeface="+mj-lt"/>
              </a:rPr>
              <a:t>hvilke TILTAK som </a:t>
            </a:r>
            <a:r>
              <a:rPr lang="nb-NO" dirty="0" smtClean="0">
                <a:latin typeface="+mj-lt"/>
              </a:rPr>
              <a:t>skal gjøres for å unngå ulykker</a:t>
            </a:r>
            <a:endParaRPr lang="nb-NO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Skate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591175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4704"/>
            <a:ext cx="8229600" cy="796925"/>
          </a:xfrm>
        </p:spPr>
        <p:txBody>
          <a:bodyPr/>
          <a:lstStyle/>
          <a:p>
            <a:pPr eaLnBrk="1" hangingPunct="1"/>
            <a:r>
              <a:rPr lang="nb-NO" sz="3200" dirty="0" smtClean="0">
                <a:solidFill>
                  <a:schemeClr val="bg1"/>
                </a:solidFill>
              </a:rPr>
              <a:t>Risikovurdering…….?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15364" name="Picture 4" descr="Feil sted til feil t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1781175"/>
            <a:ext cx="44577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TT02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Documents and Settings\Bruker\Mine dokumenter\Nedlastninger\Østfo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7788"/>
            <a:ext cx="9144000" cy="728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TT02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72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b-NO" b="1" dirty="0" smtClean="0">
                <a:solidFill>
                  <a:schemeClr val="bg1"/>
                </a:solidFill>
              </a:rPr>
              <a:t>Risikovurdering i mange sammenhenger</a:t>
            </a:r>
            <a:endParaRPr lang="nb-NO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z="3600" b="1" dirty="0" smtClean="0"/>
              <a:t>Tiltaksplan:</a:t>
            </a:r>
          </a:p>
        </p:txBody>
      </p:sp>
      <p:graphicFrame>
        <p:nvGraphicFramePr>
          <p:cNvPr id="1843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2552074"/>
              </p:ext>
            </p:extLst>
          </p:nvPr>
        </p:nvGraphicFramePr>
        <p:xfrm>
          <a:off x="1135716" y="1220772"/>
          <a:ext cx="6892668" cy="4905391"/>
        </p:xfrm>
        <a:graphic>
          <a:graphicData uri="http://schemas.openxmlformats.org/presentationml/2006/ole">
            <p:oleObj spid="_x0000_s18439" name="Document" r:id="rId4" imgW="9934934" imgH="7070499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3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sz="3600" dirty="0" smtClean="0"/>
              <a:t>Rutineoversikt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539750" y="908050"/>
          <a:ext cx="7988300" cy="4865688"/>
        </p:xfrm>
        <a:graphic>
          <a:graphicData uri="http://schemas.openxmlformats.org/presentationml/2006/ole">
            <p:oleObj spid="_x0000_s19464" name="Document" r:id="rId5" imgW="9410827" imgH="5734276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9187"/>
          </a:xfrm>
        </p:spPr>
        <p:txBody>
          <a:bodyPr/>
          <a:lstStyle/>
          <a:p>
            <a:r>
              <a:rPr lang="nb-NO" dirty="0" smtClean="0"/>
              <a:t>Verneutstyr</a:t>
            </a:r>
            <a:br>
              <a:rPr lang="nb-NO" dirty="0" smtClean="0"/>
            </a:br>
            <a:r>
              <a:rPr lang="nb-NO" dirty="0" smtClean="0"/>
              <a:t>Er det viktig?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nb-NO" smtClean="0"/>
          </a:p>
        </p:txBody>
      </p:sp>
      <p:pic>
        <p:nvPicPr>
          <p:cNvPr id="21508" name="Picture 4" descr="ATT02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TT021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980728"/>
            <a:ext cx="5069573" cy="498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txBody>
          <a:bodyPr>
            <a:normAutofit/>
          </a:bodyPr>
          <a:lstStyle/>
          <a:p>
            <a:r>
              <a:rPr lang="nb-NO" sz="2700" dirty="0" smtClean="0"/>
              <a:t>TEMA I DAG:</a:t>
            </a:r>
            <a:br>
              <a:rPr lang="nb-NO" sz="2700" dirty="0" smtClean="0"/>
            </a:br>
            <a:r>
              <a:rPr lang="nb-NO" sz="3600" b="1" dirty="0" smtClean="0"/>
              <a:t>«TRYGG PÅ JOBB» </a:t>
            </a:r>
            <a:r>
              <a:rPr lang="nb-NO" sz="3600" b="1" dirty="0" smtClean="0"/>
              <a:t/>
            </a:r>
            <a:br>
              <a:rPr lang="nb-NO" sz="3600" b="1" dirty="0" smtClean="0"/>
            </a:br>
            <a:r>
              <a:rPr lang="nb-NO" sz="3600" b="1" dirty="0" smtClean="0"/>
              <a:t>MED LANDBRUKETSOM EKSEMPEL</a:t>
            </a:r>
            <a:endParaRPr lang="nb-NO" b="1" dirty="0" smtClean="0"/>
          </a:p>
        </p:txBody>
      </p:sp>
      <p:sp>
        <p:nvSpPr>
          <p:cNvPr id="6147" name="Plassholder for innhold 4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defRPr/>
            </a:pPr>
            <a:endParaRPr lang="nb-NO" dirty="0" smtClean="0">
              <a:latin typeface="+mj-lt"/>
            </a:endParaRPr>
          </a:p>
          <a:p>
            <a:pPr>
              <a:buNone/>
              <a:defRPr/>
            </a:pPr>
            <a:r>
              <a:rPr lang="nb-NO" sz="2800" dirty="0" smtClean="0">
                <a:latin typeface="+mj-lt"/>
              </a:rPr>
              <a:t>Bøndene har Norges farligste </a:t>
            </a:r>
            <a:r>
              <a:rPr lang="nb-NO" sz="2800" dirty="0" smtClean="0">
                <a:latin typeface="+mj-lt"/>
              </a:rPr>
              <a:t>arbeidsplass.</a:t>
            </a:r>
          </a:p>
          <a:p>
            <a:pPr>
              <a:defRPr/>
            </a:pPr>
            <a:r>
              <a:rPr lang="nb-NO" sz="2400" dirty="0" smtClean="0">
                <a:latin typeface="+mj-lt"/>
              </a:rPr>
              <a:t>Det </a:t>
            </a:r>
            <a:r>
              <a:rPr lang="nb-NO" sz="2400" dirty="0" smtClean="0">
                <a:latin typeface="+mj-lt"/>
              </a:rPr>
              <a:t>omkommer ca. 10 yrkesutøvere i norsk landbruk hvert år</a:t>
            </a:r>
            <a:r>
              <a:rPr lang="nb-NO" sz="2400" dirty="0" smtClean="0">
                <a:latin typeface="+mj-lt"/>
              </a:rPr>
              <a:t>. (</a:t>
            </a:r>
            <a:r>
              <a:rPr lang="nb-NO" sz="2400" dirty="0" smtClean="0">
                <a:latin typeface="+mj-lt"/>
              </a:rPr>
              <a:t>Barn er ikke med i </a:t>
            </a:r>
            <a:r>
              <a:rPr lang="nb-NO" sz="2400" dirty="0" smtClean="0">
                <a:latin typeface="+mj-lt"/>
              </a:rPr>
              <a:t>statistikken)</a:t>
            </a:r>
          </a:p>
          <a:p>
            <a:pPr>
              <a:defRPr/>
            </a:pPr>
            <a:r>
              <a:rPr lang="nb-NO" sz="2400" dirty="0" smtClean="0">
                <a:latin typeface="+mj-lt"/>
              </a:rPr>
              <a:t>Bøndene </a:t>
            </a:r>
            <a:r>
              <a:rPr lang="nb-NO" sz="2400" dirty="0" smtClean="0">
                <a:latin typeface="+mj-lt"/>
              </a:rPr>
              <a:t>må ha godkjent HMS-kurs. </a:t>
            </a:r>
            <a:endParaRPr lang="nb-NO" sz="2400" dirty="0" smtClean="0">
              <a:latin typeface="+mj-lt"/>
            </a:endParaRPr>
          </a:p>
          <a:p>
            <a:pPr>
              <a:defRPr/>
            </a:pPr>
            <a:r>
              <a:rPr lang="nb-NO" sz="2400" dirty="0" smtClean="0">
                <a:latin typeface="+mj-lt"/>
              </a:rPr>
              <a:t>I </a:t>
            </a:r>
            <a:r>
              <a:rPr lang="nb-NO" sz="2400" dirty="0" smtClean="0">
                <a:latin typeface="+mj-lt"/>
              </a:rPr>
              <a:t>dag er det din </a:t>
            </a:r>
            <a:r>
              <a:rPr lang="nb-NO" sz="2400" dirty="0" smtClean="0">
                <a:latin typeface="+mj-lt"/>
              </a:rPr>
              <a:t>tur!</a:t>
            </a:r>
            <a:endParaRPr lang="nb-NO" sz="2400" dirty="0" smtClean="0">
              <a:latin typeface="+mj-lt"/>
            </a:endParaRPr>
          </a:p>
          <a:p>
            <a:pPr lvl="1">
              <a:defRPr/>
            </a:pPr>
            <a:endParaRPr lang="nb-NO" sz="2400" dirty="0" smtClean="0">
              <a:latin typeface="+mj-lt"/>
            </a:endParaRPr>
          </a:p>
          <a:p>
            <a:pPr lvl="1" algn="ctr">
              <a:buFont typeface="Arial" charset="0"/>
              <a:buNone/>
              <a:defRPr/>
            </a:pPr>
            <a:endParaRPr lang="nb-NO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ATT02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7579033" cy="488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b="1" dirty="0" smtClean="0"/>
              <a:t>Vedhugging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nb-NO" dirty="0" smtClean="0">
                <a:latin typeface="+mj-lt"/>
              </a:rPr>
              <a:t>Kjenner du en bonde som </a:t>
            </a:r>
            <a:r>
              <a:rPr lang="nb-NO" i="1" dirty="0" smtClean="0">
                <a:latin typeface="+mj-lt"/>
              </a:rPr>
              <a:t>gir bort </a:t>
            </a:r>
            <a:r>
              <a:rPr lang="nb-NO" dirty="0" smtClean="0">
                <a:latin typeface="+mj-lt"/>
              </a:rPr>
              <a:t>ved til selvhogst?</a:t>
            </a:r>
          </a:p>
          <a:p>
            <a:pPr marL="0" indent="0">
              <a:buFont typeface="Arial" charset="0"/>
              <a:buNone/>
              <a:defRPr/>
            </a:pPr>
            <a:endParaRPr lang="nb-NO" dirty="0">
              <a:latin typeface="+mj-lt"/>
            </a:endParaRPr>
          </a:p>
          <a:p>
            <a:pPr marL="0" indent="0">
              <a:buFont typeface="Arial" charset="0"/>
              <a:buNone/>
              <a:defRPr/>
            </a:pPr>
            <a:r>
              <a:rPr lang="nb-NO" dirty="0" smtClean="0">
                <a:latin typeface="+mj-lt"/>
              </a:rPr>
              <a:t>Hvilket ansvar har eieren hvis det skjer ei ulykke?</a:t>
            </a:r>
          </a:p>
          <a:p>
            <a:pPr marL="0" indent="0">
              <a:buFont typeface="Arial" charset="0"/>
              <a:buNone/>
              <a:defRPr/>
            </a:pPr>
            <a:r>
              <a:rPr lang="nb-NO" dirty="0" smtClean="0">
                <a:latin typeface="+mj-lt"/>
              </a:rPr>
              <a:t>- Forsikringsansvar. Viktig med særskilt        vedhuggerkontrakt. </a:t>
            </a:r>
            <a:endParaRPr lang="nb-NO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 descr="Motorsag uten ver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6000" y="908050"/>
            <a:ext cx="6958013" cy="49688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8" name="Object 2"/>
          <p:cNvGraphicFramePr>
            <a:graphicFrameLocks noChangeAspect="1"/>
          </p:cNvGraphicFramePr>
          <p:nvPr/>
        </p:nvGraphicFramePr>
        <p:xfrm>
          <a:off x="2195736" y="404663"/>
          <a:ext cx="4896544" cy="6301945"/>
        </p:xfrm>
        <a:graphic>
          <a:graphicData uri="http://schemas.openxmlformats.org/presentationml/2006/ole">
            <p:oleObj spid="_x0000_s26632" name="Document" r:id="rId3" imgW="6395992" imgH="8459150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50"/>
          </a:xfrm>
        </p:spPr>
        <p:txBody>
          <a:bodyPr/>
          <a:lstStyle/>
          <a:p>
            <a:r>
              <a:rPr lang="nb-NO" dirty="0" smtClean="0"/>
              <a:t>Eksempler på uheldige </a:t>
            </a:r>
            <a:br>
              <a:rPr lang="nb-NO" dirty="0" smtClean="0"/>
            </a:br>
            <a:r>
              <a:rPr lang="nb-NO" dirty="0" smtClean="0"/>
              <a:t>situasjoner i landbruket..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lassholder for innhold 3" descr="960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1125538"/>
            <a:ext cx="8045450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1124744"/>
            <a:ext cx="5977285" cy="43416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Mal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25538"/>
            <a:ext cx="547211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777875"/>
          </a:xfrm>
        </p:spPr>
        <p:txBody>
          <a:bodyPr/>
          <a:lstStyle/>
          <a:p>
            <a:pPr eaLnBrk="1" hangingPunct="1"/>
            <a:r>
              <a:rPr lang="nb-NO" sz="3600" dirty="0" smtClean="0"/>
              <a:t>Er det nødvendig å risikovurdere?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algn="ctr" eaLnBrk="1" hangingPunct="1">
              <a:buNone/>
            </a:pPr>
            <a:endParaRPr lang="nb-NO" dirty="0" smtClean="0">
              <a:latin typeface="+mj-lt"/>
            </a:endParaRPr>
          </a:p>
          <a:p>
            <a:pPr algn="ctr" eaLnBrk="1" hangingPunct="1">
              <a:buNone/>
            </a:pPr>
            <a:r>
              <a:rPr lang="nb-NO" dirty="0" smtClean="0">
                <a:latin typeface="+mj-lt"/>
              </a:rPr>
              <a:t>HVA BETYR TRIVSEL PÅ ARBEIDSPLASSEN?</a:t>
            </a:r>
          </a:p>
          <a:p>
            <a:pPr algn="ctr" eaLnBrk="1" hangingPunct="1"/>
            <a:endParaRPr lang="nb-NO" dirty="0" smtClean="0">
              <a:latin typeface="+mj-lt"/>
            </a:endParaRPr>
          </a:p>
          <a:p>
            <a:pPr algn="ctr" eaLnBrk="1" hangingPunct="1">
              <a:buNone/>
            </a:pPr>
            <a:r>
              <a:rPr lang="nb-NO" dirty="0" smtClean="0">
                <a:latin typeface="+mj-lt"/>
              </a:rPr>
              <a:t>KAN DU PÅVIRKE DIN EGEN ARBEIDSPLASS?</a:t>
            </a:r>
          </a:p>
          <a:p>
            <a:pPr algn="ctr" eaLnBrk="1" hangingPunct="1">
              <a:buFontTx/>
              <a:buNone/>
            </a:pPr>
            <a:endParaRPr lang="nb-NO" dirty="0" smtClean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Kollega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681163"/>
            <a:ext cx="52387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831" y="717451"/>
            <a:ext cx="7772400" cy="762000"/>
          </a:xfrm>
        </p:spPr>
        <p:txBody>
          <a:bodyPr/>
          <a:lstStyle/>
          <a:p>
            <a:pPr eaLnBrk="1" hangingPunct="1"/>
            <a:r>
              <a:rPr lang="nb-NO" sz="3200" dirty="0" smtClean="0"/>
              <a:t>Kurset Praktisk </a:t>
            </a:r>
            <a:r>
              <a:rPr lang="nb-NO" sz="3200" dirty="0" err="1" smtClean="0"/>
              <a:t>HMS-arbeid</a:t>
            </a:r>
            <a:r>
              <a:rPr lang="nb-NO" sz="3200" dirty="0" smtClean="0"/>
              <a:t>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412776"/>
            <a:ext cx="7772400" cy="3019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000" dirty="0" smtClean="0">
                <a:latin typeface="+mj-lt"/>
              </a:rPr>
              <a:t>Grunnleggende kurs i HMS for landbruket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dirty="0" smtClean="0">
                <a:latin typeface="+mj-lt"/>
              </a:rPr>
              <a:t>Faglig bredde og systemforståelse vektlegges gjennom arbeid med: </a:t>
            </a:r>
            <a:r>
              <a:rPr lang="nb-NO" sz="2000" b="1" dirty="0" smtClean="0">
                <a:latin typeface="+mj-lt"/>
              </a:rPr>
              <a:t>kartlegging – tiltaksplan – rutineoversikt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dirty="0" smtClean="0">
                <a:latin typeface="+mj-lt"/>
              </a:rPr>
              <a:t>Bygger på myndighetenes minimumskrav, tilfredsstiller § 3-5 AML</a:t>
            </a:r>
          </a:p>
          <a:p>
            <a:pPr eaLnBrk="1" hangingPunct="1">
              <a:lnSpc>
                <a:spcPct val="90000"/>
              </a:lnSpc>
            </a:pPr>
            <a:r>
              <a:rPr lang="nb-NO" sz="2000" dirty="0" smtClean="0">
                <a:latin typeface="+mj-lt"/>
              </a:rPr>
              <a:t>Elektronisk tilgang til fagstoff, dokumenter og regelverk </a:t>
            </a:r>
          </a:p>
        </p:txBody>
      </p:sp>
      <p:sp>
        <p:nvSpPr>
          <p:cNvPr id="2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D6EC17CE-58FF-4631-A0C6-E887E9F08443}" type="slidenum">
              <a:rPr lang="nb-NO"/>
              <a:pPr algn="l">
                <a:defRPr/>
              </a:pPr>
              <a:t>3</a:t>
            </a:fld>
            <a:endParaRPr lang="nb-NO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96888" y="3501008"/>
            <a:ext cx="2437656" cy="25248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nb-NO" sz="2000" b="1" dirty="0" smtClean="0">
                <a:solidFill>
                  <a:schemeClr val="bg1"/>
                </a:solidFill>
                <a:latin typeface="+mj-lt"/>
              </a:rPr>
              <a:t>Del </a:t>
            </a:r>
            <a:r>
              <a:rPr lang="nb-NO" sz="2000" b="1" dirty="0">
                <a:solidFill>
                  <a:schemeClr val="bg1"/>
                </a:solidFill>
                <a:latin typeface="+mj-lt"/>
              </a:rPr>
              <a:t>1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Innlednin</a:t>
            </a:r>
            <a:r>
              <a:rPr lang="nb-NO" sz="2000" b="1" dirty="0">
                <a:solidFill>
                  <a:schemeClr val="bg1"/>
                </a:solidFill>
                <a:latin typeface="+mj-lt"/>
              </a:rPr>
              <a:t>g i </a:t>
            </a:r>
            <a:r>
              <a:rPr lang="nb-NO" sz="2000" dirty="0">
                <a:solidFill>
                  <a:schemeClr val="bg1"/>
                </a:solidFill>
                <a:latin typeface="+mj-lt"/>
              </a:rPr>
              <a:t>gruppe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Om motivasjon og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holdninger</a:t>
            </a:r>
          </a:p>
          <a:p>
            <a:pPr>
              <a:defRPr/>
            </a:pP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Grunnle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ggende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om </a:t>
            </a:r>
          </a:p>
          <a:p>
            <a:pPr>
              <a:defRPr/>
            </a:pP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HMS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E-læring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410744" y="3519207"/>
            <a:ext cx="2304256" cy="2520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nb-NO" sz="2000" b="1" dirty="0" smtClean="0">
                <a:solidFill>
                  <a:schemeClr val="bg1"/>
                </a:solidFill>
                <a:latin typeface="+mj-lt"/>
              </a:rPr>
              <a:t>Del </a:t>
            </a:r>
            <a:r>
              <a:rPr lang="nb-NO" sz="2000" b="1" dirty="0">
                <a:solidFill>
                  <a:schemeClr val="bg1"/>
                </a:solidFill>
                <a:latin typeface="+mj-lt"/>
              </a:rPr>
              <a:t>2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E-læring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Egenstudie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på pc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Fleksibel bruk</a:t>
            </a:r>
          </a:p>
          <a:p>
            <a:pPr>
              <a:defRPr/>
            </a:pPr>
            <a:r>
              <a:rPr lang="nb-NO" sz="2000" dirty="0">
                <a:solidFill>
                  <a:schemeClr val="bg1"/>
                </a:solidFill>
                <a:latin typeface="+mj-lt"/>
              </a:rPr>
              <a:t>Testing/bestått</a:t>
            </a:r>
          </a:p>
          <a:p>
            <a:pPr>
              <a:defRPr/>
            </a:pPr>
            <a:endParaRPr lang="nb-NO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928585" y="3519207"/>
            <a:ext cx="2438400" cy="25202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nb-NO" sz="2000" b="1" dirty="0" smtClean="0">
                <a:solidFill>
                  <a:schemeClr val="bg1"/>
                </a:solidFill>
                <a:latin typeface="+mj-lt"/>
              </a:rPr>
              <a:t>Del </a:t>
            </a:r>
            <a:r>
              <a:rPr lang="nb-NO" sz="2000" b="1" dirty="0">
                <a:solidFill>
                  <a:schemeClr val="bg1"/>
                </a:solidFill>
                <a:latin typeface="+mj-lt"/>
              </a:rPr>
              <a:t>3</a:t>
            </a:r>
          </a:p>
          <a:p>
            <a:pPr>
              <a:defRPr/>
            </a:pP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Gruppe med </a:t>
            </a:r>
            <a:r>
              <a:rPr lang="nb-NO" sz="2000" dirty="0">
                <a:solidFill>
                  <a:schemeClr val="bg1"/>
                </a:solidFill>
                <a:latin typeface="+mj-lt"/>
              </a:rPr>
              <a:t>lærer</a:t>
            </a:r>
          </a:p>
          <a:p>
            <a:pPr>
              <a:defRPr/>
            </a:pP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Oppsummering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nb-NO" sz="2000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kollega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1933575"/>
            <a:ext cx="42862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456384" cy="48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>
                <a:latin typeface="+mj-lt"/>
              </a:rPr>
              <a:t>Nå starter vi med e-læringa……</a:t>
            </a:r>
          </a:p>
          <a:p>
            <a:endParaRPr lang="nb-NO" dirty="0" smtClean="0">
              <a:latin typeface="+mj-lt"/>
            </a:endParaRPr>
          </a:p>
          <a:p>
            <a:pPr lvl="1"/>
            <a:r>
              <a:rPr lang="nb-NO" dirty="0" smtClean="0">
                <a:latin typeface="+mj-lt"/>
              </a:rPr>
              <a:t>Info om hvordan kurset er bygd opp</a:t>
            </a:r>
          </a:p>
          <a:p>
            <a:pPr lvl="1"/>
            <a:r>
              <a:rPr lang="nb-NO" dirty="0" smtClean="0">
                <a:latin typeface="+mj-lt"/>
              </a:rPr>
              <a:t>Oppgaver </a:t>
            </a:r>
            <a:r>
              <a:rPr lang="nb-NO" dirty="0" smtClean="0">
                <a:latin typeface="+mj-lt"/>
              </a:rPr>
              <a:t>og emnetester </a:t>
            </a:r>
          </a:p>
          <a:p>
            <a:pPr lvl="1"/>
            <a:r>
              <a:rPr lang="nb-NO" dirty="0" smtClean="0">
                <a:latin typeface="+mj-lt"/>
              </a:rPr>
              <a:t>Ettertest (eksamen) 85 % riktige svar.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Den klassen som får høyest </a:t>
            </a:r>
          </a:p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score på </a:t>
            </a:r>
            <a:r>
              <a:rPr lang="nb-NO" dirty="0" err="1" smtClean="0">
                <a:latin typeface="+mj-lt"/>
              </a:rPr>
              <a:t>ettertesten</a:t>
            </a:r>
            <a:r>
              <a:rPr lang="nb-NO" dirty="0" smtClean="0">
                <a:latin typeface="+mj-lt"/>
              </a:rPr>
              <a:t>, får premie:</a:t>
            </a:r>
          </a:p>
          <a:p>
            <a:pPr algn="ctr">
              <a:buFont typeface="Arial" charset="0"/>
              <a:buNone/>
            </a:pPr>
            <a:endParaRPr lang="nb-NO" dirty="0" smtClean="0">
              <a:latin typeface="+mj-lt"/>
            </a:endParaRPr>
          </a:p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GRATIS </a:t>
            </a:r>
            <a:r>
              <a:rPr lang="nb-NO" dirty="0" smtClean="0">
                <a:latin typeface="+mj-lt"/>
              </a:rPr>
              <a:t>PIZZA!</a:t>
            </a:r>
            <a:endParaRPr lang="nb-NO" dirty="0" smtClean="0">
              <a:latin typeface="+mj-lt"/>
            </a:endParaRPr>
          </a:p>
          <a:p>
            <a:pPr algn="ctr">
              <a:buFont typeface="Arial" charset="0"/>
              <a:buNone/>
            </a:pPr>
            <a:r>
              <a:rPr lang="nb-NO" dirty="0" smtClean="0">
                <a:latin typeface="+mj-lt"/>
              </a:rPr>
              <a:t>Tidspunkt: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tel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439863"/>
          </a:xfrm>
        </p:spPr>
        <p:txBody>
          <a:bodyPr/>
          <a:lstStyle/>
          <a:p>
            <a:r>
              <a:rPr lang="nb-NO" sz="3200" dirty="0" smtClean="0">
                <a:cs typeface="Adobe Arabic" pitchFamily="18" charset="-78"/>
              </a:rPr>
              <a:t>Nå er det din tur til å jobbe med HMS. 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4392488" cy="417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LYKKE TIL MED KURSET !!</a:t>
            </a:r>
            <a:br>
              <a:rPr lang="nb-NO" dirty="0" smtClean="0"/>
            </a:br>
            <a:r>
              <a:rPr lang="nb-NO" dirty="0" smtClean="0"/>
              <a:t>Kl…….. er det oppmøte her igjen.</a:t>
            </a:r>
          </a:p>
        </p:txBody>
      </p:sp>
      <p:pic>
        <p:nvPicPr>
          <p:cNvPr id="38916" name="Picture 2" descr="C:\Documents and Settings\Bruker\Mine dokumenter\Mine bilder\238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060848"/>
            <a:ext cx="385782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484313"/>
            <a:ext cx="7772400" cy="14700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b="1" dirty="0" smtClean="0"/>
              <a:t>HELSE MILJØ OG </a:t>
            </a:r>
            <a:r>
              <a:rPr lang="es-ES_tradnl" sz="4000" b="1" dirty="0" smtClean="0"/>
              <a:t>SIKKERHET</a:t>
            </a:r>
            <a:r>
              <a:rPr lang="es-ES_tradnl" sz="4000" b="1" dirty="0" smtClean="0"/>
              <a:t/>
            </a:r>
            <a:br>
              <a:rPr lang="es-ES_tradnl" sz="4000" b="1" dirty="0" smtClean="0"/>
            </a:br>
            <a:r>
              <a:rPr lang="es-ES_tradnl" sz="4000" b="1" dirty="0" smtClean="0"/>
              <a:t>- ER </a:t>
            </a:r>
            <a:r>
              <a:rPr lang="es-ES_tradnl" sz="4000" b="1" dirty="0" smtClean="0"/>
              <a:t>DET VIKTIG?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latin typeface="+mj-lt"/>
              </a:rPr>
              <a:t>HAR DET NOEN PRAKTISK BETYDNING?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Truc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6132159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 descr="Truck I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268413"/>
            <a:ext cx="5508625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 descr="Bi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640" y="764704"/>
            <a:ext cx="6315075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Diagram 1"/>
          <p:cNvGraphicFramePr>
            <a:graphicFrameLocks/>
          </p:cNvGraphicFramePr>
          <p:nvPr/>
        </p:nvGraphicFramePr>
        <p:xfrm>
          <a:off x="1403648" y="1700808"/>
          <a:ext cx="6537325" cy="4637088"/>
        </p:xfrm>
        <a:graphic>
          <a:graphicData uri="http://schemas.openxmlformats.org/presentationml/2006/ole">
            <p:oleObj spid="_x0000_s11270" r:id="rId4" imgW="6541575" imgH="4633362" progId="Excel.Sheet.8">
              <p:embed/>
            </p:oleObj>
          </a:graphicData>
        </a:graphic>
      </p:graphicFrame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8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b-NO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KSL/HMS</a:t>
            </a:r>
            <a:r>
              <a:rPr lang="nb-NO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/>
            </a:r>
            <a:br>
              <a:rPr lang="nb-NO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</a:br>
            <a:r>
              <a:rPr lang="nb-NO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Begrepsforvirring ?</a:t>
            </a:r>
            <a:r>
              <a:rPr lang="nb-NO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 </a:t>
            </a:r>
            <a:endParaRPr lang="nb-NO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229600" cy="1131888"/>
          </a:xfrm>
        </p:spPr>
        <p:txBody>
          <a:bodyPr/>
          <a:lstStyle/>
          <a:p>
            <a:pPr eaLnBrk="1" hangingPunct="1"/>
            <a:r>
              <a:rPr lang="nb-NO" sz="2800" b="1" dirty="0" smtClean="0"/>
              <a:t>Gårdens </a:t>
            </a:r>
            <a:r>
              <a:rPr lang="nb-NO" sz="2800" b="1" dirty="0" err="1" smtClean="0"/>
              <a:t>KSL-/</a:t>
            </a:r>
            <a:r>
              <a:rPr lang="nb-NO" sz="2800" b="1" dirty="0" err="1" smtClean="0"/>
              <a:t>HMS-system</a:t>
            </a:r>
            <a:r>
              <a:rPr lang="nb-NO" sz="2800" dirty="0" smtClean="0"/>
              <a:t/>
            </a:r>
            <a:br>
              <a:rPr lang="nb-NO" sz="2800" dirty="0" smtClean="0"/>
            </a:br>
            <a:endParaRPr lang="nb-NO" sz="28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7188" y="1143000"/>
            <a:ext cx="4062412" cy="50292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nb-NO" sz="1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1.Egenrevisjon KSL/HMS   </a:t>
            </a:r>
            <a:endParaRPr lang="nb-NO" sz="1600" b="1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>
                <a:latin typeface="+mj-lt"/>
              </a:rPr>
              <a:t>m/Generelle </a:t>
            </a:r>
            <a:r>
              <a:rPr lang="nb-NO" sz="1600" dirty="0" smtClean="0">
                <a:latin typeface="+mj-lt"/>
              </a:rPr>
              <a:t>mål </a:t>
            </a:r>
            <a:r>
              <a:rPr lang="nb-NO" sz="1600" dirty="0" smtClean="0">
                <a:latin typeface="+mj-lt"/>
              </a:rPr>
              <a:t>organisering </a:t>
            </a:r>
            <a:r>
              <a:rPr lang="nb-NO" sz="1600" dirty="0" smtClean="0">
                <a:latin typeface="+mj-lt"/>
              </a:rPr>
              <a:t>og </a:t>
            </a:r>
            <a:r>
              <a:rPr lang="nb-NO" sz="1600" dirty="0" smtClean="0">
                <a:latin typeface="+mj-lt"/>
              </a:rPr>
              <a:t>ansvarsbeskrivelse</a:t>
            </a:r>
            <a:endParaRPr lang="nb-NO" sz="1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dirty="0" smtClean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dirty="0" smtClean="0">
                <a:latin typeface="+mj-lt"/>
              </a:rPr>
              <a:t> </a:t>
            </a:r>
            <a:r>
              <a:rPr lang="nb-NO" sz="1600" b="1" dirty="0" smtClean="0">
                <a:latin typeface="+mj-lt"/>
              </a:rPr>
              <a:t>2.Tiltaksplan og </a:t>
            </a:r>
            <a:r>
              <a:rPr lang="nb-NO" sz="1600" b="1" dirty="0" err="1" smtClean="0">
                <a:latin typeface="+mj-lt"/>
              </a:rPr>
              <a:t>rutineoversikt,SJA</a:t>
            </a:r>
            <a:r>
              <a:rPr lang="nb-NO" sz="1600" b="1" dirty="0" smtClean="0"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3.Dokumentert opplæring: </a:t>
            </a:r>
            <a:r>
              <a:rPr lang="nb-NO" sz="1600" b="1" dirty="0" smtClean="0">
                <a:latin typeface="+mj-lt"/>
              </a:rPr>
              <a:t>arbeidsutstyr, kurs </a:t>
            </a:r>
            <a:r>
              <a:rPr lang="nb-NO" sz="1600" b="1" dirty="0" smtClean="0">
                <a:latin typeface="+mj-lt"/>
              </a:rPr>
              <a:t>etc.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4.Faste kontroller maskiner;     taljer, funksjonstest for åkersprøyte, truck, m.fl.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5.Kjemikalier; Risikovurdering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6.Ansettelse /arbeidsgiveransvar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b="1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7.Skadedyrbekjempelse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600" dirty="0" smtClean="0">
              <a:latin typeface="+mj-lt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196752"/>
            <a:ext cx="3816424" cy="492941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nb-NO" sz="16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8.  Elektriske </a:t>
            </a:r>
            <a:r>
              <a:rPr lang="nb-NO" sz="1600" b="1" dirty="0" smtClean="0">
                <a:latin typeface="+mj-lt"/>
              </a:rPr>
              <a:t>anlegg, </a:t>
            </a:r>
            <a:r>
              <a:rPr lang="nb-NO" sz="1600" b="1" dirty="0" smtClean="0">
                <a:latin typeface="+mj-lt"/>
              </a:rPr>
              <a:t>dokumentasjon</a:t>
            </a:r>
          </a:p>
          <a:p>
            <a:pPr marL="533400" indent="-258763" eaLnBrk="1" hangingPunct="1">
              <a:lnSpc>
                <a:spcPct val="80000"/>
              </a:lnSpc>
            </a:pPr>
            <a:r>
              <a:rPr lang="nb-NO" sz="1600" dirty="0" smtClean="0">
                <a:latin typeface="+mj-lt"/>
              </a:rPr>
              <a:t>Egenkontroll</a:t>
            </a:r>
          </a:p>
          <a:p>
            <a:pPr marL="533400" indent="-258763" eaLnBrk="1" hangingPunct="1">
              <a:lnSpc>
                <a:spcPct val="80000"/>
              </a:lnSpc>
            </a:pPr>
            <a:r>
              <a:rPr lang="nb-NO" sz="1600" dirty="0" smtClean="0">
                <a:latin typeface="+mj-lt"/>
              </a:rPr>
              <a:t>Avtale </a:t>
            </a:r>
            <a:r>
              <a:rPr lang="nb-NO" sz="1600" dirty="0" smtClean="0">
                <a:latin typeface="+mj-lt"/>
              </a:rPr>
              <a:t>om </a:t>
            </a:r>
            <a:r>
              <a:rPr lang="nb-NO" sz="1600" dirty="0" smtClean="0">
                <a:latin typeface="+mj-lt"/>
              </a:rPr>
              <a:t>vedlikehold</a:t>
            </a:r>
          </a:p>
          <a:p>
            <a:pPr marL="533400" indent="-258763" eaLnBrk="1" hangingPunct="1">
              <a:lnSpc>
                <a:spcPct val="80000"/>
              </a:lnSpc>
            </a:pPr>
            <a:r>
              <a:rPr lang="nb-NO" sz="1600" dirty="0" smtClean="0">
                <a:latin typeface="+mj-lt"/>
              </a:rPr>
              <a:t>Tilsynsrapporter</a:t>
            </a:r>
            <a:endParaRPr lang="nb-NO" sz="1600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9.  Brannvern – Dokumentasjon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     </a:t>
            </a:r>
            <a:r>
              <a:rPr lang="nb-NO" sz="1600" dirty="0" smtClean="0">
                <a:latin typeface="+mj-lt"/>
              </a:rPr>
              <a:t>-     Egenkontroll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latin typeface="+mj-lt"/>
              </a:rPr>
              <a:t>     -     Brannalarmanlegg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 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10. Lover og forskrifter. Helse.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dirty="0" smtClean="0">
                <a:latin typeface="+mj-lt"/>
              </a:rPr>
              <a:t>     Yrkesskade. Beredskap.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11.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Miljøplan: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Gjødselplanlegging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sprøytejournal, jordanalyser</a:t>
            </a:r>
            <a:endParaRPr lang="nb-NO" sz="1600" b="1" dirty="0" smtClean="0">
              <a:solidFill>
                <a:srgbClr val="0070C0"/>
              </a:solidFill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sz="1600" b="1" dirty="0" smtClean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sz="1600" b="1" dirty="0" smtClean="0">
                <a:latin typeface="+mj-lt"/>
              </a:rPr>
              <a:t>12.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Miljøplan: sjekkliste,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kart, jorderosjon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, miljøtekniske tiltak,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avfallsplan </a:t>
            </a:r>
            <a:r>
              <a:rPr lang="nb-NO" sz="1600" b="1" dirty="0" smtClean="0">
                <a:solidFill>
                  <a:srgbClr val="0070C0"/>
                </a:solidFill>
                <a:latin typeface="+mj-lt"/>
              </a:rPr>
              <a:t>etc.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3886</TotalTime>
  <Words>985</Words>
  <Application>Microsoft Office PowerPoint</Application>
  <PresentationFormat>Skjermfremvisning (4:3)</PresentationFormat>
  <Paragraphs>175</Paragraphs>
  <Slides>35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35</vt:i4>
      </vt:variant>
    </vt:vector>
  </HeadingPairs>
  <TitlesOfParts>
    <vt:vector size="39" baseType="lpstr">
      <vt:lpstr>Office-tema</vt:lpstr>
      <vt:lpstr>Egendefinert utforming</vt:lpstr>
      <vt:lpstr>Microsoft Office Excel 97-2003-regneark</vt:lpstr>
      <vt:lpstr>Document</vt:lpstr>
      <vt:lpstr>VELKOMMEN TIL  EN DAG SAMMEN MED OSS SOM ARBEIDER I LANDBRUKET </vt:lpstr>
      <vt:lpstr>TEMA I DAG: «TRYGG PÅ JOBB»  MED LANDBRUKETSOM EKSEMPEL</vt:lpstr>
      <vt:lpstr>Kurset Praktisk HMS-arbeid:</vt:lpstr>
      <vt:lpstr>HELSE MILJØ OG SIKKERHET - ER DET VIKTIG?</vt:lpstr>
      <vt:lpstr>Lysbilde 5</vt:lpstr>
      <vt:lpstr>Lysbilde 6</vt:lpstr>
      <vt:lpstr>Lysbilde 7</vt:lpstr>
      <vt:lpstr>KSL/HMS Begrepsforvirring ? </vt:lpstr>
      <vt:lpstr>Gårdens KSL-/HMS-system </vt:lpstr>
      <vt:lpstr>RISIKOVURDERING</vt:lpstr>
      <vt:lpstr>Risikovurdering…….?</vt:lpstr>
      <vt:lpstr>Lysbilde 12</vt:lpstr>
      <vt:lpstr>Lysbilde 13</vt:lpstr>
      <vt:lpstr>Risikovurdering i mange sammenhenger</vt:lpstr>
      <vt:lpstr>Tiltaksplan:</vt:lpstr>
      <vt:lpstr>Rutineoversikt</vt:lpstr>
      <vt:lpstr>Verneutstyr Er det viktig?</vt:lpstr>
      <vt:lpstr>Lysbilde 18</vt:lpstr>
      <vt:lpstr>Lysbilde 19</vt:lpstr>
      <vt:lpstr>Lysbilde 20</vt:lpstr>
      <vt:lpstr>Vedhugging</vt:lpstr>
      <vt:lpstr>Lysbilde 22</vt:lpstr>
      <vt:lpstr>Lysbilde 23</vt:lpstr>
      <vt:lpstr>Eksempler på uheldige  situasjoner i landbruket..</vt:lpstr>
      <vt:lpstr>Lysbilde 25</vt:lpstr>
      <vt:lpstr>Lysbilde 26</vt:lpstr>
      <vt:lpstr>Er det nødvendig å risikovurdere?</vt:lpstr>
      <vt:lpstr>Lysbilde 28</vt:lpstr>
      <vt:lpstr>Lysbilde 29</vt:lpstr>
      <vt:lpstr>Lysbilde 30</vt:lpstr>
      <vt:lpstr>Lysbilde 31</vt:lpstr>
      <vt:lpstr>Lysbilde 32</vt:lpstr>
      <vt:lpstr>Lysbilde 33</vt:lpstr>
      <vt:lpstr>Nå er det din tur til å jobbe med HMS. </vt:lpstr>
      <vt:lpstr>LYKKE TIL MED KURSET !! Kl…….. er det oppmøte her igjen.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Bruker</dc:creator>
  <cp:lastModifiedBy>IJSveen</cp:lastModifiedBy>
  <cp:revision>397</cp:revision>
  <dcterms:created xsi:type="dcterms:W3CDTF">2005-09-23T13:07:02Z</dcterms:created>
  <dcterms:modified xsi:type="dcterms:W3CDTF">2016-02-15T14:30:53Z</dcterms:modified>
</cp:coreProperties>
</file>