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56" r:id="rId3"/>
    <p:sldId id="258" r:id="rId4"/>
    <p:sldId id="257" r:id="rId5"/>
    <p:sldId id="263" r:id="rId6"/>
    <p:sldId id="259" r:id="rId7"/>
    <p:sldId id="260" r:id="rId8"/>
    <p:sldId id="261" r:id="rId9"/>
    <p:sldId id="262" r:id="rId10"/>
    <p:sldId id="265" r:id="rId11"/>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CF23FA-3A7C-466B-9D4D-3C691FC0D814}" type="datetimeFigureOut">
              <a:rPr lang="nb-NO" smtClean="0"/>
              <a:pPr/>
              <a:t>07.07.2015</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BB7347-619D-4E4B-9EC0-35062AE5EEB2}" type="slidenum">
              <a:rPr lang="nb-NO" smtClean="0"/>
              <a:pPr/>
              <a:t>‹#›</a:t>
            </a:fld>
            <a:endParaRPr lang="nb-NO"/>
          </a:p>
        </p:txBody>
      </p:sp>
    </p:spTree>
    <p:extLst>
      <p:ext uri="{BB962C8B-B14F-4D97-AF65-F5344CB8AC3E}">
        <p14:creationId xmlns:p14="http://schemas.microsoft.com/office/powerpoint/2010/main" xmlns="" val="1743441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10BB7347-619D-4E4B-9EC0-35062AE5EEB2}" type="slidenum">
              <a:rPr lang="nb-NO" smtClean="0"/>
              <a:pPr/>
              <a:t>8</a:t>
            </a:fld>
            <a:endParaRPr lang="nb-NO"/>
          </a:p>
        </p:txBody>
      </p:sp>
    </p:spTree>
    <p:extLst>
      <p:ext uri="{BB962C8B-B14F-4D97-AF65-F5344CB8AC3E}">
        <p14:creationId xmlns:p14="http://schemas.microsoft.com/office/powerpoint/2010/main" xmlns="" val="169657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100788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78573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279743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29463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206369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106747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1137425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254124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280784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440890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819F4183-D603-46E1-957E-46B9CF9B6ABA}" type="datetimeFigureOut">
              <a:rPr lang="nb-NO" smtClean="0"/>
              <a:pPr/>
              <a:t>07.07.2015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179702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F4183-D603-46E1-957E-46B9CF9B6ABA}" type="datetimeFigureOut">
              <a:rPr lang="nb-NO" smtClean="0"/>
              <a:pPr/>
              <a:t>07.07.2015</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D1CBC-A681-4F26-B90E-1A1BFD1097E8}" type="slidenum">
              <a:rPr lang="nb-NO" smtClean="0"/>
              <a:pPr/>
              <a:t>‹#›</a:t>
            </a:fld>
            <a:endParaRPr lang="nb-NO"/>
          </a:p>
        </p:txBody>
      </p:sp>
    </p:spTree>
    <p:extLst>
      <p:ext uri="{BB962C8B-B14F-4D97-AF65-F5344CB8AC3E}">
        <p14:creationId xmlns:p14="http://schemas.microsoft.com/office/powerpoint/2010/main" xmlns="" val="427168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agsenter.no/" TargetMode="External"/><Relationship Id="rId2" Type="http://schemas.openxmlformats.org/officeDocument/2006/relationships/hyperlink" Target="http://www.uin.no/no/studier/helse-miljo-og-sikkerhet-i-landbruk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92697"/>
            <a:ext cx="7772400" cy="1728191"/>
          </a:xfrm>
        </p:spPr>
        <p:txBody>
          <a:bodyPr/>
          <a:lstStyle/>
          <a:p>
            <a:r>
              <a:rPr lang="nb-NO" dirty="0" smtClean="0"/>
              <a:t>Utvikling av deltidsstudium for landbruk</a:t>
            </a:r>
            <a:endParaRPr lang="nb-NO" dirty="0"/>
          </a:p>
        </p:txBody>
      </p:sp>
      <p:sp>
        <p:nvSpPr>
          <p:cNvPr id="3" name="Undertittel 2"/>
          <p:cNvSpPr>
            <a:spLocks noGrp="1"/>
          </p:cNvSpPr>
          <p:nvPr>
            <p:ph type="subTitle" idx="1"/>
          </p:nvPr>
        </p:nvSpPr>
        <p:spPr>
          <a:xfrm>
            <a:off x="1371600" y="4437112"/>
            <a:ext cx="6400800" cy="1800200"/>
          </a:xfrm>
        </p:spPr>
        <p:txBody>
          <a:bodyPr/>
          <a:lstStyle/>
          <a:p>
            <a:r>
              <a:rPr lang="nb-NO" dirty="0" smtClean="0"/>
              <a:t>Studiet er støttet av  </a:t>
            </a:r>
            <a:r>
              <a:rPr lang="nb-NO" dirty="0" err="1" smtClean="0"/>
              <a:t>Matmerk</a:t>
            </a:r>
            <a:r>
              <a:rPr lang="nb-NO" dirty="0" smtClean="0"/>
              <a:t>, KIL midler,  Fylkesmannen i Troms</a:t>
            </a:r>
          </a:p>
          <a:p>
            <a:r>
              <a:rPr lang="nb-NO" dirty="0" smtClean="0"/>
              <a:t>Nordland og Troms fylkeskommune </a:t>
            </a:r>
            <a:endParaRPr lang="nb-NO"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89100" y="2959100"/>
            <a:ext cx="5765800" cy="952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83776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Søk på studiet</a:t>
            </a:r>
            <a:endParaRPr lang="nb-NO" dirty="0"/>
          </a:p>
        </p:txBody>
      </p:sp>
      <p:sp>
        <p:nvSpPr>
          <p:cNvPr id="3" name="Plassholder for innhold 2"/>
          <p:cNvSpPr>
            <a:spLocks noGrp="1"/>
          </p:cNvSpPr>
          <p:nvPr>
            <p:ph idx="1"/>
          </p:nvPr>
        </p:nvSpPr>
        <p:spPr/>
        <p:txBody>
          <a:bodyPr/>
          <a:lstStyle/>
          <a:p>
            <a:r>
              <a:rPr lang="nb-NO" u="sng" dirty="0">
                <a:hlinkClick r:id="rId2"/>
              </a:rPr>
              <a:t>http://</a:t>
            </a:r>
            <a:r>
              <a:rPr lang="nb-NO" u="sng" dirty="0" smtClean="0">
                <a:hlinkClick r:id="rId2"/>
              </a:rPr>
              <a:t>www.uin.no/no/studier/helse-miljo-og-sikkerhet-i-landbruket</a:t>
            </a:r>
            <a:endParaRPr lang="nb-NO" u="sng" dirty="0" smtClean="0"/>
          </a:p>
          <a:p>
            <a:pPr marL="0" indent="0">
              <a:buNone/>
            </a:pPr>
            <a:r>
              <a:rPr lang="nb-NO" dirty="0" smtClean="0"/>
              <a:t>	Universitetet i Nordland</a:t>
            </a:r>
            <a:endParaRPr lang="nb-NO" dirty="0"/>
          </a:p>
          <a:p>
            <a:r>
              <a:rPr lang="nb-NO" u="sng" dirty="0" smtClean="0">
                <a:hlinkClick r:id="rId3"/>
              </a:rPr>
              <a:t>www.fagsenter.no</a:t>
            </a:r>
            <a:r>
              <a:rPr lang="nb-NO" u="sng" dirty="0" smtClean="0"/>
              <a:t>  </a:t>
            </a:r>
          </a:p>
          <a:p>
            <a:pPr marL="0" indent="0">
              <a:buNone/>
            </a:pPr>
            <a:r>
              <a:rPr lang="nb-NO" smtClean="0"/>
              <a:t>	Troms </a:t>
            </a:r>
            <a:r>
              <a:rPr lang="nb-NO" dirty="0" smtClean="0"/>
              <a:t>landbruksfaglige senter for info</a:t>
            </a:r>
            <a:endParaRPr lang="nb-NO" dirty="0"/>
          </a:p>
        </p:txBody>
      </p:sp>
    </p:spTree>
    <p:extLst>
      <p:ext uri="{BB962C8B-B14F-4D97-AF65-F5344CB8AC3E}">
        <p14:creationId xmlns:p14="http://schemas.microsoft.com/office/powerpoint/2010/main" xmlns="" val="237277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i="1" dirty="0" smtClean="0"/>
              <a:t>Mål </a:t>
            </a:r>
            <a:r>
              <a:rPr lang="nb-NO" dirty="0"/>
              <a:t/>
            </a:r>
            <a:br>
              <a:rPr lang="nb-NO" dirty="0"/>
            </a:br>
            <a:r>
              <a:rPr lang="nb-NO" dirty="0"/>
              <a:t> </a:t>
            </a:r>
            <a:br>
              <a:rPr lang="nb-NO" dirty="0"/>
            </a:br>
            <a:r>
              <a:rPr lang="nb-NO" dirty="0"/>
              <a:t>Kurset vil ha som mål å gi studentene kunnskap og kompetanse til å arbeide med systematisk HMS-arbeid som en del av sitt daglige arbeid i landbruket. </a:t>
            </a:r>
            <a:br>
              <a:rPr lang="nb-NO" dirty="0"/>
            </a:br>
            <a:endParaRPr lang="nb-NO" dirty="0"/>
          </a:p>
        </p:txBody>
      </p:sp>
      <p:sp>
        <p:nvSpPr>
          <p:cNvPr id="3" name="Undertittel 2"/>
          <p:cNvSpPr>
            <a:spLocks noGrp="1"/>
          </p:cNvSpPr>
          <p:nvPr>
            <p:ph type="subTitle" idx="1"/>
          </p:nvPr>
        </p:nvSpPr>
        <p:spPr>
          <a:xfrm>
            <a:off x="1371600" y="5013176"/>
            <a:ext cx="6400800" cy="625624"/>
          </a:xfrm>
        </p:spPr>
        <p:txBody>
          <a:bodyPr>
            <a:normAutofit/>
          </a:bodyPr>
          <a:lstStyle/>
          <a:p>
            <a:r>
              <a:rPr lang="nb-NO" i="1" dirty="0"/>
              <a:t>Mål</a:t>
            </a:r>
            <a:endParaRPr lang="nb-NO" dirty="0"/>
          </a:p>
          <a:p>
            <a:endParaRPr lang="nb-NO" dirty="0"/>
          </a:p>
        </p:txBody>
      </p:sp>
      <p:pic>
        <p:nvPicPr>
          <p:cNvPr id="1026" name="Picture 2" descr="C:\Program Files (x86)\Microsoft Office\MEDIA\CAGCAT10\j0293844.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88224" y="0"/>
            <a:ext cx="1738274" cy="18278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86730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HMS deltidsstudium landbruk</a:t>
            </a:r>
            <a:endParaRPr lang="nb-NO" dirty="0"/>
          </a:p>
        </p:txBody>
      </p:sp>
      <p:sp>
        <p:nvSpPr>
          <p:cNvPr id="3" name="Plassholder for innhold 2"/>
          <p:cNvSpPr>
            <a:spLocks noGrp="1"/>
          </p:cNvSpPr>
          <p:nvPr>
            <p:ph idx="1"/>
          </p:nvPr>
        </p:nvSpPr>
        <p:spPr>
          <a:xfrm>
            <a:off x="457200" y="1600200"/>
            <a:ext cx="8229600" cy="5257800"/>
          </a:xfrm>
        </p:spPr>
        <p:txBody>
          <a:bodyPr>
            <a:normAutofit/>
          </a:bodyPr>
          <a:lstStyle/>
          <a:p>
            <a:r>
              <a:rPr lang="nb-NO" dirty="0" smtClean="0"/>
              <a:t>2 dagers samlinger 3 </a:t>
            </a:r>
            <a:r>
              <a:rPr lang="nb-NO" dirty="0" err="1" smtClean="0"/>
              <a:t>stk</a:t>
            </a:r>
            <a:r>
              <a:rPr lang="nb-NO" dirty="0" smtClean="0"/>
              <a:t>:  </a:t>
            </a:r>
          </a:p>
          <a:p>
            <a:pPr marL="0" indent="0">
              <a:buNone/>
            </a:pPr>
            <a:r>
              <a:rPr lang="nb-NO" dirty="0"/>
              <a:t>	</a:t>
            </a:r>
            <a:r>
              <a:rPr lang="nb-NO" dirty="0" smtClean="0"/>
              <a:t>			- 	oktober 2015</a:t>
            </a:r>
          </a:p>
          <a:p>
            <a:pPr marL="0" indent="0">
              <a:buNone/>
            </a:pPr>
            <a:r>
              <a:rPr lang="nb-NO" dirty="0"/>
              <a:t>	</a:t>
            </a:r>
            <a:r>
              <a:rPr lang="nb-NO" dirty="0" smtClean="0"/>
              <a:t>				november 2015 </a:t>
            </a:r>
            <a:endParaRPr lang="nb-NO" dirty="0"/>
          </a:p>
          <a:p>
            <a:pPr marL="0" indent="0">
              <a:buNone/>
            </a:pPr>
            <a:r>
              <a:rPr lang="nb-NO" dirty="0" smtClean="0"/>
              <a:t>					februar 2016</a:t>
            </a:r>
          </a:p>
          <a:p>
            <a:r>
              <a:rPr lang="nb-NO" dirty="0" smtClean="0"/>
              <a:t>15 studiepoeng</a:t>
            </a:r>
          </a:p>
          <a:p>
            <a:r>
              <a:rPr lang="nb-NO" dirty="0" smtClean="0"/>
              <a:t>Universitetet i Nordland Campus Bodø</a:t>
            </a:r>
          </a:p>
          <a:p>
            <a:r>
              <a:rPr lang="nb-NO" dirty="0" smtClean="0"/>
              <a:t>Samarbeid mellom Norsk landbruksrådgiving, Troms landbruksfaglige senter og </a:t>
            </a:r>
            <a:r>
              <a:rPr lang="nb-NO" dirty="0" err="1" smtClean="0"/>
              <a:t>UiN</a:t>
            </a:r>
            <a:endParaRPr lang="nb-NO" dirty="0"/>
          </a:p>
        </p:txBody>
      </p:sp>
    </p:spTree>
    <p:extLst>
      <p:ext uri="{BB962C8B-B14F-4D97-AF65-F5344CB8AC3E}">
        <p14:creationId xmlns:p14="http://schemas.microsoft.com/office/powerpoint/2010/main" xmlns="" val="1343881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Første samling 13.-14.okt 15</a:t>
            </a:r>
            <a:endParaRPr lang="nb-NO" dirty="0"/>
          </a:p>
        </p:txBody>
      </p:sp>
      <p:sp>
        <p:nvSpPr>
          <p:cNvPr id="3" name="Plassholder for innhold 2"/>
          <p:cNvSpPr>
            <a:spLocks noGrp="1"/>
          </p:cNvSpPr>
          <p:nvPr>
            <p:ph idx="1"/>
          </p:nvPr>
        </p:nvSpPr>
        <p:spPr/>
        <p:txBody>
          <a:bodyPr>
            <a:normAutofit lnSpcReduction="10000"/>
          </a:bodyPr>
          <a:lstStyle/>
          <a:p>
            <a:r>
              <a:rPr lang="nb-NO" b="1" dirty="0"/>
              <a:t>Del 1 – HM102H Arbeidsmiljøopplæring – nettbasert (10 studiepoeng)</a:t>
            </a:r>
            <a:endParaRPr lang="nb-NO" dirty="0"/>
          </a:p>
          <a:p>
            <a:endParaRPr lang="nb-NO" dirty="0"/>
          </a:p>
          <a:p>
            <a:r>
              <a:rPr lang="nb-NO" dirty="0"/>
              <a:t>Del 1 vil være identisk med det eksisterende studietilbudet HM102H </a:t>
            </a:r>
            <a:r>
              <a:rPr lang="nb-NO" dirty="0" smtClean="0"/>
              <a:t>Arbeidsmiljøopplæring.</a:t>
            </a:r>
          </a:p>
          <a:p>
            <a:r>
              <a:rPr lang="nb-NO" dirty="0" smtClean="0"/>
              <a:t>Studiet </a:t>
            </a:r>
            <a:r>
              <a:rPr lang="nb-NO" dirty="0"/>
              <a:t>er i utgangspunktet et rent nettbasert studium, hvor eksamen avlegges som en nettbasert hjemmeeksamen</a:t>
            </a:r>
          </a:p>
        </p:txBody>
      </p:sp>
    </p:spTree>
    <p:extLst>
      <p:ext uri="{BB962C8B-B14F-4D97-AF65-F5344CB8AC3E}">
        <p14:creationId xmlns:p14="http://schemas.microsoft.com/office/powerpoint/2010/main" xmlns="" val="1929044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b="1" dirty="0" smtClean="0"/>
              <a:t>Læringsutbytte</a:t>
            </a:r>
            <a:r>
              <a:rPr lang="nb-NO" dirty="0" smtClean="0"/>
              <a:t/>
            </a:r>
            <a:br>
              <a:rPr lang="nb-NO" dirty="0" smtClean="0"/>
            </a:br>
            <a:r>
              <a:rPr lang="nb-NO" dirty="0" smtClean="0"/>
              <a:t>Arbeidsmiljøkurset på nett</a:t>
            </a:r>
            <a:endParaRPr lang="nb-NO" dirty="0"/>
          </a:p>
        </p:txBody>
      </p:sp>
      <p:sp>
        <p:nvSpPr>
          <p:cNvPr id="3" name="Plassholder for innhold 2"/>
          <p:cNvSpPr>
            <a:spLocks noGrp="1"/>
          </p:cNvSpPr>
          <p:nvPr>
            <p:ph idx="1"/>
          </p:nvPr>
        </p:nvSpPr>
        <p:spPr/>
        <p:txBody>
          <a:bodyPr>
            <a:normAutofit/>
          </a:bodyPr>
          <a:lstStyle/>
          <a:p>
            <a:r>
              <a:rPr lang="nb-NO" dirty="0" smtClean="0"/>
              <a:t>Vi </a:t>
            </a:r>
            <a:r>
              <a:rPr lang="nb-NO" dirty="0"/>
              <a:t>ønsker at arbeidsmiljøkurset skal bidra til økt forståelse for HMS, som gjenspeiler seg i</a:t>
            </a:r>
            <a:br>
              <a:rPr lang="nb-NO" dirty="0"/>
            </a:br>
            <a:r>
              <a:rPr lang="nb-NO" dirty="0"/>
              <a:t>forebyggende og helsefremmende arbeid i bedriften. God HMS-styring bidrar til reduksjon</a:t>
            </a:r>
            <a:br>
              <a:rPr lang="nb-NO" dirty="0"/>
            </a:br>
            <a:r>
              <a:rPr lang="nb-NO" dirty="0"/>
              <a:t>av ulykker og nestenulykker, lavere sykefravær, mindre turnover og effektive og motiverte</a:t>
            </a:r>
            <a:br>
              <a:rPr lang="nb-NO" dirty="0"/>
            </a:br>
            <a:r>
              <a:rPr lang="nb-NO" dirty="0"/>
              <a:t>medarbeidere. </a:t>
            </a:r>
          </a:p>
          <a:p>
            <a:endParaRPr lang="nb-NO" dirty="0"/>
          </a:p>
        </p:txBody>
      </p:sp>
    </p:spTree>
    <p:extLst>
      <p:ext uri="{BB962C8B-B14F-4D97-AF65-F5344CB8AC3E}">
        <p14:creationId xmlns:p14="http://schemas.microsoft.com/office/powerpoint/2010/main" xmlns="" val="2393482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Andre samling nov/</a:t>
            </a:r>
            <a:r>
              <a:rPr lang="nb-NO" dirty="0" err="1" smtClean="0"/>
              <a:t>des</a:t>
            </a:r>
            <a:r>
              <a:rPr lang="nb-NO" dirty="0" smtClean="0"/>
              <a:t> 2015</a:t>
            </a:r>
            <a:endParaRPr lang="nb-NO" dirty="0"/>
          </a:p>
        </p:txBody>
      </p:sp>
      <p:sp>
        <p:nvSpPr>
          <p:cNvPr id="3" name="Plassholder for innhold 2"/>
          <p:cNvSpPr>
            <a:spLocks noGrp="1"/>
          </p:cNvSpPr>
          <p:nvPr>
            <p:ph idx="1"/>
          </p:nvPr>
        </p:nvSpPr>
        <p:spPr/>
        <p:txBody>
          <a:bodyPr>
            <a:normAutofit lnSpcReduction="10000"/>
          </a:bodyPr>
          <a:lstStyle/>
          <a:p>
            <a:r>
              <a:rPr lang="nb-NO" b="1" dirty="0"/>
              <a:t>Del 2 – HMS-arbeid i landbruket </a:t>
            </a:r>
            <a:r>
              <a:rPr lang="nb-NO" b="1" dirty="0" smtClean="0"/>
              <a:t>			(</a:t>
            </a:r>
            <a:r>
              <a:rPr lang="nb-NO" b="1" dirty="0"/>
              <a:t>5 studiepoeng) (nytt emne</a:t>
            </a:r>
            <a:r>
              <a:rPr lang="nb-NO" b="1" dirty="0" smtClean="0"/>
              <a:t>!)</a:t>
            </a:r>
          </a:p>
          <a:p>
            <a:r>
              <a:rPr lang="nb-NO" b="1" dirty="0" smtClean="0"/>
              <a:t>Tema </a:t>
            </a:r>
          </a:p>
          <a:p>
            <a:r>
              <a:rPr lang="nb-NO" b="1" dirty="0" smtClean="0"/>
              <a:t>Organisasjoner, HMS ledelse og medvirkning</a:t>
            </a:r>
          </a:p>
          <a:p>
            <a:r>
              <a:rPr lang="nb-NO" b="1" dirty="0" smtClean="0"/>
              <a:t>Kvalitetssystemet i landbruket</a:t>
            </a:r>
          </a:p>
          <a:p>
            <a:r>
              <a:rPr lang="nb-NO" b="1" dirty="0" smtClean="0"/>
              <a:t>Bedriftshelsetjenesten</a:t>
            </a:r>
          </a:p>
          <a:p>
            <a:r>
              <a:rPr lang="nb-NO" b="1" dirty="0" smtClean="0"/>
              <a:t>Arbeidstilsynet</a:t>
            </a:r>
            <a:endParaRPr lang="nb-NO" dirty="0"/>
          </a:p>
          <a:p>
            <a:r>
              <a:rPr lang="nb-NO" dirty="0" smtClean="0"/>
              <a:t>Arbeidsmiljø, helsefremmende</a:t>
            </a:r>
            <a:endParaRPr lang="nb-NO" dirty="0"/>
          </a:p>
        </p:txBody>
      </p:sp>
    </p:spTree>
    <p:extLst>
      <p:ext uri="{BB962C8B-B14F-4D97-AF65-F5344CB8AC3E}">
        <p14:creationId xmlns:p14="http://schemas.microsoft.com/office/powerpoint/2010/main" xmlns="" val="3872395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Siste samling </a:t>
            </a:r>
            <a:r>
              <a:rPr lang="nb-NO" dirty="0" err="1" smtClean="0"/>
              <a:t>feb</a:t>
            </a:r>
            <a:r>
              <a:rPr lang="nb-NO" dirty="0" smtClean="0"/>
              <a:t> 2016</a:t>
            </a:r>
            <a:endParaRPr lang="nb-NO" dirty="0"/>
          </a:p>
        </p:txBody>
      </p:sp>
      <p:sp>
        <p:nvSpPr>
          <p:cNvPr id="3" name="Plassholder for innhold 2"/>
          <p:cNvSpPr>
            <a:spLocks noGrp="1"/>
          </p:cNvSpPr>
          <p:nvPr>
            <p:ph idx="1"/>
          </p:nvPr>
        </p:nvSpPr>
        <p:spPr/>
        <p:txBody>
          <a:bodyPr>
            <a:normAutofit fontScale="92500" lnSpcReduction="10000"/>
          </a:bodyPr>
          <a:lstStyle/>
          <a:p>
            <a:r>
              <a:rPr lang="nb-NO" dirty="0"/>
              <a:t>I den tredje samlingen retter vi oppmerksomheten mot fysisk-kjemisk arbeidsmiljø og ytre miljø. Denne delen av kurset har et mer naturvitenskapelig preg enn de øvrige. Fokus rettes mot kjente arbeidsmiljøfaktorer innenfor tradisjonelt vernearbeid (bl.a. kjemikalier, løsningsmidler, gass, støv, støy og vibrasjoner), og mot emner som forebygging av arbeidsulykker, belastningslidelser og forurensning av det ytre miljø.</a:t>
            </a:r>
          </a:p>
          <a:p>
            <a:endParaRPr lang="nb-NO" dirty="0"/>
          </a:p>
        </p:txBody>
      </p:sp>
    </p:spTree>
    <p:extLst>
      <p:ext uri="{BB962C8B-B14F-4D97-AF65-F5344CB8AC3E}">
        <p14:creationId xmlns:p14="http://schemas.microsoft.com/office/powerpoint/2010/main" xmlns="" val="4035489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a:xfrm>
            <a:off x="457200" y="260648"/>
            <a:ext cx="8229600" cy="6597352"/>
          </a:xfrm>
        </p:spPr>
        <p:txBody>
          <a:bodyPr>
            <a:normAutofit fontScale="62500" lnSpcReduction="20000"/>
          </a:bodyPr>
          <a:lstStyle/>
          <a:p>
            <a:pPr marL="0" indent="0">
              <a:lnSpc>
                <a:spcPct val="115000"/>
              </a:lnSpc>
              <a:spcAft>
                <a:spcPts val="0"/>
              </a:spcAft>
              <a:buNone/>
            </a:pPr>
            <a:r>
              <a:rPr lang="nb-NO" sz="4400" b="1" dirty="0" smtClean="0">
                <a:effectLst/>
                <a:latin typeface="Arial"/>
                <a:ea typeface="Times New Roman"/>
              </a:rPr>
              <a:t>Helse, miljø og sikkerhet (HMS) i landbruket</a:t>
            </a:r>
          </a:p>
          <a:p>
            <a:pPr marL="0" indent="0">
              <a:lnSpc>
                <a:spcPct val="115000"/>
              </a:lnSpc>
              <a:spcAft>
                <a:spcPts val="0"/>
              </a:spcAft>
              <a:buNone/>
            </a:pPr>
            <a:endParaRPr lang="nb-NO" dirty="0" smtClean="0">
              <a:effectLst/>
              <a:latin typeface="Times New Roman"/>
              <a:ea typeface="Times New Roman"/>
            </a:endParaRPr>
          </a:p>
          <a:p>
            <a:pPr lvl="0">
              <a:lnSpc>
                <a:spcPct val="115000"/>
              </a:lnSpc>
              <a:buFont typeface="Symbol"/>
              <a:buChar char=""/>
              <a:tabLst>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Lst>
            </a:pPr>
            <a:r>
              <a:rPr lang="nb-NO" b="0" dirty="0" smtClean="0">
                <a:effectLst/>
                <a:latin typeface="Arial"/>
                <a:ea typeface="Times New Roman"/>
                <a:cs typeface="Times New Roman"/>
              </a:rPr>
              <a:t>Målet er å tilby landbruksnæringen et deltids HMS-studium med 15 studiepoeng på universitetsnivå.</a:t>
            </a:r>
            <a:endParaRPr lang="nb-NO" sz="800" b="1" dirty="0" smtClean="0">
              <a:effectLst/>
              <a:latin typeface="Times"/>
              <a:ea typeface="Times New Roman"/>
              <a:cs typeface="Times New Roman"/>
            </a:endParaRPr>
          </a:p>
          <a:p>
            <a:pPr lvl="0">
              <a:lnSpc>
                <a:spcPct val="115000"/>
              </a:lnSpc>
              <a:buFont typeface="Symbol"/>
              <a:buChar char=""/>
            </a:pPr>
            <a:r>
              <a:rPr lang="nb-NO" dirty="0" smtClean="0">
                <a:effectLst/>
                <a:latin typeface="Arial"/>
                <a:ea typeface="Times New Roman"/>
              </a:rPr>
              <a:t>Universitet i Nordland (</a:t>
            </a:r>
            <a:r>
              <a:rPr lang="nb-NO" dirty="0" err="1" smtClean="0">
                <a:effectLst/>
                <a:latin typeface="Arial"/>
                <a:ea typeface="Times New Roman"/>
              </a:rPr>
              <a:t>UiN</a:t>
            </a:r>
            <a:r>
              <a:rPr lang="nb-NO" dirty="0" smtClean="0">
                <a:effectLst/>
                <a:latin typeface="Arial"/>
                <a:ea typeface="Times New Roman"/>
              </a:rPr>
              <a:t>) utvikler og gjennomfører studiet for ca. 20 studenter</a:t>
            </a:r>
            <a:endParaRPr lang="nb-NO" dirty="0" smtClean="0">
              <a:effectLst/>
              <a:latin typeface="Times New Roman"/>
              <a:ea typeface="Times New Roman"/>
            </a:endParaRPr>
          </a:p>
          <a:p>
            <a:pPr lvl="0">
              <a:lnSpc>
                <a:spcPct val="115000"/>
              </a:lnSpc>
              <a:buFont typeface="Symbol"/>
              <a:buChar char=""/>
            </a:pPr>
            <a:r>
              <a:rPr lang="nb-NO" dirty="0" smtClean="0">
                <a:effectLst/>
                <a:latin typeface="Arial"/>
                <a:ea typeface="Times New Roman"/>
              </a:rPr>
              <a:t>Målgruppen er gårdbrukere og andre med tilknytning til landbruket i hele landet</a:t>
            </a:r>
            <a:endParaRPr lang="nb-NO" dirty="0" smtClean="0">
              <a:effectLst/>
              <a:latin typeface="Times New Roman"/>
              <a:ea typeface="Times New Roman"/>
            </a:endParaRPr>
          </a:p>
          <a:p>
            <a:pPr lvl="0">
              <a:lnSpc>
                <a:spcPct val="115000"/>
              </a:lnSpc>
              <a:buFont typeface="Symbol"/>
              <a:buChar char=""/>
            </a:pPr>
            <a:r>
              <a:rPr lang="nb-NO" dirty="0" smtClean="0">
                <a:effectLst/>
                <a:latin typeface="Arial"/>
                <a:ea typeface="Times New Roman"/>
              </a:rPr>
              <a:t>Studiet legger opp til tre samlinger à to dager i oktober-desember 2015 og februar 2016</a:t>
            </a:r>
            <a:endParaRPr lang="nb-NO" dirty="0" smtClean="0">
              <a:effectLst/>
              <a:latin typeface="Times New Roman"/>
              <a:ea typeface="Times New Roman"/>
            </a:endParaRPr>
          </a:p>
          <a:p>
            <a:pPr lvl="0">
              <a:lnSpc>
                <a:spcPct val="115000"/>
              </a:lnSpc>
              <a:buFont typeface="Symbol"/>
              <a:buChar char=""/>
            </a:pPr>
            <a:r>
              <a:rPr lang="nb-NO" dirty="0" smtClean="0">
                <a:effectLst/>
                <a:latin typeface="Arial"/>
                <a:ea typeface="Times New Roman"/>
              </a:rPr>
              <a:t>Del 1: Arbeidsmiljøopplæring, første samling og nettbasert studium, 10 studiepoeng</a:t>
            </a:r>
            <a:endParaRPr lang="nb-NO" dirty="0" smtClean="0">
              <a:effectLst/>
              <a:latin typeface="Times New Roman"/>
              <a:ea typeface="Times New Roman"/>
            </a:endParaRPr>
          </a:p>
          <a:p>
            <a:pPr lvl="0">
              <a:lnSpc>
                <a:spcPct val="115000"/>
              </a:lnSpc>
              <a:buFont typeface="Symbol"/>
              <a:buChar char=""/>
            </a:pPr>
            <a:r>
              <a:rPr lang="nb-NO" dirty="0" smtClean="0">
                <a:effectLst/>
                <a:latin typeface="Arial"/>
                <a:ea typeface="Times New Roman"/>
              </a:rPr>
              <a:t>Del 2: HMS-arbeid i landbruket, andre og tredje samling (nyutviklet), 5 studiepoeng</a:t>
            </a:r>
            <a:endParaRPr lang="nb-NO" dirty="0" smtClean="0">
              <a:effectLst/>
              <a:latin typeface="Times New Roman"/>
              <a:ea typeface="Times New Roman"/>
            </a:endParaRPr>
          </a:p>
          <a:p>
            <a:pPr lvl="0">
              <a:lnSpc>
                <a:spcPct val="115000"/>
              </a:lnSpc>
              <a:buFont typeface="Symbol"/>
              <a:buChar char=""/>
            </a:pPr>
            <a:r>
              <a:rPr lang="nb-NO" dirty="0" smtClean="0">
                <a:effectLst/>
                <a:latin typeface="Arial"/>
                <a:ea typeface="Times New Roman"/>
              </a:rPr>
              <a:t>Samlingene er lagt til Universitet i Nordland, Bodø </a:t>
            </a:r>
            <a:endParaRPr lang="nb-NO" dirty="0" smtClean="0">
              <a:effectLst/>
              <a:latin typeface="Times New Roman"/>
              <a:ea typeface="Times New Roman"/>
            </a:endParaRPr>
          </a:p>
          <a:p>
            <a:pPr lvl="0">
              <a:lnSpc>
                <a:spcPct val="115000"/>
              </a:lnSpc>
              <a:buFont typeface="Symbol"/>
              <a:buChar char=""/>
            </a:pPr>
            <a:r>
              <a:rPr lang="nb-NO" dirty="0" smtClean="0">
                <a:effectLst/>
                <a:latin typeface="Arial"/>
                <a:ea typeface="Times New Roman"/>
              </a:rPr>
              <a:t>Søknad til Universitetet i Nordland på egen link</a:t>
            </a:r>
            <a:endParaRPr lang="nb-NO" dirty="0" smtClean="0">
              <a:effectLst/>
              <a:latin typeface="Times New Roman"/>
              <a:ea typeface="Times New Roman"/>
            </a:endParaRPr>
          </a:p>
          <a:p>
            <a:pPr lvl="0">
              <a:lnSpc>
                <a:spcPct val="115000"/>
              </a:lnSpc>
              <a:buFont typeface="Symbol"/>
              <a:buChar char=""/>
            </a:pPr>
            <a:r>
              <a:rPr lang="nb-NO" dirty="0" smtClean="0">
                <a:effectLst/>
                <a:latin typeface="Arial"/>
                <a:ea typeface="Times New Roman"/>
              </a:rPr>
              <a:t>Søknadsfrist: 1. september 2015</a:t>
            </a:r>
            <a:endParaRPr lang="nb-NO" dirty="0" smtClean="0">
              <a:effectLst/>
              <a:latin typeface="Times New Roman"/>
              <a:ea typeface="Times New Roman"/>
            </a:endParaRPr>
          </a:p>
          <a:p>
            <a:pPr lvl="0">
              <a:lnSpc>
                <a:spcPct val="115000"/>
              </a:lnSpc>
              <a:buFont typeface="Symbol"/>
              <a:buChar char=""/>
            </a:pPr>
            <a:r>
              <a:rPr lang="nb-NO" dirty="0" smtClean="0">
                <a:effectLst/>
                <a:latin typeface="Arial"/>
                <a:ea typeface="Times New Roman"/>
              </a:rPr>
              <a:t>Kursavgift for hele studiet: kr 8000,-</a:t>
            </a:r>
            <a:endParaRPr lang="nb-NO" dirty="0" smtClean="0">
              <a:effectLst/>
              <a:latin typeface="Times New Roman"/>
              <a:ea typeface="Times New Roman"/>
            </a:endParaRPr>
          </a:p>
          <a:p>
            <a:pPr lvl="0">
              <a:lnSpc>
                <a:spcPct val="115000"/>
              </a:lnSpc>
              <a:buFont typeface="Symbol"/>
              <a:buChar char=""/>
            </a:pPr>
            <a:r>
              <a:rPr lang="nn-NO" dirty="0" smtClean="0">
                <a:effectLst/>
                <a:latin typeface="Arial"/>
                <a:ea typeface="Times New Roman"/>
              </a:rPr>
              <a:t>Semesteravgift </a:t>
            </a:r>
            <a:r>
              <a:rPr lang="nn-NO" dirty="0" err="1" smtClean="0">
                <a:effectLst/>
                <a:latin typeface="Arial"/>
                <a:ea typeface="Times New Roman"/>
              </a:rPr>
              <a:t>UiN</a:t>
            </a:r>
            <a:r>
              <a:rPr lang="nn-NO" dirty="0" smtClean="0">
                <a:effectLst/>
                <a:latin typeface="Arial"/>
                <a:ea typeface="Times New Roman"/>
              </a:rPr>
              <a:t>: totalt ca. kr 1500,-</a:t>
            </a:r>
            <a:endParaRPr lang="nb-NO" dirty="0" smtClean="0">
              <a:effectLst/>
              <a:latin typeface="Times New Roman"/>
              <a:ea typeface="Times New Roman"/>
            </a:endParaRPr>
          </a:p>
          <a:p>
            <a:endParaRPr lang="nb-NO" dirty="0"/>
          </a:p>
        </p:txBody>
      </p:sp>
    </p:spTree>
    <p:extLst>
      <p:ext uri="{BB962C8B-B14F-4D97-AF65-F5344CB8AC3E}">
        <p14:creationId xmlns:p14="http://schemas.microsoft.com/office/powerpoint/2010/main" xmlns="" val="3707106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Eksamen</a:t>
            </a:r>
            <a:endParaRPr lang="nb-NO" dirty="0"/>
          </a:p>
        </p:txBody>
      </p:sp>
      <p:sp>
        <p:nvSpPr>
          <p:cNvPr id="3" name="Plassholder for innhold 2"/>
          <p:cNvSpPr>
            <a:spLocks noGrp="1"/>
          </p:cNvSpPr>
          <p:nvPr>
            <p:ph idx="1"/>
          </p:nvPr>
        </p:nvSpPr>
        <p:spPr/>
        <p:txBody>
          <a:bodyPr/>
          <a:lstStyle/>
          <a:p>
            <a:endParaRPr lang="nb-NO" dirty="0" smtClean="0"/>
          </a:p>
          <a:p>
            <a:r>
              <a:rPr lang="nb-NO" dirty="0" smtClean="0"/>
              <a:t>Del 1 Arbeidsmiljøkurs nettbasert må være bestått</a:t>
            </a:r>
            <a:endParaRPr lang="nb-NO" dirty="0"/>
          </a:p>
          <a:p>
            <a:endParaRPr lang="nb-NO" dirty="0" smtClean="0"/>
          </a:p>
          <a:p>
            <a:r>
              <a:rPr lang="nb-NO" dirty="0" smtClean="0"/>
              <a:t>Kurset </a:t>
            </a:r>
            <a:r>
              <a:rPr lang="nb-NO" dirty="0"/>
              <a:t>avsluttes med en eksamen, som vil bli organisert som en hjemmeeksamen med innlevering v.h.a. den elektroniske læringsplattformen Fronter.</a:t>
            </a:r>
          </a:p>
          <a:p>
            <a:endParaRPr lang="nb-NO" dirty="0"/>
          </a:p>
        </p:txBody>
      </p:sp>
    </p:spTree>
    <p:extLst>
      <p:ext uri="{BB962C8B-B14F-4D97-AF65-F5344CB8AC3E}">
        <p14:creationId xmlns:p14="http://schemas.microsoft.com/office/powerpoint/2010/main" xmlns="" val="3695537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346</Words>
  <Application>Microsoft Office PowerPoint</Application>
  <PresentationFormat>Skjermfremvisning (4:3)</PresentationFormat>
  <Paragraphs>54</Paragraphs>
  <Slides>10</Slides>
  <Notes>1</Notes>
  <HiddenSlides>0</HiddenSlides>
  <MMClips>0</MMClips>
  <ScaleCrop>false</ScaleCrop>
  <HeadingPairs>
    <vt:vector size="4" baseType="variant">
      <vt:variant>
        <vt:lpstr>Tema</vt:lpstr>
      </vt:variant>
      <vt:variant>
        <vt:i4>1</vt:i4>
      </vt:variant>
      <vt:variant>
        <vt:lpstr>Lysbildetitler</vt:lpstr>
      </vt:variant>
      <vt:variant>
        <vt:i4>10</vt:i4>
      </vt:variant>
    </vt:vector>
  </HeadingPairs>
  <TitlesOfParts>
    <vt:vector size="11" baseType="lpstr">
      <vt:lpstr>Office-tema</vt:lpstr>
      <vt:lpstr>Utvikling av deltidsstudium for landbruk</vt:lpstr>
      <vt:lpstr>Mål    Kurset vil ha som mål å gi studentene kunnskap og kompetanse til å arbeide med systematisk HMS-arbeid som en del av sitt daglige arbeid i landbruket.  </vt:lpstr>
      <vt:lpstr>HMS deltidsstudium landbruk</vt:lpstr>
      <vt:lpstr>Første samling 13.-14.okt 15</vt:lpstr>
      <vt:lpstr>Læringsutbytte Arbeidsmiljøkurset på nett</vt:lpstr>
      <vt:lpstr>Andre samling nov/des 2015</vt:lpstr>
      <vt:lpstr>Siste samling feb 2016</vt:lpstr>
      <vt:lpstr>Lysbilde 8</vt:lpstr>
      <vt:lpstr>Eksamen</vt:lpstr>
      <vt:lpstr>Søk på studiet</vt:lpstr>
    </vt:vector>
  </TitlesOfParts>
  <Company>Troms fylkekommune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Hanne Storteig</dc:creator>
  <cp:lastModifiedBy>LNordlie</cp:lastModifiedBy>
  <cp:revision>8</cp:revision>
  <dcterms:created xsi:type="dcterms:W3CDTF">2015-06-23T10:07:25Z</dcterms:created>
  <dcterms:modified xsi:type="dcterms:W3CDTF">2015-07-07T08:51:39Z</dcterms:modified>
</cp:coreProperties>
</file>