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9" r:id="rId4"/>
  </p:sldMasterIdLst>
  <p:notesMasterIdLst>
    <p:notesMasterId r:id="rId21"/>
  </p:notesMasterIdLst>
  <p:handoutMasterIdLst>
    <p:handoutMasterId r:id="rId22"/>
  </p:handoutMasterIdLst>
  <p:sldIdLst>
    <p:sldId id="294" r:id="rId5"/>
    <p:sldId id="286" r:id="rId6"/>
    <p:sldId id="289" r:id="rId7"/>
    <p:sldId id="284" r:id="rId8"/>
    <p:sldId id="292" r:id="rId9"/>
    <p:sldId id="290" r:id="rId10"/>
    <p:sldId id="287" r:id="rId11"/>
    <p:sldId id="296" r:id="rId12"/>
    <p:sldId id="291" r:id="rId13"/>
    <p:sldId id="279" r:id="rId14"/>
    <p:sldId id="281" r:id="rId15"/>
    <p:sldId id="298" r:id="rId16"/>
    <p:sldId id="280" r:id="rId17"/>
    <p:sldId id="282" r:id="rId18"/>
    <p:sldId id="285" r:id="rId19"/>
    <p:sldId id="297" r:id="rId20"/>
  </p:sldIdLst>
  <p:sldSz cx="9144000" cy="6858000" type="screen4x3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2" autoAdjust="0"/>
  </p:normalViewPr>
  <p:slideViewPr>
    <p:cSldViewPr>
      <p:cViewPr>
        <p:scale>
          <a:sx n="80" d="100"/>
          <a:sy n="80" d="100"/>
        </p:scale>
        <p:origin x="-132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00" y="-114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60A89-2152-44C7-8166-C937D96D6EAE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E63EB-8D67-4F37-882A-8699B53D6C0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101621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CDBE1-2F11-4ED6-B761-C771C44BD930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6D89-A184-4C55-BA60-A67B675F10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76403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955943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Holdning</a:t>
            </a:r>
            <a:r>
              <a:rPr lang="nb-NO" baseline="0" dirty="0" smtClean="0"/>
              <a:t> i kommuner, Ingen har policy på hvilke bruk som skal bestå</a:t>
            </a:r>
          </a:p>
          <a:p>
            <a:r>
              <a:rPr lang="nb-NO" baseline="0" dirty="0" smtClean="0"/>
              <a:t>og hva som er egnet som tilleggsjord</a:t>
            </a:r>
          </a:p>
          <a:p>
            <a:endParaRPr lang="nb-NO" baseline="0" dirty="0" smtClean="0"/>
          </a:p>
          <a:p>
            <a:r>
              <a:rPr lang="nb-NO" baseline="0" dirty="0" smtClean="0"/>
              <a:t>Kommuner registrerer ikke hvor mange som selges som HELE eller som tilleggsjord</a:t>
            </a:r>
          </a:p>
          <a:p>
            <a:r>
              <a:rPr lang="nb-NO" baseline="0" dirty="0" smtClean="0"/>
              <a:t>FLEST EIENDOMMER SELGES SOM TILLEGG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471675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Prisrundskrivet</a:t>
            </a:r>
            <a:r>
              <a:rPr lang="nb-NO" baseline="0" dirty="0" smtClean="0"/>
              <a:t> er normdannende</a:t>
            </a:r>
          </a:p>
          <a:p>
            <a:r>
              <a:rPr lang="nb-NO" baseline="0" dirty="0" smtClean="0"/>
              <a:t>	sier noe om verdsetting utfra avkastning – prisdempende også i familieoverdragelser</a:t>
            </a:r>
          </a:p>
          <a:p>
            <a:endParaRPr lang="nb-NO" baseline="0" dirty="0" smtClean="0"/>
          </a:p>
          <a:p>
            <a:r>
              <a:rPr lang="nb-NO" baseline="0" dirty="0" smtClean="0"/>
              <a:t>JFR Statens forkjøpsrett, så lenge vi hadde den- «ris bak speilet»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822064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Ikke mange saker hvor pris er for høy. Noen</a:t>
            </a:r>
            <a:r>
              <a:rPr lang="nb-NO" baseline="0" dirty="0" smtClean="0"/>
              <a:t> spør etter dekningsbidragskalkyle hvis de syns prisen er høy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720836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§ 3.</a:t>
            </a:r>
            <a:r>
              <a:rPr lang="nn-NO" i="1" dirty="0" smtClean="0"/>
              <a:t>Handsaming av landbrukssaker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Kommunen, fylkesmannen og fylkeskommunen skal ha ansvaret for handsaminga av landbrukssaker. Departementet kan gi nærare føresegner om handsaminga av statlege landbrukssaker. Departementet kan gi kommunen og fylkeskommunen myndigheit til å gi fråsegner og ta avgjerd i landbrukssaker</a:t>
            </a:r>
            <a:r>
              <a:rPr lang="nn-NO" b="1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1" dirty="0" smtClean="0"/>
              <a:t>Fylkesmannen kan med verknad for ein bestemt tidsperiode påleggje kommunar å sende inn fortløpande utskrift av alle avgjerder i ein eller fleire sakstypar etter denne lova eller lov 28. november 2003 nr. 98 om konsesjon ved erverv av fast </a:t>
            </a:r>
            <a:r>
              <a:rPr lang="nn-NO" b="1" dirty="0" err="1" smtClean="0"/>
              <a:t>eiendom</a:t>
            </a:r>
            <a:r>
              <a:rPr lang="nn-NO" b="1" dirty="0" smtClean="0"/>
              <a:t> (konsesjonsloven) mv.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0" dirty="0" smtClean="0"/>
              <a:t>Har hatt møte med kommune særskilt</a:t>
            </a:r>
            <a:r>
              <a:rPr lang="nn-NO" b="0" baseline="0" dirty="0" smtClean="0"/>
              <a:t> om praksis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0" baseline="0" dirty="0" err="1" smtClean="0"/>
              <a:t>Jevnlig</a:t>
            </a:r>
            <a:r>
              <a:rPr lang="nn-NO" b="0" baseline="0" dirty="0" smtClean="0"/>
              <a:t> kompetanse </a:t>
            </a:r>
            <a:r>
              <a:rPr lang="nn-NO" b="0" baseline="0" dirty="0" err="1" smtClean="0"/>
              <a:t>samlinger</a:t>
            </a:r>
            <a:r>
              <a:rPr lang="nn-NO" b="0" baseline="0" dirty="0" smtClean="0"/>
              <a:t> med </a:t>
            </a:r>
            <a:r>
              <a:rPr lang="nn-NO" b="0" baseline="0" dirty="0" err="1" smtClean="0"/>
              <a:t>kommunene</a:t>
            </a:r>
            <a:r>
              <a:rPr lang="nn-NO" b="0" baseline="0" dirty="0" smtClean="0"/>
              <a:t>, også om dette tema</a:t>
            </a:r>
            <a:endParaRPr lang="nn-NO" b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46190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ANTAR DETTE ER NOE AV BAKGRUNNEN for å </a:t>
            </a:r>
            <a:r>
              <a:rPr lang="nb-NO" dirty="0" err="1" smtClean="0"/>
              <a:t>innvitere</a:t>
            </a:r>
            <a:r>
              <a:rPr lang="nb-NO" dirty="0" smtClean="0"/>
              <a:t> meg</a:t>
            </a:r>
          </a:p>
          <a:p>
            <a:endParaRPr lang="nb-NO" dirty="0" smtClean="0"/>
          </a:p>
          <a:p>
            <a:r>
              <a:rPr lang="nb-NO" dirty="0" smtClean="0"/>
              <a:t>si</a:t>
            </a:r>
            <a:r>
              <a:rPr lang="nb-NO" baseline="0" dirty="0" smtClean="0"/>
              <a:t> litt om   	- Vestfold</a:t>
            </a:r>
          </a:p>
          <a:p>
            <a:r>
              <a:rPr lang="nb-NO" baseline="0" dirty="0" smtClean="0"/>
              <a:t>	- Landbruket</a:t>
            </a:r>
          </a:p>
          <a:p>
            <a:r>
              <a:rPr lang="nb-NO" baseline="0" dirty="0" smtClean="0"/>
              <a:t>	- Kommunenes behandling av saker</a:t>
            </a:r>
          </a:p>
          <a:p>
            <a:r>
              <a:rPr lang="nb-NO" baseline="0" dirty="0" smtClean="0"/>
              <a:t>	- Veiledning som kommunene gir</a:t>
            </a:r>
          </a:p>
          <a:p>
            <a:r>
              <a:rPr lang="nb-NO" baseline="0" dirty="0" smtClean="0"/>
              <a:t>	- Hva har Fylkesmannen gjort</a:t>
            </a:r>
          </a:p>
          <a:p>
            <a:r>
              <a:rPr lang="nb-NO" baseline="0" dirty="0" smtClean="0"/>
              <a:t>	-  ? Behov for KVA lov skal jeg ikke si noe om</a:t>
            </a:r>
          </a:p>
          <a:p>
            <a:r>
              <a:rPr lang="nb-NO" baseline="0" dirty="0" smtClean="0"/>
              <a:t>		</a:t>
            </a:r>
            <a:endParaRPr lang="nb-NO" dirty="0" smtClean="0"/>
          </a:p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89666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langs kysten er </a:t>
            </a:r>
          </a:p>
          <a:p>
            <a:r>
              <a:rPr lang="nb-NO" dirty="0" smtClean="0"/>
              <a:t>byene</a:t>
            </a:r>
          </a:p>
          <a:p>
            <a:r>
              <a:rPr lang="nb-NO" dirty="0" smtClean="0"/>
              <a:t>veiene</a:t>
            </a:r>
          </a:p>
          <a:p>
            <a:r>
              <a:rPr lang="nb-NO" dirty="0" smtClean="0"/>
              <a:t>jernbanen</a:t>
            </a:r>
          </a:p>
          <a:p>
            <a:r>
              <a:rPr lang="nb-NO" dirty="0" smtClean="0"/>
              <a:t>flyplassen</a:t>
            </a:r>
          </a:p>
          <a:p>
            <a:r>
              <a:rPr lang="nb-NO" dirty="0" smtClean="0"/>
              <a:t>OG</a:t>
            </a:r>
            <a:r>
              <a:rPr lang="nb-NO" baseline="0" dirty="0" smtClean="0"/>
              <a:t> DEN BESTE DYRKA MARA - RAET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51344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75875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Konsesjonssaker tidligere behandlet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landbruksdept</a:t>
            </a:r>
            <a:endParaRPr lang="nb-NO" baseline="0" dirty="0" smtClean="0"/>
          </a:p>
          <a:p>
            <a:r>
              <a:rPr lang="nb-NO" b="1" baseline="0" dirty="0" smtClean="0"/>
              <a:t>Fylkeslandbruksstyret</a:t>
            </a:r>
            <a:r>
              <a:rPr lang="nb-NO" baseline="0" dirty="0" smtClean="0"/>
              <a:t> var med til 2010</a:t>
            </a:r>
          </a:p>
          <a:p>
            <a:r>
              <a:rPr lang="nb-NO" b="1" baseline="0" dirty="0" smtClean="0"/>
              <a:t>2004: </a:t>
            </a:r>
          </a:p>
          <a:p>
            <a:r>
              <a:rPr lang="nb-NO" altLang="nb-NO" dirty="0" smtClean="0"/>
              <a:t>Landbrukskontora kommunale fra 1994</a:t>
            </a:r>
          </a:p>
          <a:p>
            <a:r>
              <a:rPr lang="nb-NO" altLang="nb-NO" dirty="0" smtClean="0"/>
              <a:t>Mer ansvar til kommunene fra 1. jan 2004, juridiske og økonomiske</a:t>
            </a:r>
          </a:p>
          <a:p>
            <a:r>
              <a:rPr lang="nb-NO" altLang="nb-NO" dirty="0" smtClean="0"/>
              <a:t>	</a:t>
            </a:r>
            <a:r>
              <a:rPr lang="nb-NO" altLang="nb-NO" dirty="0" err="1" smtClean="0"/>
              <a:t>lovforvaltning</a:t>
            </a:r>
            <a:r>
              <a:rPr lang="nb-NO" altLang="nb-NO" dirty="0" smtClean="0"/>
              <a:t> som grunnlag for utvikling av næringen. </a:t>
            </a:r>
          </a:p>
          <a:p>
            <a:r>
              <a:rPr lang="nb-NO" altLang="nb-NO" dirty="0" smtClean="0"/>
              <a:t>	Opprettholde bruk ? 	</a:t>
            </a:r>
            <a:r>
              <a:rPr lang="nb-NO" altLang="nb-NO" dirty="0" err="1" smtClean="0"/>
              <a:t>Tilleggssarealer</a:t>
            </a:r>
            <a:r>
              <a:rPr lang="nb-NO" altLang="nb-NO" dirty="0" smtClean="0"/>
              <a:t> ?</a:t>
            </a:r>
          </a:p>
          <a:p>
            <a:r>
              <a:rPr lang="nb-NO" altLang="nb-NO" dirty="0" smtClean="0"/>
              <a:t>	Landbruk Pluss ?</a:t>
            </a:r>
          </a:p>
          <a:p>
            <a:r>
              <a:rPr lang="nb-NO" altLang="nb-NO" dirty="0" smtClean="0"/>
              <a:t>	Håpet var større lokalpolitisk engasjement ..Rom for lokale tilpasninger  …….. Hva har hendt ?</a:t>
            </a:r>
          </a:p>
          <a:p>
            <a:endParaRPr lang="nb-NO" alt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10232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smtClean="0"/>
              <a:t>FORMÅLET MED ERVERVET</a:t>
            </a:r>
          </a:p>
          <a:p>
            <a:r>
              <a:rPr lang="nb-NO" smtClean="0"/>
              <a:t>	DRIVEPLIKTEN ER KNYTTA TIL JORDLOVEN OG ER ”EVIGVARENDE”  - KAN OPPFYLLES MED BORTLEIE</a:t>
            </a:r>
          </a:p>
          <a:p>
            <a:r>
              <a:rPr lang="nb-NO" smtClean="0"/>
              <a:t>	GIR MINDRE TRYKK FIOR FRASALG ??</a:t>
            </a:r>
          </a:p>
          <a:p>
            <a:r>
              <a:rPr lang="nb-NO" smtClean="0"/>
              <a:t>	</a:t>
            </a:r>
          </a:p>
          <a:p>
            <a:r>
              <a:rPr lang="nb-NO" smtClean="0"/>
              <a:t>	</a:t>
            </a:r>
            <a:r>
              <a:rPr lang="nb-NO" b="1" smtClean="0"/>
              <a:t>s 32</a:t>
            </a:r>
            <a:r>
              <a:rPr lang="nb-NO" smtClean="0"/>
              <a:t> BOSETTINGSHENSYN  HJEMLA I KVA – HENSYNTATT EIENDOMMENS STØRRELSE, AVKASTNINGSEVNE OG HUSFORHOLD</a:t>
            </a:r>
          </a:p>
          <a:p>
            <a:r>
              <a:rPr lang="nb-NO" smtClean="0"/>
              <a:t>Med hjemmel i § 11 kan konsesjonsmyndighetene fastsette vilkår om boplikt.</a:t>
            </a:r>
          </a:p>
          <a:p>
            <a:r>
              <a:rPr lang="nb-NO" smtClean="0"/>
              <a:t>Det kan fastsettes vilkår om personlig boplikt hvis det for eksempel er klart at personlig boplikt ivaretar hensynet til en stabil bosetting på eiendommen bedre enn om andre</a:t>
            </a:r>
          </a:p>
          <a:p>
            <a:r>
              <a:rPr lang="nb-NO" smtClean="0"/>
              <a:t>enn eieren bor der. normalt ikke mer enn 5 år.</a:t>
            </a:r>
          </a:p>
          <a:p>
            <a:endParaRPr lang="nb-NO" smtClean="0"/>
          </a:p>
          <a:p>
            <a:r>
              <a:rPr lang="nb-NO" smtClean="0"/>
              <a:t>	1 OG 4 GJLDER IKKE NÆR SLEKT</a:t>
            </a:r>
          </a:p>
          <a:p>
            <a:endParaRPr lang="nb-NO" smtClean="0"/>
          </a:p>
          <a:p>
            <a:r>
              <a:rPr lang="nb-NO" smtClean="0"/>
              <a:t>HELHETLIG RESSURSFORV – HVILKE KONSEKVENSER VIRKNINGER I EIERSKIFTE   HAR FOR RESSURSENE PÅ EIENDOMMEN  - LANGSIKTIG TENKT</a:t>
            </a:r>
          </a:p>
          <a:p>
            <a:endParaRPr lang="nb-NO" smtClean="0"/>
          </a:p>
          <a:p>
            <a:r>
              <a:rPr lang="nb-NO" smtClean="0"/>
              <a:t>KULTURLANDSKAPET SOM ET SAMFUNNSGODE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14 kommuner -      5 byer er egentlig irrerelevant, men har noen med tenkningen om eiendomsverdier</a:t>
            </a:r>
            <a:r>
              <a:rPr lang="nb-NO" baseline="0" dirty="0" smtClean="0"/>
              <a:t> å gjøre</a:t>
            </a:r>
            <a:endParaRPr lang="nb-NO" dirty="0" smtClean="0"/>
          </a:p>
          <a:p>
            <a:r>
              <a:rPr lang="nb-NO" dirty="0" smtClean="0"/>
              <a:t>Ulike utfordringer  -  ulike produksjoner</a:t>
            </a:r>
          </a:p>
          <a:p>
            <a:r>
              <a:rPr lang="nb-NO" dirty="0" smtClean="0"/>
              <a:t>Bolyst i hele fylket</a:t>
            </a:r>
          </a:p>
          <a:p>
            <a:r>
              <a:rPr lang="nb-NO" dirty="0" smtClean="0"/>
              <a:t>Politiske forskjeller</a:t>
            </a:r>
          </a:p>
          <a:p>
            <a:endParaRPr lang="nb-NO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De fleste eiendommer omsettes innen familie, ingen egenerklæringsregistreing i kommunene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31883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0463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 smtClean="0">
                <a:solidFill>
                  <a:srgbClr val="FF0000"/>
                </a:solidFill>
              </a:rPr>
              <a:t>Dette har</a:t>
            </a:r>
            <a:r>
              <a:rPr lang="nb-NO" baseline="0" dirty="0" smtClean="0">
                <a:solidFill>
                  <a:srgbClr val="FF0000"/>
                </a:solidFill>
              </a:rPr>
              <a:t> vi sagt til kommunene  -  en oppfordring – har vi dekning for det ???</a:t>
            </a:r>
          </a:p>
          <a:p>
            <a:endParaRPr lang="nb-NO" dirty="0" smtClean="0"/>
          </a:p>
          <a:p>
            <a:r>
              <a:rPr lang="nb-NO" dirty="0" smtClean="0"/>
              <a:t>KONKRET VURDERING </a:t>
            </a:r>
          </a:p>
          <a:p>
            <a:endParaRPr lang="nb-NO" dirty="0" smtClean="0"/>
          </a:p>
          <a:p>
            <a:r>
              <a:rPr lang="nb-NO" dirty="0" smtClean="0"/>
              <a:t>NASJONALT MÅL MED ROBUST LANDBRUK MED STABILE ARBEIDSPLASSER OG GOD LØNNSOMHET</a:t>
            </a:r>
          </a:p>
          <a:p>
            <a:endParaRPr lang="nb-NO" dirty="0" smtClean="0"/>
          </a:p>
          <a:p>
            <a:r>
              <a:rPr lang="nb-NO" dirty="0" smtClean="0"/>
              <a:t>FORUTSETTER RASJONELL DRIFTSENHETER</a:t>
            </a:r>
          </a:p>
          <a:p>
            <a:r>
              <a:rPr lang="nb-NO" dirty="0" smtClean="0"/>
              <a:t>  	VED KJØP AV TILLEGSJORD, IKKE FOR STOR AVSTAND MELLOM EIENDOMMENE</a:t>
            </a:r>
          </a:p>
          <a:p>
            <a:r>
              <a:rPr lang="nb-NO" dirty="0" smtClean="0"/>
              <a:t>	HUSDYRPRODUKSJON – PLANTE PRODUKSJON - SKOG</a:t>
            </a:r>
          </a:p>
          <a:p>
            <a:endParaRPr lang="nb-NO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Hvordan behandler kommunene innkomne søknader</a:t>
            </a:r>
          </a:p>
          <a:p>
            <a:endParaRPr lang="nb-NO" dirty="0" smtClean="0"/>
          </a:p>
          <a:p>
            <a:r>
              <a:rPr lang="nb-NO" dirty="0" err="1" smtClean="0"/>
              <a:t>Kurrant</a:t>
            </a:r>
            <a:r>
              <a:rPr lang="nb-NO" dirty="0" smtClean="0"/>
              <a:t>, </a:t>
            </a:r>
            <a:r>
              <a:rPr lang="nb-NO" dirty="0" err="1" smtClean="0"/>
              <a:t>dvs</a:t>
            </a:r>
            <a:r>
              <a:rPr lang="nb-NO" dirty="0" smtClean="0"/>
              <a:t> Konsesjon kan gis. 5 kraver  kravene er tilfredsstilt</a:t>
            </a:r>
          </a:p>
          <a:p>
            <a:r>
              <a:rPr lang="nb-NO" sz="1200" dirty="0" smtClean="0">
                <a:latin typeface="Calibri" pitchFamily="34" charset="0"/>
              </a:rPr>
              <a:t>	1.En samfunnsmessig forsvarlig prisutvikling </a:t>
            </a:r>
          </a:p>
          <a:p>
            <a:r>
              <a:rPr lang="nb-NO" sz="1200" dirty="0" smtClean="0">
                <a:latin typeface="Calibri" pitchFamily="34" charset="0"/>
              </a:rPr>
              <a:t>	2.Bosettingshensynet </a:t>
            </a:r>
          </a:p>
          <a:p>
            <a:r>
              <a:rPr lang="nb-NO" sz="1200" dirty="0" smtClean="0">
                <a:latin typeface="Calibri" pitchFamily="34" charset="0"/>
              </a:rPr>
              <a:t>	3.Driftsmessig god løsning </a:t>
            </a:r>
          </a:p>
          <a:p>
            <a:r>
              <a:rPr lang="nb-NO" sz="1200" dirty="0" smtClean="0">
                <a:latin typeface="Calibri" pitchFamily="34" charset="0"/>
              </a:rPr>
              <a:t>	4.Skikkethet </a:t>
            </a:r>
          </a:p>
          <a:p>
            <a:r>
              <a:rPr lang="nb-NO" sz="1200" dirty="0" smtClean="0">
                <a:latin typeface="Calibri" pitchFamily="34" charset="0"/>
              </a:rPr>
              <a:t>	5.Hensynet til helhetlig ressursforvaltning og kulturlandskap</a:t>
            </a:r>
          </a:p>
          <a:p>
            <a:endParaRPr lang="nb-NO" sz="1200" dirty="0" smtClean="0">
              <a:latin typeface="Calibri" pitchFamily="34" charset="0"/>
            </a:endParaRPr>
          </a:p>
          <a:p>
            <a:r>
              <a:rPr lang="nb-NO" sz="1200" dirty="0" smtClean="0">
                <a:latin typeface="Calibri" pitchFamily="34" charset="0"/>
              </a:rPr>
              <a:t>Noen kommuner nekter og konsesjon </a:t>
            </a:r>
            <a:r>
              <a:rPr lang="nb-NO" sz="1200" dirty="0" err="1" smtClean="0">
                <a:latin typeface="Calibri" pitchFamily="34" charset="0"/>
              </a:rPr>
              <a:t>admoinistrativt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6D89-A184-4C55-BA60-A67B675F10C6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05540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29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32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346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85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58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82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62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06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335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36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030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J:\maler\Logoer\Stolperød.jpg"/>
          <p:cNvPicPr>
            <a:picLocks noChangeAspect="1" noChangeArrowheads="1"/>
          </p:cNvPicPr>
          <p:nvPr/>
        </p:nvPicPr>
        <p:blipFill>
          <a:blip r:embed="rId2" cstate="print"/>
          <a:srcRect l="25233" t="10001" r="21255" b="12222"/>
          <a:stretch>
            <a:fillRect/>
          </a:stretch>
        </p:blipFill>
        <p:spPr bwMode="auto">
          <a:xfrm>
            <a:off x="0" y="0"/>
            <a:ext cx="5627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J:\maler\Logoer\FMLogonyrød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"/>
            <a:ext cx="20574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defRPr smtClean="0"/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631" y="6237288"/>
            <a:ext cx="2133600" cy="476250"/>
          </a:xfr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89048AF7-E7A5-4F41-95A8-4B37723FF4AB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9546" y="6237288"/>
            <a:ext cx="2895600" cy="476250"/>
          </a:xfrm>
        </p:spPr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69D97CED-31F8-4902-B5C4-DFDD4E812E6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603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465BB269-ED07-4639-8D73-E3EECF200F58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257718A5-E427-45B6-8BA8-30EEE0BAA8A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48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5CDFB658-335A-442B-A67C-2DD44971E69A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DA795305-2868-468C-A752-F5842C1E4CC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552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39033E68-8384-4AF9-9F71-424718D39D73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DF62B4F8-ACE1-4EA9-AE21-06D2F98D6B7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81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12FCB98A-F0C9-4935-906F-342C74994A3C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F3A4176B-D011-4406-85C8-73AB050186B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260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E957AF4E-EA3B-40CB-B5FC-0E04E4A4B57F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65D754D9-4597-4ED0-B81D-A02BCFBF435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400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BB61DECF-4937-4DA3-A931-A8F51DCF7F3F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5156A259-C879-458E-8970-CCAAA3DF1DA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41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7D0AB7DC-282B-42C3-B1CE-ACB67FC88BF1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56DF425B-6F8A-4E7A-86F2-0A02BAC5862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121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88623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DC940394-CF24-44A8-8CDF-1C8326A6E955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2E5D450C-B62B-4EDF-A905-DD6CE94791A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960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C39DB9C2-289F-4BDD-9F5A-CB1122E8243D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5F783B42-CC41-4898-8526-A47590E2C58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122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974F13EE-30D0-4F81-8F4E-6BFC6BFE9627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C4627CE0-AF57-4DC5-A3E6-0B15645ED83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876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2D892149-7273-4428-94B6-953BA1905540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9E0E1C5B-822C-4D50-8E8D-3C92F6367250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455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J:\maler\Logoer\Stolperød.jpg"/>
          <p:cNvPicPr>
            <a:picLocks noChangeAspect="1" noChangeArrowheads="1"/>
          </p:cNvPicPr>
          <p:nvPr/>
        </p:nvPicPr>
        <p:blipFill>
          <a:blip r:embed="rId2" cstate="print"/>
          <a:srcRect l="25233" t="10001" r="21255" b="12222"/>
          <a:stretch>
            <a:fillRect/>
          </a:stretch>
        </p:blipFill>
        <p:spPr bwMode="auto">
          <a:xfrm>
            <a:off x="0" y="0"/>
            <a:ext cx="5627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J:\maler\Logoer\FMLogonyrød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"/>
            <a:ext cx="20574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defRPr smtClean="0"/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631" y="6237288"/>
            <a:ext cx="2133600" cy="476250"/>
          </a:xfr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89048AF7-E7A5-4F41-95A8-4B37723FF4AB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9546" y="6237288"/>
            <a:ext cx="2895600" cy="476250"/>
          </a:xfrm>
        </p:spPr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69D97CED-31F8-4902-B5C4-DFDD4E812E6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026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465BB269-ED07-4639-8D73-E3EECF200F58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257718A5-E427-45B6-8BA8-30EEE0BAA8A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340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5CDFB658-335A-442B-A67C-2DD44971E69A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DA795305-2868-468C-A752-F5842C1E4CC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174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39033E68-8384-4AF9-9F71-424718D39D73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DF62B4F8-ACE1-4EA9-AE21-06D2F98D6B7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797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12FCB98A-F0C9-4935-906F-342C74994A3C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F3A4176B-D011-4406-85C8-73AB050186B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7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E957AF4E-EA3B-40CB-B5FC-0E04E4A4B57F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65D754D9-4597-4ED0-B81D-A02BCFBF435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212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BB61DECF-4937-4DA3-A931-A8F51DCF7F3F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5156A259-C879-458E-8970-CCAAA3DF1DA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137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7D0AB7DC-282B-42C3-B1CE-ACB67FC88BF1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56DF425B-6F8A-4E7A-86F2-0A02BAC5862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011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88623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DC940394-CF24-44A8-8CDF-1C8326A6E955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fld id="{2E5D450C-B62B-4EDF-A905-DD6CE94791A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265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C39DB9C2-289F-4BDD-9F5A-CB1122E8243D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5F783B42-CC41-4898-8526-A47590E2C58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875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974F13EE-30D0-4F81-8F4E-6BFC6BFE9627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C4627CE0-AF57-4DC5-A3E6-0B15645ED83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138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2D892149-7273-4428-94B6-953BA1905540}" type="datetime1">
              <a:rPr lang="nb-NO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  <a:p>
            <a:pPr>
              <a:defRPr/>
            </a:pPr>
            <a:fld id="{9E0E1C5B-822C-4D50-8E8D-3C92F6367250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92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420890"/>
            <a:ext cx="82296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9AB1-1B16-4CE2-979C-D2CA152A6BB7}" type="datetimeFigureOut">
              <a:rPr lang="nb-NO" smtClean="0"/>
              <a:pPr/>
              <a:t>03.12.2014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7375C-2F58-432A-8DD7-A2DEBBD4220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6497" y="188640"/>
            <a:ext cx="3004304" cy="86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FRITTMN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9992" y="284819"/>
            <a:ext cx="4644008" cy="67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4ECFE-67C9-43C0-935B-D7C01A86998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03.12.2014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DA4A9-5A5C-45FB-9521-44E1F68D343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11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 i malen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574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803A99-42E5-463F-A805-F322F0BB9E29}" type="datetime1">
              <a:rPr lang="nb-NO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66389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aseline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415DD-B0E0-45EF-8C9D-34A6533A4E9E}" type="slidenum">
              <a:rPr lang="nb-NO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031" name="Picture 9" descr="RIKSVPE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698" y="33338"/>
            <a:ext cx="411773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" descr="FRITTMN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00852" y="177801"/>
            <a:ext cx="231237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 descr="LOGOFMV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0471" y="333378"/>
            <a:ext cx="131591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975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27781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358775" indent="555625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538163" indent="833438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4pPr>
      <a:lvl5pPr marL="717550" indent="111125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 i malen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574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803A99-42E5-463F-A805-F322F0BB9E29}" type="datetime1">
              <a:rPr lang="nb-NO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>
                <a:solidFill>
                  <a:srgbClr val="000000"/>
                </a:solidFill>
              </a:rPr>
              <a:t>Forfatter: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66389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aseline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415DD-B0E0-45EF-8C9D-34A6533A4E9E}" type="slidenum">
              <a:rPr lang="nb-NO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031" name="Picture 9" descr="RIKSVPE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697" y="33338"/>
            <a:ext cx="411773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" descr="FRITTMN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00851" y="177801"/>
            <a:ext cx="231237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 descr="LOGOFMV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0470" y="333376"/>
            <a:ext cx="131591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058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27781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358775" indent="555625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538163" indent="833438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4pPr>
      <a:lvl5pPr marL="717550" indent="111125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_-_2003-dokument1.doc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1600" dirty="0" smtClean="0"/>
          </a:p>
          <a:p>
            <a:pPr algn="r"/>
            <a:r>
              <a:rPr lang="nb-NO" sz="1600" dirty="0" smtClean="0"/>
              <a:t>Miniseminar - Fra </a:t>
            </a:r>
            <a:r>
              <a:rPr lang="nb-NO" sz="1600" dirty="0"/>
              <a:t>odel til adel? </a:t>
            </a:r>
            <a:endParaRPr lang="nb-NO" sz="1600" dirty="0" smtClean="0"/>
          </a:p>
          <a:p>
            <a:pPr algn="r"/>
            <a:r>
              <a:rPr lang="nb-NO" sz="1600" dirty="0" smtClean="0"/>
              <a:t>03.12.14</a:t>
            </a:r>
            <a:endParaRPr lang="nb-NO" sz="1600" dirty="0"/>
          </a:p>
          <a:p>
            <a:r>
              <a:rPr lang="nb-NO" sz="2800" dirty="0" smtClean="0"/>
              <a:t>Konsesjonsloven </a:t>
            </a:r>
          </a:p>
          <a:p>
            <a:r>
              <a:rPr lang="nb-NO" sz="2800" dirty="0" smtClean="0"/>
              <a:t>i praksis, erfaringer fra Vestfold.</a:t>
            </a:r>
          </a:p>
          <a:p>
            <a:endParaRPr lang="nb-NO" sz="2800" dirty="0" smtClean="0"/>
          </a:p>
          <a:p>
            <a:r>
              <a:rPr lang="nb-NO" sz="2400" dirty="0" smtClean="0"/>
              <a:t>Olav Sandlund</a:t>
            </a:r>
          </a:p>
          <a:p>
            <a:r>
              <a:rPr lang="nb-NO" sz="2400" dirty="0" smtClean="0"/>
              <a:t>landbruksdirektør</a:t>
            </a:r>
            <a:endParaRPr lang="nb-NO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5111750" cy="375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208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Konsesjonssøknader - kommunenes behandling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Administrativ første behandling, hvis </a:t>
            </a:r>
            <a:r>
              <a:rPr lang="nb-NO" dirty="0" err="1" smtClean="0"/>
              <a:t>kurrant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Klager, i politisk utvalg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5131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Tilleggsjord / fortsatt egen enhet?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Omsettes som hele bruk: </a:t>
            </a:r>
          </a:p>
          <a:p>
            <a:pPr lvl="1"/>
            <a:r>
              <a:rPr lang="nb-NO" dirty="0" smtClean="0"/>
              <a:t>Små enheter som boplass</a:t>
            </a:r>
          </a:p>
          <a:p>
            <a:pPr lvl="1"/>
            <a:r>
              <a:rPr lang="nb-NO" dirty="0" smtClean="0"/>
              <a:t>Store enheter, egnet for «heltidsbruk»</a:t>
            </a:r>
          </a:p>
          <a:p>
            <a:pPr lvl="1"/>
            <a:endParaRPr lang="nb-NO" dirty="0"/>
          </a:p>
          <a:p>
            <a:r>
              <a:rPr lang="nb-NO" dirty="0" smtClean="0"/>
              <a:t>Tilleggsareal</a:t>
            </a:r>
          </a:p>
          <a:p>
            <a:pPr lvl="1"/>
            <a:r>
              <a:rPr lang="nb-NO" dirty="0" smtClean="0"/>
              <a:t>Alle bruk kan bli det, nesten</a:t>
            </a:r>
          </a:p>
          <a:p>
            <a:pPr lvl="1"/>
            <a:r>
              <a:rPr lang="nb-NO" dirty="0" smtClean="0"/>
              <a:t>Kommunene sier ikke nei til «slakting av bruk»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8914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04199"/>
            <a:ext cx="6955575" cy="556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702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Kommunenes veiledning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60850"/>
            <a:ext cx="8229600" cy="4065315"/>
          </a:xfrm>
        </p:spPr>
        <p:txBody>
          <a:bodyPr>
            <a:normAutofit/>
          </a:bodyPr>
          <a:lstStyle/>
          <a:p>
            <a:r>
              <a:rPr lang="nb-NO" dirty="0" smtClean="0"/>
              <a:t>Før salg:</a:t>
            </a:r>
          </a:p>
          <a:p>
            <a:pPr lvl="1"/>
            <a:r>
              <a:rPr lang="nb-NO" dirty="0" smtClean="0"/>
              <a:t>Noen spør før salg</a:t>
            </a:r>
          </a:p>
          <a:p>
            <a:pPr lvl="1"/>
            <a:r>
              <a:rPr lang="nb-NO" u="sng" dirty="0" smtClean="0"/>
              <a:t>Aldri</a:t>
            </a:r>
            <a:r>
              <a:rPr lang="nb-NO" dirty="0" smtClean="0"/>
              <a:t> forhåndspris</a:t>
            </a:r>
          </a:p>
          <a:p>
            <a:pPr lvl="2"/>
            <a:r>
              <a:rPr lang="nb-NO" dirty="0" smtClean="0"/>
              <a:t>anbefaler takst</a:t>
            </a:r>
          </a:p>
          <a:p>
            <a:pPr lvl="1"/>
            <a:r>
              <a:rPr lang="nb-NO" dirty="0" smtClean="0"/>
              <a:t>Orienterer om regelverk</a:t>
            </a:r>
          </a:p>
          <a:p>
            <a:pPr lvl="1"/>
            <a:r>
              <a:rPr lang="nb-NO" dirty="0" smtClean="0"/>
              <a:t>Hvis salg som tilleggsjord</a:t>
            </a:r>
          </a:p>
          <a:p>
            <a:pPr lvl="2"/>
            <a:r>
              <a:rPr lang="nb-NO" dirty="0" smtClean="0"/>
              <a:t>skille fra tun først?</a:t>
            </a:r>
          </a:p>
          <a:p>
            <a:pPr lvl="2"/>
            <a:r>
              <a:rPr lang="nb-NO" dirty="0" smtClean="0"/>
              <a:t>mulighet for marginalvurdering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40437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Kommunenes veiledning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I søknadsbehandlingen</a:t>
            </a:r>
          </a:p>
          <a:p>
            <a:pPr lvl="1"/>
            <a:r>
              <a:rPr lang="nb-NO" dirty="0" smtClean="0"/>
              <a:t>Verdivurdering i saksframlegget</a:t>
            </a:r>
          </a:p>
          <a:p>
            <a:pPr lvl="1"/>
            <a:r>
              <a:rPr lang="nb-NO" dirty="0" smtClean="0"/>
              <a:t>Hvis for høy pris, innstiller på konsesjonsnekt</a:t>
            </a:r>
          </a:p>
          <a:p>
            <a:pPr lvl="1"/>
            <a:r>
              <a:rPr lang="nb-NO" dirty="0" smtClean="0"/>
              <a:t>Konsesjon nektes</a:t>
            </a:r>
          </a:p>
          <a:p>
            <a:pPr lvl="1"/>
            <a:r>
              <a:rPr lang="nb-NO" dirty="0" smtClean="0"/>
              <a:t>Ofte ny søknad med nedsatt pris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42195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Innhenting av saker</a:t>
            </a:r>
            <a:r>
              <a:rPr lang="nb-NO" dirty="0"/>
              <a:t> </a:t>
            </a:r>
            <a:r>
              <a:rPr lang="nb-NO" dirty="0" smtClean="0"/>
              <a:t>til Fylkesmannen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Alle jord og konsesjonssaker i 2012</a:t>
            </a:r>
          </a:p>
          <a:p>
            <a:r>
              <a:rPr lang="nb-NO" dirty="0" smtClean="0"/>
              <a:t>Funn:</a:t>
            </a:r>
          </a:p>
          <a:p>
            <a:pPr lvl="1"/>
            <a:r>
              <a:rPr lang="nb-NO" dirty="0" smtClean="0"/>
              <a:t>Summarisk saksframstilling og svak begrunnelse i noen kommuner</a:t>
            </a:r>
          </a:p>
          <a:p>
            <a:pPr lvl="1"/>
            <a:r>
              <a:rPr lang="nb-NO" dirty="0" smtClean="0"/>
              <a:t>Med få unntak var prisvurdering i tråd med rundskrivet, avtalte kjøpesummer akseptable</a:t>
            </a:r>
          </a:p>
          <a:p>
            <a:pPr lvl="1"/>
            <a:r>
              <a:rPr lang="nb-NO" dirty="0" smtClean="0"/>
              <a:t>En del konsesjon er gitt hvor ny eier ikke har planer om å drive selv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4310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796136" y="29969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Takk for meg</a:t>
            </a:r>
            <a:endParaRPr lang="nb-NO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1"/>
            <a:ext cx="383971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36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62" y="476674"/>
            <a:ext cx="9021538" cy="606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69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b="1" dirty="0" smtClean="0"/>
              <a:t>     Vestfold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2200 km2</a:t>
            </a:r>
          </a:p>
          <a:p>
            <a:r>
              <a:rPr lang="nb-NO" dirty="0" smtClean="0"/>
              <a:t>240 000 innbyggere</a:t>
            </a:r>
          </a:p>
          <a:p>
            <a:pPr lvl="1"/>
            <a:r>
              <a:rPr lang="nb-NO" dirty="0" smtClean="0"/>
              <a:t>80 % bor langs kysten</a:t>
            </a:r>
          </a:p>
          <a:p>
            <a:r>
              <a:rPr lang="nb-NO" dirty="0" smtClean="0"/>
              <a:t>20 % dyrka mark</a:t>
            </a:r>
          </a:p>
          <a:p>
            <a:r>
              <a:rPr lang="nb-NO" dirty="0" smtClean="0"/>
              <a:t>55 % skog</a:t>
            </a: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945" y="21522"/>
            <a:ext cx="4473766" cy="683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32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Vestfold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Aktivt landbruk</a:t>
            </a:r>
          </a:p>
          <a:p>
            <a:r>
              <a:rPr lang="nb-NO" dirty="0" smtClean="0"/>
              <a:t>Produksjoner med høgt dekningsbidrag pr. daa</a:t>
            </a:r>
          </a:p>
          <a:p>
            <a:r>
              <a:rPr lang="nb-NO" dirty="0"/>
              <a:t>V</a:t>
            </a:r>
            <a:r>
              <a:rPr lang="nb-NO" dirty="0" smtClean="0"/>
              <a:t>anningsanlegg</a:t>
            </a:r>
          </a:p>
          <a:p>
            <a:r>
              <a:rPr lang="nb-NO" dirty="0" smtClean="0"/>
              <a:t>Bolyst, også på fradelte tun</a:t>
            </a:r>
          </a:p>
          <a:p>
            <a:r>
              <a:rPr lang="nb-NO" dirty="0" smtClean="0"/>
              <a:t>«Heste-eiendommer»</a:t>
            </a:r>
          </a:p>
          <a:p>
            <a:r>
              <a:rPr lang="nb-NO" dirty="0" smtClean="0"/>
              <a:t>Utbyggingsverdi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9958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2004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smtClean="0">
              <a:solidFill>
                <a:srgbClr val="000000"/>
              </a:solidFill>
            </a:endParaRPr>
          </a:p>
          <a:p>
            <a:pPr>
              <a:defRPr/>
            </a:pPr>
            <a:fld id="{C39DB9C2-289F-4BDD-9F5A-CB1122E8243D}" type="datetime1">
              <a:rPr lang="nb-NO" smtClean="0">
                <a:solidFill>
                  <a:srgbClr val="000000"/>
                </a:solidFill>
              </a:rPr>
              <a:pPr>
                <a:defRPr/>
              </a:pPr>
              <a:t>03.12.2014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nb-NO" smtClean="0">
                <a:solidFill>
                  <a:srgbClr val="000000"/>
                </a:solidFill>
              </a:rPr>
              <a:t>Forfatter: 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b-NO" smtClean="0">
              <a:solidFill>
                <a:srgbClr val="000000"/>
              </a:solidFill>
            </a:endParaRPr>
          </a:p>
          <a:p>
            <a:pPr>
              <a:defRPr/>
            </a:pPr>
            <a:fld id="{5F783B42-CC41-4898-8526-A47590E2C582}" type="slidenum">
              <a:rPr lang="nb-NO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5434" y="71857"/>
            <a:ext cx="4768934" cy="673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92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b="0" dirty="0" smtClean="0">
                <a:latin typeface="Calibri" pitchFamily="34" charset="0"/>
              </a:rPr>
              <a:t>Konsesjonslov, Jordlov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7281" y="1700214"/>
            <a:ext cx="7940919" cy="475297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b-NO" sz="14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nb-NO" sz="2400" dirty="0" smtClean="0">
                <a:latin typeface="Calibri" pitchFamily="34" charset="0"/>
              </a:rPr>
              <a:t>Kommunens rolle </a:t>
            </a:r>
          </a:p>
          <a:p>
            <a:pPr>
              <a:lnSpc>
                <a:spcPct val="90000"/>
              </a:lnSpc>
            </a:pPr>
            <a:r>
              <a:rPr lang="nb-NO" sz="2400" dirty="0" smtClean="0">
                <a:latin typeface="Calibri" pitchFamily="34" charset="0"/>
              </a:rPr>
              <a:t>	Forvalte virkemidlene i loven slik at lokale samfunnsbehov ivaretas innenfor rammene av nasjonal politikk </a:t>
            </a:r>
          </a:p>
          <a:p>
            <a:pPr>
              <a:lnSpc>
                <a:spcPct val="90000"/>
              </a:lnSpc>
            </a:pPr>
            <a:r>
              <a:rPr lang="nb-NO" sz="2400" dirty="0" smtClean="0">
                <a:latin typeface="Calibri" pitchFamily="34" charset="0"/>
              </a:rPr>
              <a:t>	Rom for og behov for lokal skjønnsutøvelse </a:t>
            </a:r>
          </a:p>
          <a:p>
            <a:pPr>
              <a:lnSpc>
                <a:spcPct val="90000"/>
              </a:lnSpc>
            </a:pPr>
            <a:endParaRPr lang="nb-NO" sz="24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nb-NO" sz="2400" dirty="0" smtClean="0">
                <a:latin typeface="Calibri" pitchFamily="34" charset="0"/>
              </a:rPr>
              <a:t>Fylkesmannens rolle </a:t>
            </a:r>
          </a:p>
          <a:p>
            <a:pPr>
              <a:lnSpc>
                <a:spcPct val="90000"/>
              </a:lnSpc>
            </a:pPr>
            <a:r>
              <a:rPr lang="nb-NO" sz="2400" dirty="0" smtClean="0">
                <a:latin typeface="Calibri" pitchFamily="34" charset="0"/>
              </a:rPr>
              <a:t>	Klageinstans </a:t>
            </a:r>
          </a:p>
          <a:p>
            <a:pPr>
              <a:lnSpc>
                <a:spcPct val="90000"/>
              </a:lnSpc>
            </a:pPr>
            <a:r>
              <a:rPr lang="nb-NO" sz="2400" dirty="0" smtClean="0">
                <a:latin typeface="Calibri" pitchFamily="34" charset="0"/>
              </a:rPr>
              <a:t>	Må legge vekt på hensynet til det lokale selvstyret ved prøving av  kommunens bruk av det frie skjønn </a:t>
            </a:r>
          </a:p>
          <a:p>
            <a:pPr>
              <a:lnSpc>
                <a:spcPct val="90000"/>
              </a:lnSpc>
            </a:pPr>
            <a:endParaRPr lang="nb-NO" sz="24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nb-NO" sz="2400" dirty="0" smtClean="0">
                <a:latin typeface="Calibri" pitchFamily="34" charset="0"/>
              </a:rPr>
              <a:t>	Skal ivareta nasjonale føringer </a:t>
            </a:r>
          </a:p>
          <a:p>
            <a:pPr>
              <a:lnSpc>
                <a:spcPct val="90000"/>
              </a:lnSpc>
            </a:pPr>
            <a:endParaRPr lang="nb-NO" sz="2400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7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620688"/>
            <a:ext cx="8504154" cy="1143000"/>
          </a:xfrm>
        </p:spPr>
        <p:txBody>
          <a:bodyPr>
            <a:normAutofit/>
          </a:bodyPr>
          <a:lstStyle/>
          <a:p>
            <a:r>
              <a:rPr lang="nb-NO" sz="3200" dirty="0" smtClean="0">
                <a:latin typeface="Calibri" pitchFamily="34" charset="0"/>
              </a:rPr>
              <a:t>§ 9 Særlige momenter landbrukseiendom</a:t>
            </a:r>
            <a:r>
              <a:rPr lang="nb-NO" sz="3200" b="0" dirty="0" smtClean="0">
                <a:latin typeface="Calibri" pitchFamily="34" charset="0"/>
              </a:rPr>
              <a:t> 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1772816"/>
            <a:ext cx="8208912" cy="3742929"/>
          </a:xfrm>
        </p:spPr>
        <p:txBody>
          <a:bodyPr>
            <a:normAutofit fontScale="92500"/>
          </a:bodyPr>
          <a:lstStyle/>
          <a:p>
            <a:r>
              <a:rPr lang="nb-NO" sz="2400" b="1" i="1" dirty="0" smtClean="0">
                <a:latin typeface="Calibri" pitchFamily="34" charset="0"/>
              </a:rPr>
              <a:t> </a:t>
            </a:r>
            <a:r>
              <a:rPr lang="nb-NO" sz="2400" dirty="0" smtClean="0">
                <a:latin typeface="Calibri" pitchFamily="34" charset="0"/>
              </a:rPr>
              <a:t>	1.En samfunnsmessig forsvarlig prisutvikling </a:t>
            </a:r>
          </a:p>
          <a:p>
            <a:r>
              <a:rPr lang="nb-NO" sz="2400" dirty="0" smtClean="0">
                <a:latin typeface="Calibri" pitchFamily="34" charset="0"/>
              </a:rPr>
              <a:t>	2.Bosettingshensynet </a:t>
            </a:r>
          </a:p>
          <a:p>
            <a:r>
              <a:rPr lang="nb-NO" sz="2400" dirty="0" smtClean="0">
                <a:latin typeface="Calibri" pitchFamily="34" charset="0"/>
              </a:rPr>
              <a:t>	3.Driftsmessig god løsning </a:t>
            </a:r>
          </a:p>
          <a:p>
            <a:r>
              <a:rPr lang="nb-NO" sz="2400" dirty="0" smtClean="0">
                <a:latin typeface="Calibri" pitchFamily="34" charset="0"/>
              </a:rPr>
              <a:t>	4.Skikkethet </a:t>
            </a:r>
          </a:p>
          <a:p>
            <a:r>
              <a:rPr lang="nb-NO" sz="2400" dirty="0" smtClean="0">
                <a:latin typeface="Calibri" pitchFamily="34" charset="0"/>
              </a:rPr>
              <a:t>	5.Hensynet til helhetlig ressursforvaltning og kulturlandskap. </a:t>
            </a:r>
          </a:p>
          <a:p>
            <a:endParaRPr lang="nb-NO" sz="2400" dirty="0" smtClean="0">
              <a:latin typeface="Calibri" pitchFamily="34" charset="0"/>
            </a:endParaRPr>
          </a:p>
          <a:p>
            <a:r>
              <a:rPr lang="nb-NO" sz="2400" dirty="0" smtClean="0">
                <a:latin typeface="Calibri" pitchFamily="34" charset="0"/>
              </a:rPr>
              <a:t>- ”En individuell og konkret vurdering”.</a:t>
            </a:r>
          </a:p>
          <a:p>
            <a:r>
              <a:rPr lang="nb-NO" sz="2400" dirty="0" smtClean="0">
                <a:latin typeface="Calibri" pitchFamily="34" charset="0"/>
              </a:rPr>
              <a:t>- ”Ingen har krav på konsesjon, men konsesjon skal gis med mindre det er saklig grunn til å avslå” (M-2/2009)</a:t>
            </a:r>
          </a:p>
          <a:p>
            <a:endParaRPr lang="nb-NO" sz="2400" dirty="0" smtClean="0">
              <a:latin typeface="Calibri" pitchFamily="34" charset="0"/>
            </a:endParaRP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3508132" y="5441950"/>
          <a:ext cx="5635869" cy="1416050"/>
        </p:xfrm>
        <a:graphic>
          <a:graphicData uri="http://schemas.openxmlformats.org/presentationml/2006/ole">
            <p:oleObj spid="_x0000_s3093" name="Dokument" r:id="rId4" imgW="5410200" imgH="1255776" progId="Word.Documen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370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83" t="10424" r="33724" b="4132"/>
          <a:stretch/>
        </p:blipFill>
        <p:spPr bwMode="auto">
          <a:xfrm>
            <a:off x="4526150" y="0"/>
            <a:ext cx="4617850" cy="678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755576" y="220486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14 kommuner</a:t>
            </a:r>
          </a:p>
          <a:p>
            <a:r>
              <a:rPr lang="nb-NO" sz="2800" dirty="0" smtClean="0"/>
              <a:t>5 byer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xmlns="" val="5654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6574" y="260350"/>
            <a:ext cx="7772400" cy="1143000"/>
          </a:xfrm>
        </p:spPr>
        <p:txBody>
          <a:bodyPr/>
          <a:lstStyle/>
          <a:p>
            <a:r>
              <a:rPr lang="nb-NO" smtClean="0"/>
              <a:t>Driftsmessig god løsning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9100" y="1268416"/>
            <a:ext cx="8724900" cy="4968875"/>
          </a:xfrm>
        </p:spPr>
        <p:txBody>
          <a:bodyPr/>
          <a:lstStyle/>
          <a:p>
            <a:r>
              <a:rPr lang="nb-NO" sz="2400" b="1" dirty="0" smtClean="0">
                <a:latin typeface="Calibri" pitchFamily="34" charset="0"/>
              </a:rPr>
              <a:t>Nasjonalt mål</a:t>
            </a:r>
            <a:r>
              <a:rPr lang="nb-NO" sz="2400" dirty="0" smtClean="0">
                <a:latin typeface="Calibri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nb-NO" sz="2400" dirty="0" smtClean="0">
                <a:latin typeface="Calibri" pitchFamily="34" charset="0"/>
              </a:rPr>
              <a:t>et robust landbruk med stabile arbeidsplasser og god lønnsomhet </a:t>
            </a:r>
          </a:p>
          <a:p>
            <a:pPr>
              <a:buFontTx/>
              <a:buChar char="-"/>
            </a:pPr>
            <a:r>
              <a:rPr lang="nb-NO" sz="2400" dirty="0" smtClean="0">
                <a:latin typeface="Calibri" pitchFamily="34" charset="0"/>
              </a:rPr>
              <a:t>- en bruksstruktur som gir grunnlag for å redusere kostnadene og  tilpasse driften til endringer i rammebetingelsene for norsk landbruk</a:t>
            </a:r>
          </a:p>
          <a:p>
            <a:endParaRPr lang="nb-NO" sz="2400" dirty="0" smtClean="0">
              <a:latin typeface="Calibri" pitchFamily="34" charset="0"/>
            </a:endParaRPr>
          </a:p>
          <a:p>
            <a:r>
              <a:rPr lang="nb-NO" sz="2400" b="1" dirty="0" smtClean="0">
                <a:latin typeface="Calibri" pitchFamily="34" charset="0"/>
              </a:rPr>
              <a:t>I Vestfold</a:t>
            </a:r>
            <a:r>
              <a:rPr lang="nb-NO" sz="2400" dirty="0" smtClean="0">
                <a:latin typeface="Calibri" pitchFamily="34" charset="0"/>
              </a:rPr>
              <a:t> er det mange som ønsker tilleggsjord  og da bør man vanligvis legge  til grunn at det ikke gir en driftsmessig god løsning hvis noen som ikke ønsker å drive selv får konsesjon </a:t>
            </a:r>
          </a:p>
          <a:p>
            <a:r>
              <a:rPr lang="nb-NO" sz="2400" dirty="0" smtClean="0">
                <a:latin typeface="Calibri" pitchFamily="34" charset="0"/>
              </a:rPr>
              <a:t> </a:t>
            </a:r>
          </a:p>
          <a:p>
            <a:r>
              <a:rPr lang="nb-NO" sz="2400" dirty="0" smtClean="0">
                <a:latin typeface="Calibri" pitchFamily="34" charset="0"/>
              </a:rPr>
              <a:t>Vurdere</a:t>
            </a:r>
          </a:p>
          <a:p>
            <a:r>
              <a:rPr lang="nb-NO" sz="2400" dirty="0" smtClean="0">
                <a:latin typeface="Calibri" pitchFamily="34" charset="0"/>
              </a:rPr>
              <a:t>	Arrondering, avstand, produksjon, veistandard og trafikkforhold</a:t>
            </a:r>
          </a:p>
        </p:txBody>
      </p:sp>
    </p:spTree>
    <p:extLst>
      <p:ext uri="{BB962C8B-B14F-4D97-AF65-F5344CB8AC3E}">
        <p14:creationId xmlns:p14="http://schemas.microsoft.com/office/powerpoint/2010/main" xmlns="" val="40152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MVE FARGE-n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MVE FARGE+bunntekst-ny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FMVE FARGE+bunntekst-ny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FMVE FARGE-ny</Template>
  <TotalTime>1497</TotalTime>
  <Words>637</Words>
  <Application>Microsoft Office PowerPoint</Application>
  <PresentationFormat>Skjermfremvisning (4:3)</PresentationFormat>
  <Paragraphs>185</Paragraphs>
  <Slides>16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FMVE FARGE-ny</vt:lpstr>
      <vt:lpstr>1_Office-tema</vt:lpstr>
      <vt:lpstr>FMVE FARGE+bunntekst-ny</vt:lpstr>
      <vt:lpstr>1_FMVE FARGE+bunntekst-ny</vt:lpstr>
      <vt:lpstr>Dokument</vt:lpstr>
      <vt:lpstr>Lysbilde 1</vt:lpstr>
      <vt:lpstr>Lysbilde 2</vt:lpstr>
      <vt:lpstr>     Vestfold</vt:lpstr>
      <vt:lpstr>Vestfold</vt:lpstr>
      <vt:lpstr>2004</vt:lpstr>
      <vt:lpstr>Konsesjonslov, Jordlov</vt:lpstr>
      <vt:lpstr>§ 9 Særlige momenter landbrukseiendom </vt:lpstr>
      <vt:lpstr>Lysbilde 8</vt:lpstr>
      <vt:lpstr>Driftsmessig god løsning</vt:lpstr>
      <vt:lpstr>Konsesjonssøknader - kommunenes behandling</vt:lpstr>
      <vt:lpstr>Tilleggsjord / fortsatt egen enhet?</vt:lpstr>
      <vt:lpstr>Lysbilde 12</vt:lpstr>
      <vt:lpstr>Kommunenes veiledning</vt:lpstr>
      <vt:lpstr>Kommunenes veiledning</vt:lpstr>
      <vt:lpstr>Innhenting av saker til Fylkesmannen</vt:lpstr>
      <vt:lpstr>Lysbilde 16</vt:lpstr>
    </vt:vector>
  </TitlesOfParts>
  <Company>Fylkesmannen i Vestfold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SAMORNDNING AV STATLIGE INNSIGELSER TIL KOMMUNALE PLANER   VESTFOLD SOM FORSØKSFYLKE</dc:title>
  <dc:creator>Fossen, Hanna</dc:creator>
  <cp:lastModifiedBy>HV</cp:lastModifiedBy>
  <cp:revision>75</cp:revision>
  <cp:lastPrinted>2014-12-02T08:54:31Z</cp:lastPrinted>
  <dcterms:created xsi:type="dcterms:W3CDTF">2013-10-15T08:07:24Z</dcterms:created>
  <dcterms:modified xsi:type="dcterms:W3CDTF">2014-12-03T08:03:45Z</dcterms:modified>
</cp:coreProperties>
</file>