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80" r:id="rId14"/>
    <p:sldId id="269" r:id="rId15"/>
    <p:sldId id="270" r:id="rId16"/>
    <p:sldId id="261" r:id="rId17"/>
    <p:sldId id="281" r:id="rId18"/>
    <p:sldId id="279" r:id="rId19"/>
    <p:sldId id="276" r:id="rId20"/>
    <p:sldId id="271" r:id="rId21"/>
    <p:sldId id="277" r:id="rId22"/>
    <p:sldId id="278" r:id="rId23"/>
    <p:sldId id="282" r:id="rId24"/>
  </p:sldIdLst>
  <p:sldSz cx="9144000" cy="6858000" type="screen4x3"/>
  <p:notesSz cx="6797675" cy="9928225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2" y="3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412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6412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r">
              <a:defRPr sz="1200"/>
            </a:lvl1pPr>
          </a:lstStyle>
          <a:p>
            <a:fld id="{F9F0F212-DEF3-4C5C-B8AC-1FBDE03219D7}" type="datetimeFigureOut">
              <a:rPr lang="nb-NO" smtClean="0"/>
              <a:pPr/>
              <a:t>03.12.2014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85" tIns="45642" rIns="91285" bIns="45642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1285" tIns="45642" rIns="91285" bIns="45642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60" cy="496412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60" cy="496412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r">
              <a:defRPr sz="1200"/>
            </a:lvl1pPr>
          </a:lstStyle>
          <a:p>
            <a:fld id="{477BCC37-AC6E-4B46-828A-214FF323A2B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2176309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BCC37-AC6E-4B46-828A-214FF323A2B4}" type="slidenum">
              <a:rPr lang="nb-NO" smtClean="0"/>
              <a:pPr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4121134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8A3FC-7D3E-48A2-9BBA-665320676D92}" type="datetimeFigureOut">
              <a:rPr lang="nb-NO" smtClean="0"/>
              <a:pPr/>
              <a:t>03.12.2014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6DB09-B526-454D-A9E2-49E83A99BA62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423049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8A3FC-7D3E-48A2-9BBA-665320676D92}" type="datetimeFigureOut">
              <a:rPr lang="nb-NO" smtClean="0"/>
              <a:pPr/>
              <a:t>03.12.2014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6DB09-B526-454D-A9E2-49E83A99BA62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2286363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8A3FC-7D3E-48A2-9BBA-665320676D92}" type="datetimeFigureOut">
              <a:rPr lang="nb-NO" smtClean="0"/>
              <a:pPr/>
              <a:t>03.12.2014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6DB09-B526-454D-A9E2-49E83A99BA62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4009890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8A3FC-7D3E-48A2-9BBA-665320676D92}" type="datetimeFigureOut">
              <a:rPr lang="nb-NO" smtClean="0"/>
              <a:pPr/>
              <a:t>03.12.2014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6DB09-B526-454D-A9E2-49E83A99BA62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2799700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8A3FC-7D3E-48A2-9BBA-665320676D92}" type="datetimeFigureOut">
              <a:rPr lang="nb-NO" smtClean="0"/>
              <a:pPr/>
              <a:t>03.12.2014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6DB09-B526-454D-A9E2-49E83A99BA62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3888074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8A3FC-7D3E-48A2-9BBA-665320676D92}" type="datetimeFigureOut">
              <a:rPr lang="nb-NO" smtClean="0"/>
              <a:pPr/>
              <a:t>03.12.2014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6DB09-B526-454D-A9E2-49E83A99BA62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1057808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8A3FC-7D3E-48A2-9BBA-665320676D92}" type="datetimeFigureOut">
              <a:rPr lang="nb-NO" smtClean="0"/>
              <a:pPr/>
              <a:t>03.12.2014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6DB09-B526-454D-A9E2-49E83A99BA62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4013580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8A3FC-7D3E-48A2-9BBA-665320676D92}" type="datetimeFigureOut">
              <a:rPr lang="nb-NO" smtClean="0"/>
              <a:pPr/>
              <a:t>03.12.2014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6DB09-B526-454D-A9E2-49E83A99BA62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206727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8A3FC-7D3E-48A2-9BBA-665320676D92}" type="datetimeFigureOut">
              <a:rPr lang="nb-NO" smtClean="0"/>
              <a:pPr/>
              <a:t>03.12.2014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6DB09-B526-454D-A9E2-49E83A99BA62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2732443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8A3FC-7D3E-48A2-9BBA-665320676D92}" type="datetimeFigureOut">
              <a:rPr lang="nb-NO" smtClean="0"/>
              <a:pPr/>
              <a:t>03.12.2014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6DB09-B526-454D-A9E2-49E83A99BA62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118445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8A3FC-7D3E-48A2-9BBA-665320676D92}" type="datetimeFigureOut">
              <a:rPr lang="nb-NO" smtClean="0"/>
              <a:pPr/>
              <a:t>03.12.2014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6DB09-B526-454D-A9E2-49E83A99BA62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87927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8A3FC-7D3E-48A2-9BBA-665320676D92}" type="datetimeFigureOut">
              <a:rPr lang="nb-NO" smtClean="0"/>
              <a:pPr/>
              <a:t>03.12.2014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6DB09-B526-454D-A9E2-49E83A99BA62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3567694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>
            <a:normAutofit/>
          </a:bodyPr>
          <a:lstStyle/>
          <a:p>
            <a:r>
              <a:rPr lang="nb-NO" sz="3600" b="1" dirty="0" smtClean="0"/>
              <a:t>Priskontroll og erfaring fra kommunene</a:t>
            </a:r>
            <a:br>
              <a:rPr lang="nb-NO" sz="3600" b="1" dirty="0" smtClean="0"/>
            </a:br>
            <a:endParaRPr lang="nb-NO" sz="3600" b="1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2420888"/>
            <a:ext cx="6400800" cy="4032448"/>
          </a:xfrm>
        </p:spPr>
        <p:txBody>
          <a:bodyPr/>
          <a:lstStyle/>
          <a:p>
            <a:r>
              <a:rPr lang="nb-NO" dirty="0" smtClean="0"/>
              <a:t/>
            </a:r>
            <a:br>
              <a:rPr lang="nb-NO" dirty="0" smtClean="0"/>
            </a:br>
            <a:endParaRPr lang="nb-NO" dirty="0"/>
          </a:p>
        </p:txBody>
      </p:sp>
      <p:sp>
        <p:nvSpPr>
          <p:cNvPr id="4" name="Rektangel 3"/>
          <p:cNvSpPr/>
          <p:nvPr/>
        </p:nvSpPr>
        <p:spPr>
          <a:xfrm>
            <a:off x="1403648" y="3933056"/>
            <a:ext cx="727280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smtClean="0"/>
              <a:t>V/Jordbrukssjef Olav Magne Tonstad, Hå kommune, Rogaland </a:t>
            </a:r>
          </a:p>
          <a:p>
            <a:endParaRPr lang="nb-NO" dirty="0"/>
          </a:p>
          <a:p>
            <a:endParaRPr lang="nb-NO" dirty="0" smtClean="0"/>
          </a:p>
          <a:p>
            <a:r>
              <a:rPr lang="nb-NO" dirty="0" smtClean="0"/>
              <a:t>Konsesjonsloven – miniseminar</a:t>
            </a:r>
          </a:p>
          <a:p>
            <a:r>
              <a:rPr lang="nb-NO" dirty="0" smtClean="0"/>
              <a:t>Fra odel til adel?</a:t>
            </a:r>
          </a:p>
          <a:p>
            <a:r>
              <a:rPr lang="nb-NO" dirty="0" err="1" smtClean="0"/>
              <a:t>AgriAnalyse</a:t>
            </a:r>
            <a:r>
              <a:rPr lang="nb-NO" dirty="0" smtClean="0"/>
              <a:t> og Norges Bondelag</a:t>
            </a:r>
          </a:p>
          <a:p>
            <a:endParaRPr lang="nb-NO" dirty="0"/>
          </a:p>
          <a:p>
            <a:r>
              <a:rPr lang="nb-NO" dirty="0" smtClean="0"/>
              <a:t>Oslo, 3. </a:t>
            </a:r>
            <a:r>
              <a:rPr lang="nb-NO" smtClean="0"/>
              <a:t>desember 2014</a:t>
            </a:r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234715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Positive sider ved konsesjonsloven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Ivaretar kjøpernes interesser, «de som skal inn i landbruket»</a:t>
            </a:r>
          </a:p>
          <a:p>
            <a:pPr lvl="0"/>
            <a:r>
              <a:rPr lang="nb-NO" dirty="0" smtClean="0"/>
              <a:t>Priskontrollen </a:t>
            </a:r>
            <a:r>
              <a:rPr lang="nb-NO" dirty="0"/>
              <a:t>er retningsgivende for omsetning av ikke-konsesjonspliktige eiendommer</a:t>
            </a:r>
          </a:p>
          <a:p>
            <a:pPr lvl="0"/>
            <a:r>
              <a:rPr lang="nb-NO" dirty="0"/>
              <a:t>Sikrer et samspill mellom konsesjonslov, jordlov og odelslov</a:t>
            </a:r>
            <a:r>
              <a:rPr lang="nb-NO" dirty="0" smtClean="0"/>
              <a:t>.</a:t>
            </a:r>
          </a:p>
          <a:p>
            <a:pPr lvl="0"/>
            <a:r>
              <a:rPr lang="nb-NO" dirty="0" smtClean="0"/>
              <a:t>Boplikt og priskontroll viktigst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316981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Utgangspunktet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Gjennomregulert samfunn med mange lover og regler</a:t>
            </a:r>
          </a:p>
          <a:p>
            <a:r>
              <a:rPr lang="nb-NO" dirty="0" smtClean="0"/>
              <a:t>Behov for kontroll med eiendomspolitikken, særlig landbrukseiendommer</a:t>
            </a:r>
          </a:p>
          <a:p>
            <a:r>
              <a:rPr lang="nb-NO" dirty="0"/>
              <a:t>Landbruket er en politisk næring som mottar tilskudd fra staten</a:t>
            </a:r>
          </a:p>
          <a:p>
            <a:r>
              <a:rPr lang="nb-NO" dirty="0"/>
              <a:t>Høy pris på landbrukseiendommene fører til høye kapitalkrav og behov for større overføringer</a:t>
            </a:r>
          </a:p>
          <a:p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85329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Erfaringene med priskontrollen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 smtClean="0"/>
              <a:t>Gjennomgående positive</a:t>
            </a:r>
          </a:p>
          <a:p>
            <a:r>
              <a:rPr lang="nb-NO" dirty="0" smtClean="0"/>
              <a:t>Fungerer for omsetning av tradisjonelle landbrukseiendommer</a:t>
            </a:r>
          </a:p>
          <a:p>
            <a:r>
              <a:rPr lang="nb-NO" dirty="0" smtClean="0"/>
              <a:t>Unntak og grensetilfeller som får mest (negativ) oppmerksomhet</a:t>
            </a:r>
          </a:p>
          <a:p>
            <a:r>
              <a:rPr lang="nb-NO" dirty="0" smtClean="0"/>
              <a:t>Ikke alt kan reguleres ved lov</a:t>
            </a:r>
          </a:p>
          <a:p>
            <a:r>
              <a:rPr lang="nb-NO" dirty="0" smtClean="0"/>
              <a:t>Fremdeles stor respekt for priskontrollen</a:t>
            </a:r>
          </a:p>
          <a:p>
            <a:r>
              <a:rPr lang="nb-NO" dirty="0" smtClean="0"/>
              <a:t>Heving av </a:t>
            </a:r>
            <a:r>
              <a:rPr lang="nb-NO" dirty="0" err="1" smtClean="0"/>
              <a:t>boverdi</a:t>
            </a:r>
            <a:r>
              <a:rPr lang="nb-NO" dirty="0" smtClean="0"/>
              <a:t> og nedre beløpsgrenser har i liten grad ført til økt salg av slike eiendommer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357286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Erfaringer med priskontrollen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Rådmannen vanligvis noe strengere enn politikerne</a:t>
            </a:r>
          </a:p>
          <a:p>
            <a:r>
              <a:rPr lang="nb-NO" dirty="0" smtClean="0"/>
              <a:t>Fylkesmannen vanligvis noe strengere enn kommunene</a:t>
            </a:r>
          </a:p>
          <a:p>
            <a:r>
              <a:rPr lang="nb-NO" dirty="0" smtClean="0"/>
              <a:t>Noen vedtak overprøves, </a:t>
            </a:r>
            <a:r>
              <a:rPr lang="nb-NO" smtClean="0"/>
              <a:t>få rettsaker</a:t>
            </a:r>
            <a:endParaRPr lang="nb-NO" dirty="0" smtClean="0"/>
          </a:p>
          <a:p>
            <a:r>
              <a:rPr lang="nb-NO" dirty="0" smtClean="0"/>
              <a:t>Takstmenn og meglere tilpasser seg prisene, men ligger vanligvis litt over</a:t>
            </a:r>
          </a:p>
          <a:p>
            <a:r>
              <a:rPr lang="nb-NO" dirty="0" smtClean="0"/>
              <a:t>Stor etterspørsel etter jord påvirker prisene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68384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Forhold utenom priskontrollen som påvirker prisnivået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Prisene har steget mer enn økning i avkastningsverdien </a:t>
            </a:r>
          </a:p>
          <a:p>
            <a:r>
              <a:rPr lang="nb-NO" dirty="0" smtClean="0"/>
              <a:t>Markedet presser prisene oppover</a:t>
            </a:r>
          </a:p>
          <a:p>
            <a:r>
              <a:rPr lang="nb-NO" dirty="0" smtClean="0"/>
              <a:t>Lågt rentenivå</a:t>
            </a:r>
          </a:p>
          <a:p>
            <a:r>
              <a:rPr lang="nb-NO" dirty="0" smtClean="0"/>
              <a:t>Gevinstbeskatning på salg av gardsbruk, fra 2005. Skatten kalkuleres inn i prisen. Aktive bønder betaler mer skatt enn passive bønder.</a:t>
            </a:r>
          </a:p>
          <a:p>
            <a:r>
              <a:rPr lang="nb-NO" dirty="0" smtClean="0"/>
              <a:t>Erstatningsnivået ved avståelse av arealer, f.eks. E18 gjennom Vestfold veier på Jæren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368447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Ulike meninger om priskontrollen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De fleste bøndene mener at de betaler nok for eiendommene</a:t>
            </a:r>
          </a:p>
          <a:p>
            <a:r>
              <a:rPr lang="nb-NO" dirty="0" smtClean="0"/>
              <a:t>Redd for konsekvensene av et pris-slepp</a:t>
            </a:r>
          </a:p>
          <a:p>
            <a:r>
              <a:rPr lang="nb-NO" dirty="0" smtClean="0"/>
              <a:t>Grensetilfellene med avslag på grunn av pris irriterer og får mye oppmerksomhet</a:t>
            </a:r>
          </a:p>
          <a:p>
            <a:r>
              <a:rPr lang="nb-NO" dirty="0" smtClean="0"/>
              <a:t>De fleste organisasjonene i landbruket vil beholde konsesjonsloven og priskontrollen</a:t>
            </a:r>
          </a:p>
          <a:p>
            <a:r>
              <a:rPr lang="nb-NO" dirty="0" err="1" smtClean="0"/>
              <a:t>Norskog</a:t>
            </a:r>
            <a:r>
              <a:rPr lang="nb-NO" dirty="0" smtClean="0"/>
              <a:t> vil fjerne konsesjonsloven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207577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Statsråd Listhaugs priskontroll-brev</a:t>
            </a:r>
            <a:r>
              <a:rPr lang="nb-NO" sz="3200" dirty="0" smtClean="0"/>
              <a:t>	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b-NO" dirty="0" smtClean="0"/>
              <a:t>Brev om å legge mindre vekt på priskontrollen</a:t>
            </a:r>
          </a:p>
          <a:p>
            <a:r>
              <a:rPr lang="nb-NO" dirty="0" smtClean="0"/>
              <a:t>Omstridt brev, muligens i strid med konsesjonsloven.</a:t>
            </a:r>
          </a:p>
          <a:p>
            <a:r>
              <a:rPr lang="nb-NO" dirty="0" smtClean="0"/>
              <a:t>Både loven og brevet gjelder?</a:t>
            </a:r>
          </a:p>
          <a:p>
            <a:r>
              <a:rPr lang="nb-NO" dirty="0" smtClean="0"/>
              <a:t>Statsråden er kritisert av kontrollkomiteen og opposisjonen. Stortinget har likevel ikke bedt departementet om å trekke tilbake brevet.</a:t>
            </a:r>
          </a:p>
          <a:p>
            <a:r>
              <a:rPr lang="nb-NO" dirty="0" smtClean="0"/>
              <a:t>Noen kommuner, fylkesmannsembeter og Landbruksdirektoratet tar hensyn til brevet. Brevet har ført til høyere priser. </a:t>
            </a:r>
          </a:p>
          <a:p>
            <a:r>
              <a:rPr lang="nb-NO" dirty="0" smtClean="0"/>
              <a:t>Uklar situasjon. Brevet overkjører loven og Stortinget</a:t>
            </a:r>
          </a:p>
          <a:p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283632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De problematiske sakene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Eiendommer i grenseland mht. størrelse</a:t>
            </a:r>
          </a:p>
          <a:p>
            <a:r>
              <a:rPr lang="nb-NO" dirty="0" smtClean="0"/>
              <a:t>Loven har klare arealgrenser</a:t>
            </a:r>
          </a:p>
          <a:p>
            <a:r>
              <a:rPr lang="nb-NO" dirty="0" smtClean="0"/>
              <a:t>Krav til bebygd eiendom</a:t>
            </a:r>
          </a:p>
          <a:p>
            <a:r>
              <a:rPr lang="nb-NO" dirty="0" smtClean="0"/>
              <a:t>Høyere pris for grønnsakjord?</a:t>
            </a:r>
          </a:p>
          <a:p>
            <a:r>
              <a:rPr lang="nb-NO" dirty="0" smtClean="0"/>
              <a:t>Kjøper har risiko for konsesjon – videresalg</a:t>
            </a:r>
          </a:p>
          <a:p>
            <a:r>
              <a:rPr lang="nb-NO" dirty="0" smtClean="0"/>
              <a:t>Vurdering av størrelsen på </a:t>
            </a:r>
            <a:r>
              <a:rPr lang="nb-NO" dirty="0" err="1" smtClean="0"/>
              <a:t>boverdien</a:t>
            </a:r>
            <a:endParaRPr lang="nb-NO" dirty="0" smtClean="0"/>
          </a:p>
          <a:p>
            <a:r>
              <a:rPr lang="nb-NO" dirty="0" smtClean="0"/>
              <a:t>Klagesaker der det vises til brevet fra Listhaug</a:t>
            </a:r>
          </a:p>
          <a:p>
            <a:r>
              <a:rPr lang="nb-NO" dirty="0" smtClean="0"/>
              <a:t>Verdi på rettigheter som ligger til eiendom</a:t>
            </a:r>
          </a:p>
          <a:p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149053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1026" name="Picture 2" descr="C:\Users\omt\AppData\Local\Microsoft\Windows\Temporary Internet Files\Content.Outlook\XO4B6HNA\Skjermbilde 01 12 201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8029" y="0"/>
            <a:ext cx="836794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2466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Pris på dyrka jord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Prisen vurderes ut fra avkastningsverdien</a:t>
            </a:r>
          </a:p>
          <a:p>
            <a:r>
              <a:rPr lang="nb-NO" dirty="0" smtClean="0"/>
              <a:t>Dyrkingskostnadene er mange steder høyere enn prisen på jorda, bl.a. på Jæren</a:t>
            </a:r>
          </a:p>
          <a:p>
            <a:r>
              <a:rPr lang="nb-NO" dirty="0" smtClean="0"/>
              <a:t>Har i tillegg betalt for arealet som skal dyrkes</a:t>
            </a:r>
          </a:p>
          <a:p>
            <a:r>
              <a:rPr lang="nb-NO" dirty="0" smtClean="0"/>
              <a:t>Minus. Jordkjøp må aktiveres</a:t>
            </a:r>
          </a:p>
          <a:p>
            <a:r>
              <a:rPr lang="nb-NO" dirty="0" smtClean="0"/>
              <a:t>Pluss. Dyrkingskostnader utgiftsføres direkte og reduserer forskjellene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156152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Lovgrunnlaget for priskontroll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Konsesjonsloven § 9.1</a:t>
            </a:r>
          </a:p>
          <a:p>
            <a:pPr marL="0" indent="0">
              <a:buNone/>
            </a:pPr>
            <a:endParaRPr lang="nb-NO" dirty="0"/>
          </a:p>
        </p:txBody>
      </p:sp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08760439"/>
              </p:ext>
            </p:extLst>
          </p:nvPr>
        </p:nvGraphicFramePr>
        <p:xfrm>
          <a:off x="-33429" y="3752840"/>
          <a:ext cx="8579296" cy="4358640"/>
        </p:xfrm>
        <a:graphic>
          <a:graphicData uri="http://schemas.openxmlformats.org/drawingml/2006/table">
            <a:tbl>
              <a:tblPr/>
              <a:tblGrid>
                <a:gridCol w="428965"/>
                <a:gridCol w="8150331"/>
              </a:tblGrid>
              <a:tr h="0">
                <a:tc>
                  <a:txBody>
                    <a:bodyPr/>
                    <a:lstStyle/>
                    <a:p>
                      <a:pPr algn="r"/>
                      <a:r>
                        <a:rPr lang="nb-NO" sz="2800" dirty="0"/>
                        <a:t>1.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nb-NO" sz="2800" dirty="0">
                          <a:solidFill>
                            <a:srgbClr val="FF0000"/>
                          </a:solidFill>
                        </a:rPr>
                        <a:t>om den avtalte prisen tilgodeser en samfunnsmessig forsvarlig prisutvikling</a:t>
                      </a:r>
                      <a:r>
                        <a:rPr lang="nb-NO" sz="2800" dirty="0" smtClean="0">
                          <a:solidFill>
                            <a:srgbClr val="FF0000"/>
                          </a:solidFill>
                        </a:rPr>
                        <a:t>,</a:t>
                      </a:r>
                    </a:p>
                    <a:p>
                      <a:pPr algn="l"/>
                      <a:endParaRPr lang="nb-NO" sz="2800" dirty="0" smtClean="0"/>
                    </a:p>
                    <a:p>
                      <a:pPr algn="l"/>
                      <a:r>
                        <a:rPr lang="nb-NO" sz="2800" dirty="0" smtClean="0">
                          <a:solidFill>
                            <a:srgbClr val="FF0000"/>
                          </a:solidFill>
                        </a:rPr>
                        <a:t>«en samfunnsmessig forsvarlig prisutvikling»</a:t>
                      </a:r>
                    </a:p>
                    <a:p>
                      <a:pPr marL="457200" indent="-457200" algn="l">
                        <a:buFont typeface="Arial" panose="020B0604020202020204" pitchFamily="34" charset="0"/>
                        <a:buChar char="•"/>
                      </a:pPr>
                      <a:r>
                        <a:rPr lang="nb-NO" sz="2800" dirty="0" smtClean="0">
                          <a:solidFill>
                            <a:schemeClr val="tx1"/>
                          </a:solidFill>
                        </a:rPr>
                        <a:t>Sikre</a:t>
                      </a:r>
                      <a:r>
                        <a:rPr lang="nb-NO" sz="2800" baseline="0" dirty="0" smtClean="0">
                          <a:solidFill>
                            <a:schemeClr val="tx1"/>
                          </a:solidFill>
                        </a:rPr>
                        <a:t> rekruttering til næringen</a:t>
                      </a:r>
                    </a:p>
                    <a:p>
                      <a:pPr marL="457200" indent="-457200" algn="l">
                        <a:buFont typeface="Arial" panose="020B0604020202020204" pitchFamily="34" charset="0"/>
                        <a:buChar char="•"/>
                      </a:pPr>
                      <a:r>
                        <a:rPr lang="nb-NO" sz="2800" baseline="0" dirty="0" smtClean="0">
                          <a:solidFill>
                            <a:schemeClr val="tx1"/>
                          </a:solidFill>
                        </a:rPr>
                        <a:t>Sikre eierskap som gir grunnlag for langsiktig og god ressursforvaltning</a:t>
                      </a:r>
                    </a:p>
                    <a:p>
                      <a:pPr marL="457200" indent="-457200" algn="l">
                        <a:buFont typeface="Arial" panose="020B0604020202020204" pitchFamily="34" charset="0"/>
                        <a:buChar char="•"/>
                      </a:pPr>
                      <a:endParaRPr lang="nb-NO" sz="2800" dirty="0" smtClean="0"/>
                    </a:p>
                    <a:p>
                      <a:pPr algn="l"/>
                      <a:endParaRPr lang="nb-NO" sz="2800" dirty="0" smtClean="0"/>
                    </a:p>
                    <a:p>
                      <a:pPr algn="l"/>
                      <a:endParaRPr lang="nb-NO" sz="2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803014" y="2060848"/>
            <a:ext cx="7981528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Ved avgjørelsen av søknad om konsesjon for erverv av </a:t>
            </a:r>
            <a:r>
              <a:rPr kumimoji="0" lang="nb-NO" altLang="nb-NO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eiendom som skal nyttes til landbruksformål</a:t>
            </a:r>
            <a:r>
              <a:rPr kumimoji="0" lang="nb-NO" altLang="nb-N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skal det legges særlig vekt på:</a:t>
            </a:r>
          </a:p>
        </p:txBody>
      </p:sp>
    </p:spTree>
    <p:extLst>
      <p:ext uri="{BB962C8B-B14F-4D97-AF65-F5344CB8AC3E}">
        <p14:creationId xmlns:p14="http://schemas.microsoft.com/office/powerpoint/2010/main" xmlns="" val="139922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Følger av å fjerne priskontrollen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b-NO" dirty="0" smtClean="0"/>
              <a:t>Avhenger om hele konsesjonsloven fjernes</a:t>
            </a:r>
          </a:p>
          <a:p>
            <a:r>
              <a:rPr lang="nb-NO" dirty="0" smtClean="0"/>
              <a:t>Mer attraktivt å selge gardsbruk</a:t>
            </a:r>
          </a:p>
          <a:p>
            <a:r>
              <a:rPr lang="nb-NO" dirty="0" smtClean="0"/>
              <a:t>Åpner for mer spekulasjon</a:t>
            </a:r>
            <a:endParaRPr lang="nb-NO" dirty="0"/>
          </a:p>
          <a:p>
            <a:r>
              <a:rPr lang="nb-NO" dirty="0" smtClean="0"/>
              <a:t>Lettere for personer med kapital å vinne fram</a:t>
            </a:r>
          </a:p>
          <a:p>
            <a:r>
              <a:rPr lang="nb-NO" dirty="0" smtClean="0"/>
              <a:t>Prishopp på mindre eiendommer i sentrale strøk</a:t>
            </a:r>
          </a:p>
          <a:p>
            <a:r>
              <a:rPr lang="nb-NO" dirty="0" smtClean="0"/>
              <a:t>Høyere kapitalkostnader</a:t>
            </a:r>
          </a:p>
          <a:p>
            <a:r>
              <a:rPr lang="nb-NO" dirty="0" smtClean="0"/>
              <a:t>Selv Listhaug-sympatisører vil beholde priskontrollen og hele konsesjonsloven</a:t>
            </a:r>
          </a:p>
          <a:p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419670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Endre for å bevare priskontrollen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 smtClean="0"/>
              <a:t>Endringer er nødvendige for å beholde loven</a:t>
            </a:r>
          </a:p>
          <a:p>
            <a:r>
              <a:rPr lang="nb-NO" dirty="0" smtClean="0"/>
              <a:t>Vurderes ut fra formålet med konsesjonsloven</a:t>
            </a:r>
          </a:p>
          <a:p>
            <a:r>
              <a:rPr lang="nb-NO" dirty="0" smtClean="0"/>
              <a:t>Skreddersy loven for typiske gardsbruk</a:t>
            </a:r>
          </a:p>
          <a:p>
            <a:r>
              <a:rPr lang="nb-NO" dirty="0" smtClean="0"/>
              <a:t>Heve grensene for konsesjonspliktige eiendommer</a:t>
            </a:r>
          </a:p>
          <a:p>
            <a:r>
              <a:rPr lang="nb-NO" dirty="0" smtClean="0"/>
              <a:t>Heve grense for </a:t>
            </a:r>
            <a:r>
              <a:rPr lang="nb-NO" dirty="0" err="1" smtClean="0"/>
              <a:t>boverdi</a:t>
            </a:r>
            <a:endParaRPr lang="nb-NO" dirty="0" smtClean="0"/>
          </a:p>
          <a:p>
            <a:r>
              <a:rPr lang="nb-NO" dirty="0" smtClean="0"/>
              <a:t>Heve nedre beløpsgrense</a:t>
            </a:r>
          </a:p>
          <a:p>
            <a:r>
              <a:rPr lang="nb-NO" dirty="0" smtClean="0"/>
              <a:t>Lempeligere behandling av grensetilfellene.</a:t>
            </a:r>
          </a:p>
          <a:p>
            <a:r>
              <a:rPr lang="nb-NO" dirty="0" smtClean="0"/>
              <a:t>Åpne for differensiert pris på ulike typer jord</a:t>
            </a:r>
          </a:p>
          <a:p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230952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Endre for å bevare fortsetter	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Gjennomgå begrepet «bebygd eiendom», som er sentralt, men noe uklart i prisrundskrivene</a:t>
            </a:r>
          </a:p>
          <a:p>
            <a:r>
              <a:rPr lang="nb-NO" dirty="0" smtClean="0"/>
              <a:t>Revidere prisrundskrivene og samle dem til ett rundskriv</a:t>
            </a:r>
          </a:p>
          <a:p>
            <a:r>
              <a:rPr lang="nb-NO" dirty="0" smtClean="0"/>
              <a:t>Tiltak for å bedre eiendomsstrukturen i skogbruket</a:t>
            </a:r>
          </a:p>
          <a:p>
            <a:r>
              <a:rPr lang="nb-NO" dirty="0" smtClean="0"/>
              <a:t>Redusere </a:t>
            </a:r>
            <a:r>
              <a:rPr lang="nb-NO" dirty="0"/>
              <a:t>gevinstbeskatning på </a:t>
            </a:r>
            <a:r>
              <a:rPr lang="nb-NO" dirty="0" smtClean="0"/>
              <a:t>gardsbruk</a:t>
            </a:r>
          </a:p>
          <a:p>
            <a:r>
              <a:rPr lang="nb-NO" dirty="0" smtClean="0"/>
              <a:t>Departementet har handlingsrom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22234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Takk </a:t>
            </a:r>
            <a:r>
              <a:rPr lang="nb-NO" smtClean="0"/>
              <a:t>for oppmerksomheten!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1026" name="Picture 2" descr="C:\Users\omt\AppData\Local\Microsoft\Windows\Temporary Internet Files\Content.Outlook\XO4B6HNA\Skjermbilde 02 12 201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28800"/>
            <a:ext cx="7924278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5553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800" dirty="0" smtClean="0">
                <a:solidFill>
                  <a:srgbClr val="FF0000"/>
                </a:solidFill>
              </a:rPr>
              <a:t>«en samfunnsmessig forsvarlig prisutvikling»</a:t>
            </a:r>
            <a:endParaRPr lang="nb-NO" sz="28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b-NO" sz="2800" dirty="0" smtClean="0"/>
              <a:t>Legge til rette for inntektsmuligheter og sosiale forhold som skaper stabile heltids- og deltidsarbeidsplasser i landbruket</a:t>
            </a:r>
          </a:p>
          <a:p>
            <a:r>
              <a:rPr lang="nb-NO" sz="2800" dirty="0" smtClean="0"/>
              <a:t>Den som overtar en gard skal betale en pris som gir muligheter for brukbar økonomi ved drift av garden</a:t>
            </a:r>
          </a:p>
          <a:p>
            <a:r>
              <a:rPr lang="nb-NO" sz="2800" dirty="0" smtClean="0"/>
              <a:t>Generell formulering i loven, som konkretiseres i de mange rundskrivene. </a:t>
            </a:r>
          </a:p>
          <a:p>
            <a:r>
              <a:rPr lang="nb-NO" sz="2800" dirty="0" smtClean="0"/>
              <a:t>Jungel av prisrundskriv, som bør samles i et rundskriv</a:t>
            </a:r>
          </a:p>
        </p:txBody>
      </p:sp>
    </p:spTree>
    <p:extLst>
      <p:ext uri="{BB962C8B-B14F-4D97-AF65-F5344CB8AC3E}">
        <p14:creationId xmlns:p14="http://schemas.microsoft.com/office/powerpoint/2010/main" xmlns="" val="55746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Prisrundskriv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 smtClean="0"/>
              <a:t>Rundskriv M- 3/2002 – prisrundskrivet</a:t>
            </a:r>
          </a:p>
          <a:p>
            <a:r>
              <a:rPr lang="nb-NO" dirty="0" smtClean="0"/>
              <a:t>Rundskriv M- 7/2002 – kapitaliseringsrentefot på skog og tilleggsverdi ved kjøp av skog</a:t>
            </a:r>
          </a:p>
          <a:p>
            <a:r>
              <a:rPr lang="nb-NO" dirty="0" smtClean="0"/>
              <a:t>Rundskriv M-4/2004 – kapitaliseringsrentefot på jord (fra 7 til 4 prosent) og nedre beløpsgrense på 750 000 kroner. Vilkår bolig med brukbar standard</a:t>
            </a:r>
          </a:p>
          <a:p>
            <a:r>
              <a:rPr lang="nb-NO" dirty="0" smtClean="0"/>
              <a:t>Rundskriv M-1/2010 – bebygde eiendommer må oppfylle lovens arealkrav for å omfattes av kontrollen, ubebygde eiendommer må bestå av produktive arealer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206931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Prisrundskriv </a:t>
            </a:r>
            <a:r>
              <a:rPr lang="nb-NO" sz="3200" dirty="0" smtClean="0"/>
              <a:t>fortsetter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b-NO" dirty="0" smtClean="0"/>
              <a:t>Rundskriv M-1/2010 forts.: </a:t>
            </a:r>
            <a:r>
              <a:rPr lang="nb-NO" dirty="0" err="1" smtClean="0"/>
              <a:t>Boverdi</a:t>
            </a:r>
            <a:r>
              <a:rPr lang="nb-NO" dirty="0" smtClean="0"/>
              <a:t> oppjustert til 1,5 millioner kroner. Oppjustering av nedre beløpsgrense til 1,5 millioner kroner (ikke priskontroll)</a:t>
            </a:r>
          </a:p>
          <a:p>
            <a:r>
              <a:rPr lang="nb-NO" dirty="0" smtClean="0"/>
              <a:t>Brev 23.11.2010: Presisering av hvordan nedre beløpsgrense i M-4/2004 og M-1/2010 er å forstå.</a:t>
            </a:r>
          </a:p>
          <a:p>
            <a:r>
              <a:rPr lang="nb-NO" dirty="0" smtClean="0"/>
              <a:t>Rundskriv M-2/2012: Nedre beløpsgrense for priskontroll på bebygde eiendommer med brukbart hus, som skal brukes til boligformål hevet (under 2,5 millioner kroner), jf. landbruksmeldingen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409446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Priskontroll for ubebygd eiendom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Eiendommen må bestå av produktive jordbruks- eller skogbruksarealer</a:t>
            </a:r>
          </a:p>
          <a:p>
            <a:r>
              <a:rPr lang="nb-NO" dirty="0" smtClean="0"/>
              <a:t>Må bruke eiendommen til landbruksformål</a:t>
            </a:r>
          </a:p>
          <a:p>
            <a:r>
              <a:rPr lang="nb-NO" dirty="0" smtClean="0"/>
              <a:t>Ingen nedre arealgrense når eiendommen er ubebygd. Ikke krav om 25 dekar fulldyrka jord eller 500 dekar skog.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379834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Priskontroll for bebygd eiendom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 smtClean="0"/>
              <a:t>Konsesjonsgrense. Bebygd eiendom, 100 dekar totalt, 25 dekar dyrka og overflatedyrka jord</a:t>
            </a:r>
          </a:p>
          <a:p>
            <a:r>
              <a:rPr lang="nb-NO" dirty="0" smtClean="0"/>
              <a:t>Priskontroll når eiendommen har mer enn 25 dekar dyrka jord og/eller mer enn 500 dekar skog og eiendommen skal nyttes til landbruksformål.</a:t>
            </a:r>
          </a:p>
          <a:p>
            <a:r>
              <a:rPr lang="nb-NO" dirty="0" smtClean="0"/>
              <a:t>Unntak for eiendom med brukbart bolighus, som kan brukes til boligformål, med pris under 2,5 millioner kroner. </a:t>
            </a:r>
          </a:p>
          <a:p>
            <a:r>
              <a:rPr lang="nb-NO" dirty="0" smtClean="0"/>
              <a:t>Ikke priskontroll. Areal under 25/500. Bebygd eiendom (ikke krav om bolighus i brukbar stand.</a:t>
            </a:r>
          </a:p>
          <a:p>
            <a:r>
              <a:rPr lang="nb-NO" dirty="0" smtClean="0"/>
              <a:t>Ikke priskontroll på jakt- og utmarkseiendommer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172293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Boverdi</a:t>
            </a:r>
            <a:r>
              <a:rPr lang="nb-NO" dirty="0" smtClean="0"/>
              <a:t> og tillegg for tilleggsjord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Boverdi</a:t>
            </a:r>
            <a:r>
              <a:rPr lang="nb-NO" dirty="0" smtClean="0"/>
              <a:t>-tillegg – maksimalt 1,5 millioner, jf. M-1/2010. Eiendommen må ha bolighus.</a:t>
            </a:r>
          </a:p>
          <a:p>
            <a:r>
              <a:rPr lang="nb-NO" dirty="0" smtClean="0"/>
              <a:t>Hovedsakelig på mindre eiendommer</a:t>
            </a:r>
          </a:p>
          <a:p>
            <a:r>
              <a:rPr lang="nb-NO" dirty="0" smtClean="0"/>
              <a:t>Høyest </a:t>
            </a:r>
            <a:r>
              <a:rPr lang="nb-NO" dirty="0" err="1" smtClean="0"/>
              <a:t>boverdi</a:t>
            </a:r>
            <a:r>
              <a:rPr lang="nb-NO" dirty="0" smtClean="0"/>
              <a:t> i bynære og sentrale strøk</a:t>
            </a:r>
          </a:p>
          <a:p>
            <a:r>
              <a:rPr lang="nb-NO" dirty="0" smtClean="0"/>
              <a:t>Inntil 50 prosent tillegg til prisen (avkastningsverdien) for tilleggsjord.</a:t>
            </a:r>
          </a:p>
          <a:p>
            <a:r>
              <a:rPr lang="nb-NO" dirty="0" smtClean="0"/>
              <a:t>Skal foreta marginalverdibetraktning ved kjøp av </a:t>
            </a:r>
            <a:r>
              <a:rPr lang="nb-NO" dirty="0" err="1" smtClean="0"/>
              <a:t>tilleggsjord,jf</a:t>
            </a:r>
            <a:r>
              <a:rPr lang="nb-NO" dirty="0" smtClean="0"/>
              <a:t>. M-3/2002 s.10</a:t>
            </a:r>
          </a:p>
          <a:p>
            <a:endParaRPr lang="nb-NO" dirty="0"/>
          </a:p>
          <a:p>
            <a:endParaRPr lang="nb-NO" dirty="0" smtClean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160909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Positive sider ved konsesjonsloven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nb-NO" dirty="0"/>
              <a:t>Hindrer oppsamling av landbrukseiendommer på få hender</a:t>
            </a:r>
          </a:p>
          <a:p>
            <a:pPr lvl="0"/>
            <a:r>
              <a:rPr lang="nb-NO" dirty="0" smtClean="0"/>
              <a:t>Eierskap gir stabilitet. Sikrer </a:t>
            </a:r>
            <a:r>
              <a:rPr lang="nb-NO" dirty="0"/>
              <a:t>personlig eierskap til landbrukseiendommene</a:t>
            </a:r>
          </a:p>
          <a:p>
            <a:pPr lvl="0"/>
            <a:r>
              <a:rPr lang="nb-NO" dirty="0"/>
              <a:t>Holder prisene på et samfunnsmessig forsvarlig nivå, ikke minst i de sentrale jordbruksområdene</a:t>
            </a:r>
          </a:p>
          <a:p>
            <a:pPr lvl="0"/>
            <a:r>
              <a:rPr lang="nb-NO" dirty="0"/>
              <a:t>Sikrer bosetting på landbrukseiendommer av en viss størrelse</a:t>
            </a:r>
          </a:p>
          <a:p>
            <a:pPr lvl="0"/>
            <a:r>
              <a:rPr lang="nb-NO" dirty="0"/>
              <a:t>Sikrer at aktive bønder får overta landbrukseiendommer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41290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1279</TotalTime>
  <Words>1091</Words>
  <Application>Microsoft Office PowerPoint</Application>
  <PresentationFormat>Skjermfremvisning (4:3)</PresentationFormat>
  <Paragraphs>144</Paragraphs>
  <Slides>23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23</vt:i4>
      </vt:variant>
    </vt:vector>
  </HeadingPairs>
  <TitlesOfParts>
    <vt:vector size="24" baseType="lpstr">
      <vt:lpstr>Office-tema</vt:lpstr>
      <vt:lpstr>Priskontroll og erfaring fra kommunene </vt:lpstr>
      <vt:lpstr>Lovgrunnlaget for priskontroll</vt:lpstr>
      <vt:lpstr>«en samfunnsmessig forsvarlig prisutvikling»</vt:lpstr>
      <vt:lpstr>Prisrundskriv</vt:lpstr>
      <vt:lpstr>Prisrundskriv fortsetter</vt:lpstr>
      <vt:lpstr>Priskontroll for ubebygd eiendom</vt:lpstr>
      <vt:lpstr>Priskontroll for bebygd eiendom</vt:lpstr>
      <vt:lpstr>Boverdi og tillegg for tilleggsjord</vt:lpstr>
      <vt:lpstr>Positive sider ved konsesjonsloven</vt:lpstr>
      <vt:lpstr>Positive sider ved konsesjonsloven</vt:lpstr>
      <vt:lpstr>Utgangspunktet</vt:lpstr>
      <vt:lpstr>Erfaringene med priskontrollen</vt:lpstr>
      <vt:lpstr>Erfaringer med priskontrollen</vt:lpstr>
      <vt:lpstr>Forhold utenom priskontrollen som påvirker prisnivået</vt:lpstr>
      <vt:lpstr>Ulike meninger om priskontrollen</vt:lpstr>
      <vt:lpstr>Statsråd Listhaugs priskontroll-brev </vt:lpstr>
      <vt:lpstr>De problematiske sakene</vt:lpstr>
      <vt:lpstr>Lysbilde 18</vt:lpstr>
      <vt:lpstr>Pris på dyrka jord</vt:lpstr>
      <vt:lpstr>Følger av å fjerne priskontrollen</vt:lpstr>
      <vt:lpstr>Endre for å bevare priskontrollen</vt:lpstr>
      <vt:lpstr>Endre for å bevare fortsetter </vt:lpstr>
      <vt:lpstr>Takk for oppmerksomheten!</vt:lpstr>
    </vt:vector>
  </TitlesOfParts>
  <Company>Hå kommune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Priskontroll og erfaring fra kommunene V/Jordbrukssjef Olav Magne Tonstad, Hå kommune, Rogaland</dc:title>
  <dc:creator>Olav Magne Tonstad</dc:creator>
  <cp:lastModifiedBy>HV</cp:lastModifiedBy>
  <cp:revision>64</cp:revision>
  <cp:lastPrinted>2014-12-02T08:50:05Z</cp:lastPrinted>
  <dcterms:created xsi:type="dcterms:W3CDTF">2014-11-29T15:59:02Z</dcterms:created>
  <dcterms:modified xsi:type="dcterms:W3CDTF">2014-12-03T08:16:55Z</dcterms:modified>
</cp:coreProperties>
</file>