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525" r:id="rId3"/>
    <p:sldId id="546" r:id="rId4"/>
    <p:sldId id="547" r:id="rId5"/>
    <p:sldId id="479" r:id="rId6"/>
    <p:sldId id="484" r:id="rId7"/>
    <p:sldId id="557" r:id="rId8"/>
    <p:sldId id="551" r:id="rId9"/>
    <p:sldId id="552" r:id="rId10"/>
    <p:sldId id="553" r:id="rId11"/>
    <p:sldId id="548" r:id="rId12"/>
    <p:sldId id="539" r:id="rId13"/>
    <p:sldId id="540" r:id="rId14"/>
    <p:sldId id="538" r:id="rId15"/>
    <p:sldId id="554" r:id="rId16"/>
    <p:sldId id="555" r:id="rId17"/>
    <p:sldId id="509" r:id="rId18"/>
    <p:sldId id="534" r:id="rId19"/>
    <p:sldId id="526" r:id="rId20"/>
    <p:sldId id="510" r:id="rId21"/>
    <p:sldId id="511" r:id="rId22"/>
    <p:sldId id="528" r:id="rId23"/>
    <p:sldId id="530" r:id="rId24"/>
    <p:sldId id="531" r:id="rId25"/>
    <p:sldId id="532" r:id="rId26"/>
    <p:sldId id="514" r:id="rId27"/>
    <p:sldId id="515" r:id="rId28"/>
    <p:sldId id="527" r:id="rId29"/>
    <p:sldId id="522" r:id="rId30"/>
    <p:sldId id="523" r:id="rId31"/>
    <p:sldId id="535" r:id="rId32"/>
    <p:sldId id="524" r:id="rId33"/>
    <p:sldId id="422" r:id="rId34"/>
    <p:sldId id="558" r:id="rId35"/>
    <p:sldId id="487" r:id="rId36"/>
    <p:sldId id="507" r:id="rId37"/>
  </p:sldIdLst>
  <p:sldSz cx="9144000" cy="6858000" type="screen4x3"/>
  <p:notesSz cx="6797675" cy="9926638"/>
  <p:defaultTextStyle>
    <a:defPPr>
      <a:defRPr lang="nb-NO"/>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p:clrMru>
</p:presentationPr>
</file>

<file path=ppt/tableStyles.xml><?xml version="1.0" encoding="utf-8"?>
<a:tblStyleLst xmlns:a="http://schemas.openxmlformats.org/drawingml/2006/main" def="{5C22544A-7EE6-4342-B048-85BDC9FD1C3A}">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ddels stil 2 - aks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5" autoAdjust="0"/>
    <p:restoredTop sz="91039" autoAdjust="0"/>
  </p:normalViewPr>
  <p:slideViewPr>
    <p:cSldViewPr>
      <p:cViewPr>
        <p:scale>
          <a:sx n="80" d="100"/>
          <a:sy n="80" d="100"/>
        </p:scale>
        <p:origin x="-300" y="-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regnear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regneark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lineChart>
        <c:grouping val="standard"/>
        <c:ser>
          <c:idx val="0"/>
          <c:order val="0"/>
          <c:tx>
            <c:strRef>
              <c:f>'Ark1'!$B$1</c:f>
              <c:strCache>
                <c:ptCount val="1"/>
                <c:pt idx="0">
                  <c:v>Gjeldsgrad</c:v>
                </c:pt>
              </c:strCache>
            </c:strRef>
          </c:tx>
          <c:marker>
            <c:symbol val="none"/>
          </c:marker>
          <c:cat>
            <c:numRef>
              <c:f>'Ark1'!$A$2:$A$16</c:f>
              <c:numCache>
                <c:formatCode>General</c:formatCode>
                <c:ptCount val="15"/>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numCache>
            </c:numRef>
          </c:cat>
          <c:val>
            <c:numRef>
              <c:f>'Ark1'!$B$2:$B$16</c:f>
              <c:numCache>
                <c:formatCode>General</c:formatCode>
                <c:ptCount val="15"/>
                <c:pt idx="0">
                  <c:v>37.67</c:v>
                </c:pt>
                <c:pt idx="1">
                  <c:v>40.06</c:v>
                </c:pt>
                <c:pt idx="2">
                  <c:v>40.6</c:v>
                </c:pt>
                <c:pt idx="3">
                  <c:v>41.93</c:v>
                </c:pt>
                <c:pt idx="4">
                  <c:v>42.9</c:v>
                </c:pt>
                <c:pt idx="5">
                  <c:v>44.48</c:v>
                </c:pt>
                <c:pt idx="6">
                  <c:v>47.220000000000006</c:v>
                </c:pt>
                <c:pt idx="7">
                  <c:v>46.57</c:v>
                </c:pt>
                <c:pt idx="8">
                  <c:v>44.21</c:v>
                </c:pt>
                <c:pt idx="9">
                  <c:v>48.339999999999996</c:v>
                </c:pt>
                <c:pt idx="10">
                  <c:v>47.83</c:v>
                </c:pt>
                <c:pt idx="11">
                  <c:v>48.49</c:v>
                </c:pt>
                <c:pt idx="12">
                  <c:v>49.27</c:v>
                </c:pt>
                <c:pt idx="13">
                  <c:v>49.160000000000004</c:v>
                </c:pt>
                <c:pt idx="14">
                  <c:v>49.44</c:v>
                </c:pt>
              </c:numCache>
            </c:numRef>
          </c:val>
        </c:ser>
        <c:marker val="1"/>
        <c:axId val="48116096"/>
        <c:axId val="48117632"/>
      </c:lineChart>
      <c:catAx>
        <c:axId val="48116096"/>
        <c:scaling>
          <c:orientation val="minMax"/>
        </c:scaling>
        <c:axPos val="b"/>
        <c:numFmt formatCode="General" sourceLinked="1"/>
        <c:tickLblPos val="nextTo"/>
        <c:txPr>
          <a:bodyPr rot="-2700000"/>
          <a:lstStyle/>
          <a:p>
            <a:pPr>
              <a:defRPr sz="1499" baseline="0"/>
            </a:pPr>
            <a:endParaRPr lang="nb-NO"/>
          </a:p>
        </c:txPr>
        <c:crossAx val="48117632"/>
        <c:crosses val="autoZero"/>
        <c:auto val="1"/>
        <c:lblAlgn val="ctr"/>
        <c:lblOffset val="100"/>
      </c:catAx>
      <c:valAx>
        <c:axId val="48117632"/>
        <c:scaling>
          <c:orientation val="minMax"/>
        </c:scaling>
        <c:axPos val="l"/>
        <c:majorGridlines/>
        <c:numFmt formatCode="General" sourceLinked="1"/>
        <c:tickLblPos val="nextTo"/>
        <c:crossAx val="48116096"/>
        <c:crosses val="autoZero"/>
        <c:crossBetween val="between"/>
      </c:valAx>
      <c:spPr>
        <a:noFill/>
        <a:ln w="25387">
          <a:noFill/>
        </a:ln>
      </c:spPr>
    </c:plotArea>
    <c:legend>
      <c:legendPos val="r"/>
      <c:layout/>
    </c:legend>
    <c:plotVisOnly val="1"/>
    <c:dispBlanksAs val="gap"/>
  </c:chart>
  <c:txPr>
    <a:bodyPr/>
    <a:lstStyle/>
    <a:p>
      <a:pPr>
        <a:defRPr sz="1796"/>
      </a:pPr>
      <a:endParaRPr lang="nb-NO"/>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nb-NO"/>
  <c:chart>
    <c:autoTitleDeleted val="1"/>
    <c:plotArea>
      <c:layout/>
      <c:lineChart>
        <c:grouping val="standard"/>
        <c:ser>
          <c:idx val="0"/>
          <c:order val="0"/>
          <c:tx>
            <c:strRef>
              <c:f>'Ark1'!$B$1</c:f>
              <c:strCache>
                <c:ptCount val="1"/>
                <c:pt idx="0">
                  <c:v>Prisvekst</c:v>
                </c:pt>
              </c:strCache>
            </c:strRef>
          </c:tx>
          <c:marker>
            <c:symbol val="none"/>
          </c:marker>
          <c:cat>
            <c:numRef>
              <c:f>'Ark1'!$A$2:$A$3</c:f>
              <c:numCache>
                <c:formatCode>General</c:formatCode>
                <c:ptCount val="2"/>
                <c:pt idx="0">
                  <c:v>1993</c:v>
                </c:pt>
                <c:pt idx="1">
                  <c:v>2008</c:v>
                </c:pt>
              </c:numCache>
            </c:numRef>
          </c:cat>
          <c:val>
            <c:numRef>
              <c:f>'Ark1'!$B$2:$B$3</c:f>
              <c:numCache>
                <c:formatCode>General</c:formatCode>
                <c:ptCount val="2"/>
                <c:pt idx="0">
                  <c:v>27.62</c:v>
                </c:pt>
                <c:pt idx="1">
                  <c:v>100</c:v>
                </c:pt>
              </c:numCache>
            </c:numRef>
          </c:val>
        </c:ser>
        <c:marker val="1"/>
        <c:axId val="48135552"/>
        <c:axId val="48137344"/>
      </c:lineChart>
      <c:catAx>
        <c:axId val="48135552"/>
        <c:scaling>
          <c:orientation val="minMax"/>
        </c:scaling>
        <c:axPos val="b"/>
        <c:numFmt formatCode="General" sourceLinked="1"/>
        <c:tickLblPos val="nextTo"/>
        <c:crossAx val="48137344"/>
        <c:crosses val="autoZero"/>
        <c:auto val="1"/>
        <c:lblAlgn val="ctr"/>
        <c:lblOffset val="100"/>
      </c:catAx>
      <c:valAx>
        <c:axId val="48137344"/>
        <c:scaling>
          <c:orientation val="minMax"/>
        </c:scaling>
        <c:axPos val="l"/>
        <c:majorGridlines/>
        <c:numFmt formatCode="General" sourceLinked="1"/>
        <c:tickLblPos val="nextTo"/>
        <c:crossAx val="48135552"/>
        <c:crosses val="autoZero"/>
        <c:crossBetween val="between"/>
      </c:valAx>
      <c:spPr>
        <a:noFill/>
        <a:ln w="25387">
          <a:noFill/>
        </a:ln>
      </c:spPr>
    </c:plotArea>
    <c:legend>
      <c:legendPos val="r"/>
      <c:layout/>
    </c:legend>
    <c:plotVisOnly val="1"/>
    <c:dispBlanksAs val="gap"/>
  </c:chart>
  <c:txPr>
    <a:bodyPr/>
    <a:lstStyle/>
    <a:p>
      <a:pPr>
        <a:defRPr sz="1796"/>
      </a:pPr>
      <a:endParaRPr lang="nb-NO"/>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defRPr>
            </a:lvl1pPr>
          </a:lstStyle>
          <a:p>
            <a:pPr>
              <a:defRPr/>
            </a:pPr>
            <a:endParaRPr lang="nb-NO"/>
          </a:p>
        </p:txBody>
      </p:sp>
      <p:sp>
        <p:nvSpPr>
          <p:cNvPr id="3" name="Plassholder for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Arial" charset="0"/>
              </a:defRPr>
            </a:lvl1pPr>
          </a:lstStyle>
          <a:p>
            <a:pPr>
              <a:defRPr/>
            </a:pPr>
            <a:fld id="{532CE97E-89FA-4807-8FF1-EAC010AD3712}" type="datetimeFigureOut">
              <a:rPr lang="nb-NO"/>
              <a:pPr>
                <a:defRPr/>
              </a:pPr>
              <a:t>03.12.2014</a:t>
            </a:fld>
            <a:endParaRPr lang="nb-NO"/>
          </a:p>
        </p:txBody>
      </p:sp>
      <p:sp>
        <p:nvSpPr>
          <p:cNvPr id="4" name="Plassholder for bunntekst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Arial" charset="0"/>
              </a:defRPr>
            </a:lvl1pPr>
          </a:lstStyle>
          <a:p>
            <a:pPr>
              <a:defRPr/>
            </a:pPr>
            <a:endParaRPr lang="nb-NO"/>
          </a:p>
        </p:txBody>
      </p:sp>
      <p:sp>
        <p:nvSpPr>
          <p:cNvPr id="5" name="Plassholder for lysbildenumm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atin typeface="Arial" charset="0"/>
              </a:defRPr>
            </a:lvl1pPr>
          </a:lstStyle>
          <a:p>
            <a:pPr>
              <a:defRPr/>
            </a:pPr>
            <a:fld id="{14363878-8041-4610-BDA1-EBED2C0D6280}" type="slidenum">
              <a:rPr lang="nb-NO"/>
              <a:pPr>
                <a:defRPr/>
              </a:pPr>
              <a:t>‹#›</a:t>
            </a:fld>
            <a:endParaRPr lang="nb-NO"/>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defRPr>
            </a:lvl1pPr>
          </a:lstStyle>
          <a:p>
            <a:pPr>
              <a:defRPr/>
            </a:pPr>
            <a:endParaRPr lang="nb-NO"/>
          </a:p>
        </p:txBody>
      </p:sp>
      <p:sp>
        <p:nvSpPr>
          <p:cNvPr id="3" name="Plassholder for dato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Arial" charset="0"/>
              </a:defRPr>
            </a:lvl1pPr>
          </a:lstStyle>
          <a:p>
            <a:pPr>
              <a:defRPr/>
            </a:pPr>
            <a:fld id="{E7881942-8F37-46A7-9DFE-6C6FD2824A12}" type="datetimeFigureOut">
              <a:rPr lang="nb-NO"/>
              <a:pPr>
                <a:defRPr/>
              </a:pPr>
              <a:t>03.12.2014</a:t>
            </a:fld>
            <a:endParaRPr lang="nb-NO"/>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nb-NO" noProof="0" smtClean="0"/>
          </a:p>
        </p:txBody>
      </p:sp>
      <p:sp>
        <p:nvSpPr>
          <p:cNvPr id="5" name="Plassholder for notat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nb-NO" noProof="0" smtClean="0"/>
              <a:t>Klikk for å redigere tekststiler i malen</a:t>
            </a:r>
          </a:p>
          <a:p>
            <a:pPr lvl="1"/>
            <a:r>
              <a:rPr lang="nb-NO" noProof="0" smtClean="0"/>
              <a:t>Andre nivå</a:t>
            </a:r>
          </a:p>
          <a:p>
            <a:pPr lvl="2"/>
            <a:r>
              <a:rPr lang="nb-NO" noProof="0" smtClean="0"/>
              <a:t>Tredje nivå</a:t>
            </a:r>
          </a:p>
          <a:p>
            <a:pPr lvl="3"/>
            <a:r>
              <a:rPr lang="nb-NO" noProof="0" smtClean="0"/>
              <a:t>Fjerde nivå</a:t>
            </a:r>
          </a:p>
          <a:p>
            <a:pPr lvl="4"/>
            <a:r>
              <a:rPr lang="nb-NO" noProof="0" smtClean="0"/>
              <a:t>Femte nivå</a:t>
            </a:r>
          </a:p>
        </p:txBody>
      </p:sp>
      <p:sp>
        <p:nvSpPr>
          <p:cNvPr id="6" name="Plassholder for bunntekst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atin typeface="Arial" charset="0"/>
              </a:defRPr>
            </a:lvl1pPr>
          </a:lstStyle>
          <a:p>
            <a:pPr>
              <a:defRPr/>
            </a:pPr>
            <a:endParaRPr lang="nb-NO"/>
          </a:p>
        </p:txBody>
      </p:sp>
      <p:sp>
        <p:nvSpPr>
          <p:cNvPr id="7" name="Plassholder for lysbildenumm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atin typeface="Arial" charset="0"/>
              </a:defRPr>
            </a:lvl1pPr>
          </a:lstStyle>
          <a:p>
            <a:pPr>
              <a:defRPr/>
            </a:pPr>
            <a:fld id="{CB149FC8-E4CE-4871-BF73-9BFB8D3B1D93}" type="slidenum">
              <a:rPr lang="nb-NO"/>
              <a:pPr>
                <a:defRPr/>
              </a:pPr>
              <a:t>‹#›</a:t>
            </a:fld>
            <a:endParaRPr 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ssholder for lysbilde 1"/>
          <p:cNvSpPr>
            <a:spLocks noGrp="1" noRot="1" noChangeAspect="1" noTextEdit="1"/>
          </p:cNvSpPr>
          <p:nvPr>
            <p:ph type="sldImg"/>
          </p:nvPr>
        </p:nvSpPr>
        <p:spPr bwMode="auto">
          <a:noFill/>
          <a:ln>
            <a:solidFill>
              <a:srgbClr val="000000"/>
            </a:solidFill>
            <a:miter lim="800000"/>
            <a:headEnd/>
            <a:tailEnd/>
          </a:ln>
        </p:spPr>
      </p:sp>
      <p:sp>
        <p:nvSpPr>
          <p:cNvPr id="3993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smtClean="0"/>
          </a:p>
        </p:txBody>
      </p:sp>
      <p:sp>
        <p:nvSpPr>
          <p:cNvPr id="39940"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F791B6-C0CF-4008-82CB-A669B8977AB6}" type="slidenum">
              <a:rPr lang="nb-NO" smtClean="0"/>
              <a:pPr/>
              <a:t>1</a:t>
            </a:fld>
            <a:endParaRPr lang="nb-NO"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ssholder for lysbilde 1"/>
          <p:cNvSpPr>
            <a:spLocks noGrp="1" noRot="1" noChangeAspect="1" noTextEdit="1"/>
          </p:cNvSpPr>
          <p:nvPr>
            <p:ph type="sldImg"/>
          </p:nvPr>
        </p:nvSpPr>
        <p:spPr bwMode="auto">
          <a:noFill/>
          <a:ln>
            <a:solidFill>
              <a:srgbClr val="000000"/>
            </a:solidFill>
            <a:miter lim="800000"/>
            <a:headEnd/>
            <a:tailEnd/>
          </a:ln>
        </p:spPr>
      </p:sp>
      <p:sp>
        <p:nvSpPr>
          <p:cNvPr id="40963"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smtClean="0"/>
          </a:p>
        </p:txBody>
      </p:sp>
      <p:sp>
        <p:nvSpPr>
          <p:cNvPr id="40964"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371595-D4B3-4441-A12D-D58CD2228339}" type="slidenum">
              <a:rPr lang="nb-NO" smtClean="0"/>
              <a:pPr/>
              <a:t>4</a:t>
            </a:fld>
            <a:endParaRPr lang="nb-NO"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ssholder for lysbilde 1"/>
          <p:cNvSpPr>
            <a:spLocks noGrp="1" noRot="1" noChangeAspect="1" noTextEdit="1"/>
          </p:cNvSpPr>
          <p:nvPr>
            <p:ph type="sldImg"/>
          </p:nvPr>
        </p:nvSpPr>
        <p:spPr bwMode="auto">
          <a:noFill/>
          <a:ln>
            <a:solidFill>
              <a:srgbClr val="000000"/>
            </a:solidFill>
            <a:miter lim="800000"/>
            <a:headEnd/>
            <a:tailEnd/>
          </a:ln>
        </p:spPr>
      </p:sp>
      <p:sp>
        <p:nvSpPr>
          <p:cNvPr id="4198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smtClean="0"/>
          </a:p>
        </p:txBody>
      </p:sp>
      <p:sp>
        <p:nvSpPr>
          <p:cNvPr id="41988"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4319FD-3746-4455-88A7-A2549C99E8B3}" type="slidenum">
              <a:rPr lang="nb-NO" smtClean="0"/>
              <a:pPr/>
              <a:t>9</a:t>
            </a:fld>
            <a:endParaRPr lang="nb-NO"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ssholder for lysbilde 1"/>
          <p:cNvSpPr>
            <a:spLocks noGrp="1" noRot="1" noChangeAspect="1" noTextEdit="1"/>
          </p:cNvSpPr>
          <p:nvPr>
            <p:ph type="sldImg"/>
          </p:nvPr>
        </p:nvSpPr>
        <p:spPr bwMode="auto">
          <a:noFill/>
          <a:ln>
            <a:solidFill>
              <a:srgbClr val="000000"/>
            </a:solidFill>
            <a:miter lim="800000"/>
            <a:headEnd/>
            <a:tailEnd/>
          </a:ln>
        </p:spPr>
      </p:sp>
      <p:sp>
        <p:nvSpPr>
          <p:cNvPr id="43011"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smtClean="0"/>
          </a:p>
        </p:txBody>
      </p:sp>
      <p:sp>
        <p:nvSpPr>
          <p:cNvPr id="43012"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5F3AE2-0B2A-4681-8259-4CA451B9F8FF}" type="slidenum">
              <a:rPr lang="nb-NO" smtClean="0"/>
              <a:pPr/>
              <a:t>10</a:t>
            </a:fld>
            <a:endParaRPr lang="nb-NO"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ssholder for lysbilde 1"/>
          <p:cNvSpPr>
            <a:spLocks noGrp="1" noRot="1" noChangeAspect="1" noTextEdit="1"/>
          </p:cNvSpPr>
          <p:nvPr>
            <p:ph type="sldImg"/>
          </p:nvPr>
        </p:nvSpPr>
        <p:spPr bwMode="auto">
          <a:noFill/>
          <a:ln>
            <a:solidFill>
              <a:srgbClr val="000000"/>
            </a:solidFill>
            <a:miter lim="800000"/>
            <a:headEnd/>
            <a:tailEnd/>
          </a:ln>
        </p:spPr>
      </p:sp>
      <p:sp>
        <p:nvSpPr>
          <p:cNvPr id="44035"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smtClean="0"/>
          </a:p>
        </p:txBody>
      </p:sp>
      <p:sp>
        <p:nvSpPr>
          <p:cNvPr id="44036"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C1C661-945A-4CEA-8828-4B3F0D1EBE5E}" type="slidenum">
              <a:rPr lang="nb-NO" smtClean="0"/>
              <a:pPr/>
              <a:t>12</a:t>
            </a:fld>
            <a:endParaRPr lang="nb-NO"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ssholder for lysbilde 1"/>
          <p:cNvSpPr>
            <a:spLocks noGrp="1" noRot="1" noChangeAspect="1" noTextEdit="1"/>
          </p:cNvSpPr>
          <p:nvPr>
            <p:ph type="sldImg"/>
          </p:nvPr>
        </p:nvSpPr>
        <p:spPr bwMode="auto">
          <a:noFill/>
          <a:ln>
            <a:solidFill>
              <a:srgbClr val="000000"/>
            </a:solidFill>
            <a:miter lim="800000"/>
            <a:headEnd/>
            <a:tailEnd/>
          </a:ln>
        </p:spPr>
      </p:sp>
      <p:sp>
        <p:nvSpPr>
          <p:cNvPr id="4505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smtClean="0"/>
          </a:p>
        </p:txBody>
      </p:sp>
      <p:sp>
        <p:nvSpPr>
          <p:cNvPr id="45060"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AA43F4-35E9-4688-A496-D443103807D8}" type="slidenum">
              <a:rPr lang="nb-NO" smtClean="0"/>
              <a:pPr/>
              <a:t>13</a:t>
            </a:fld>
            <a:endParaRPr lang="nb-NO"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ssholder for lysbilde 1"/>
          <p:cNvSpPr>
            <a:spLocks noGrp="1" noRot="1" noChangeAspect="1" noTextEdit="1"/>
          </p:cNvSpPr>
          <p:nvPr>
            <p:ph type="sldImg"/>
          </p:nvPr>
        </p:nvSpPr>
        <p:spPr bwMode="auto">
          <a:noFill/>
          <a:ln>
            <a:solidFill>
              <a:srgbClr val="000000"/>
            </a:solidFill>
            <a:miter lim="800000"/>
            <a:headEnd/>
            <a:tailEnd/>
          </a:ln>
        </p:spPr>
      </p:sp>
      <p:sp>
        <p:nvSpPr>
          <p:cNvPr id="46083"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smtClean="0"/>
          </a:p>
        </p:txBody>
      </p:sp>
      <p:sp>
        <p:nvSpPr>
          <p:cNvPr id="46084"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CDB670-0E4C-49A2-8476-807E32957E72}" type="slidenum">
              <a:rPr lang="nb-NO" smtClean="0"/>
              <a:pPr/>
              <a:t>19</a:t>
            </a:fld>
            <a:endParaRPr lang="nb-NO"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ssholder for lysbilde 1"/>
          <p:cNvSpPr>
            <a:spLocks noGrp="1" noRot="1" noChangeAspect="1" noTextEdit="1"/>
          </p:cNvSpPr>
          <p:nvPr>
            <p:ph type="sldImg"/>
          </p:nvPr>
        </p:nvSpPr>
        <p:spPr bwMode="auto">
          <a:noFill/>
          <a:ln>
            <a:solidFill>
              <a:srgbClr val="000000"/>
            </a:solidFill>
            <a:miter lim="800000"/>
            <a:headEnd/>
            <a:tailEnd/>
          </a:ln>
        </p:spPr>
      </p:sp>
      <p:sp>
        <p:nvSpPr>
          <p:cNvPr id="4710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smtClean="0"/>
          </a:p>
        </p:txBody>
      </p:sp>
      <p:sp>
        <p:nvSpPr>
          <p:cNvPr id="47108"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4F8115-CA0F-426C-AD75-33DBADFF96FE}" type="slidenum">
              <a:rPr lang="nb-NO" smtClean="0"/>
              <a:pPr/>
              <a:t>23</a:t>
            </a:fld>
            <a:endParaRPr lang="nb-NO"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a:defRPr/>
            </a:lvl1pPr>
          </a:lstStyle>
          <a:p>
            <a:pPr>
              <a:defRPr/>
            </a:pPr>
            <a:fld id="{8B0D3BFD-672E-43E3-8BC1-B767BE189287}" type="datetimeFigureOut">
              <a:rPr lang="nb-NO"/>
              <a:pPr>
                <a:defRPr/>
              </a:pPr>
              <a:t>03.12.2014</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pPr>
              <a:defRPr/>
            </a:pPr>
            <a:fld id="{5041E224-3363-4024-8478-33EA691E01FD}" type="slidenum">
              <a:rPr lang="nb-NO"/>
              <a:pPr>
                <a:defRPr/>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0FE0DC1C-09C9-49C4-AF42-E50234996742}" type="datetimeFigureOut">
              <a:rPr lang="nb-NO"/>
              <a:pPr>
                <a:defRPr/>
              </a:pPr>
              <a:t>03.12.2014</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pPr>
              <a:defRPr/>
            </a:pPr>
            <a:fld id="{E84F57B3-DB90-4FA9-8915-59B9BE16B1C5}" type="slidenum">
              <a:rPr lang="nb-NO"/>
              <a:pPr>
                <a:defRPr/>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CD8E0C76-973E-43A2-8888-D053E7C67C13}" type="datetimeFigureOut">
              <a:rPr lang="nb-NO"/>
              <a:pPr>
                <a:defRPr/>
              </a:pPr>
              <a:t>03.12.2014</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pPr>
              <a:defRPr/>
            </a:pPr>
            <a:fld id="{E985A8EB-34D3-435B-90D9-7106B96A5D9E}" type="slidenum">
              <a:rPr lang="nb-NO"/>
              <a:pPr>
                <a:defRPr/>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673874FD-93AC-4969-956D-42C91B0B6814}" type="datetimeFigureOut">
              <a:rPr lang="nb-NO"/>
              <a:pPr>
                <a:defRPr/>
              </a:pPr>
              <a:t>03.12.2014</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pPr>
              <a:defRPr/>
            </a:pPr>
            <a:fld id="{CDFB386D-4F4D-4049-8AF7-F1B2F25717FE}" type="slidenum">
              <a:rPr lang="nb-NO"/>
              <a:pPr>
                <a:defRPr/>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B6900AEC-FE94-4D06-B353-3C5932D3253A}" type="datetimeFigureOut">
              <a:rPr lang="nb-NO"/>
              <a:pPr>
                <a:defRPr/>
              </a:pPr>
              <a:t>03.12.2014</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pPr>
              <a:defRPr/>
            </a:pPr>
            <a:fld id="{11A3ACEA-1F79-4F60-84C3-47E5752529CE}" type="slidenum">
              <a:rPr lang="nb-NO"/>
              <a:pPr>
                <a:defRPr/>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31772AE4-8CF8-4FAB-AD51-A0D618DAACEB}" type="datetimeFigureOut">
              <a:rPr lang="nb-NO"/>
              <a:pPr>
                <a:defRPr/>
              </a:pPr>
              <a:t>03.12.2014</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pPr>
              <a:defRPr/>
            </a:pPr>
            <a:fld id="{8C7C4C3B-A49A-4778-A19E-399BDB427BEA}" type="slidenum">
              <a:rPr lang="nb-NO"/>
              <a:pPr>
                <a:defRPr/>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55B91BE7-C7C0-488B-96C6-8F0D61C13A8C}" type="datetimeFigureOut">
              <a:rPr lang="nb-NO"/>
              <a:pPr>
                <a:defRPr/>
              </a:pPr>
              <a:t>03.12.2014</a:t>
            </a:fld>
            <a:endParaRPr lang="nb-NO"/>
          </a:p>
        </p:txBody>
      </p:sp>
      <p:sp>
        <p:nvSpPr>
          <p:cNvPr id="8" name="Plassholder for bunntekst 4"/>
          <p:cNvSpPr>
            <a:spLocks noGrp="1"/>
          </p:cNvSpPr>
          <p:nvPr>
            <p:ph type="ftr" sz="quarter" idx="11"/>
          </p:nvPr>
        </p:nvSpPr>
        <p:spPr/>
        <p:txBody>
          <a:bodyPr/>
          <a:lstStyle>
            <a:lvl1pPr>
              <a:defRPr/>
            </a:lvl1pPr>
          </a:lstStyle>
          <a:p>
            <a:pPr>
              <a:defRPr/>
            </a:pPr>
            <a:endParaRPr lang="nb-NO"/>
          </a:p>
        </p:txBody>
      </p:sp>
      <p:sp>
        <p:nvSpPr>
          <p:cNvPr id="9" name="Plassholder for lysbildenummer 5"/>
          <p:cNvSpPr>
            <a:spLocks noGrp="1"/>
          </p:cNvSpPr>
          <p:nvPr>
            <p:ph type="sldNum" sz="quarter" idx="12"/>
          </p:nvPr>
        </p:nvSpPr>
        <p:spPr/>
        <p:txBody>
          <a:bodyPr/>
          <a:lstStyle>
            <a:lvl1pPr>
              <a:defRPr/>
            </a:lvl1pPr>
          </a:lstStyle>
          <a:p>
            <a:pPr>
              <a:defRPr/>
            </a:pPr>
            <a:fld id="{77427F3E-71A4-4EE1-A9FA-67BA3FD4973B}" type="slidenum">
              <a:rPr lang="nb-NO"/>
              <a:pPr>
                <a:defRPr/>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3"/>
          <p:cNvSpPr>
            <a:spLocks noGrp="1"/>
          </p:cNvSpPr>
          <p:nvPr>
            <p:ph type="dt" sz="half" idx="10"/>
          </p:nvPr>
        </p:nvSpPr>
        <p:spPr/>
        <p:txBody>
          <a:bodyPr/>
          <a:lstStyle>
            <a:lvl1pPr>
              <a:defRPr/>
            </a:lvl1pPr>
          </a:lstStyle>
          <a:p>
            <a:pPr>
              <a:defRPr/>
            </a:pPr>
            <a:fld id="{8C5F9943-EEBF-441C-8811-08F630EDE964}" type="datetimeFigureOut">
              <a:rPr lang="nb-NO"/>
              <a:pPr>
                <a:defRPr/>
              </a:pPr>
              <a:t>03.12.2014</a:t>
            </a:fld>
            <a:endParaRPr lang="nb-NO"/>
          </a:p>
        </p:txBody>
      </p:sp>
      <p:sp>
        <p:nvSpPr>
          <p:cNvPr id="4" name="Plassholder for bunntekst 4"/>
          <p:cNvSpPr>
            <a:spLocks noGrp="1"/>
          </p:cNvSpPr>
          <p:nvPr>
            <p:ph type="ftr" sz="quarter" idx="11"/>
          </p:nvPr>
        </p:nvSpPr>
        <p:spPr/>
        <p:txBody>
          <a:bodyPr/>
          <a:lstStyle>
            <a:lvl1pPr>
              <a:defRPr/>
            </a:lvl1pPr>
          </a:lstStyle>
          <a:p>
            <a:pPr>
              <a:defRPr/>
            </a:pPr>
            <a:endParaRPr lang="nb-NO"/>
          </a:p>
        </p:txBody>
      </p:sp>
      <p:sp>
        <p:nvSpPr>
          <p:cNvPr id="5" name="Plassholder for lysbildenummer 5"/>
          <p:cNvSpPr>
            <a:spLocks noGrp="1"/>
          </p:cNvSpPr>
          <p:nvPr>
            <p:ph type="sldNum" sz="quarter" idx="12"/>
          </p:nvPr>
        </p:nvSpPr>
        <p:spPr/>
        <p:txBody>
          <a:bodyPr/>
          <a:lstStyle>
            <a:lvl1pPr>
              <a:defRPr/>
            </a:lvl1pPr>
          </a:lstStyle>
          <a:p>
            <a:pPr>
              <a:defRPr/>
            </a:pPr>
            <a:fld id="{3709E238-EDD0-4FE0-BB20-E025A36307BE}" type="slidenum">
              <a:rPr lang="nb-NO"/>
              <a:pPr>
                <a:defRPr/>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C20D8B5D-5272-4CE8-9066-B0D6D2459605}" type="datetimeFigureOut">
              <a:rPr lang="nb-NO"/>
              <a:pPr>
                <a:defRPr/>
              </a:pPr>
              <a:t>03.12.2014</a:t>
            </a:fld>
            <a:endParaRPr lang="nb-NO"/>
          </a:p>
        </p:txBody>
      </p:sp>
      <p:sp>
        <p:nvSpPr>
          <p:cNvPr id="3" name="Plassholder for bunntekst 4"/>
          <p:cNvSpPr>
            <a:spLocks noGrp="1"/>
          </p:cNvSpPr>
          <p:nvPr>
            <p:ph type="ftr" sz="quarter" idx="11"/>
          </p:nvPr>
        </p:nvSpPr>
        <p:spPr/>
        <p:txBody>
          <a:bodyPr/>
          <a:lstStyle>
            <a:lvl1pPr>
              <a:defRPr/>
            </a:lvl1pPr>
          </a:lstStyle>
          <a:p>
            <a:pPr>
              <a:defRPr/>
            </a:pPr>
            <a:endParaRPr lang="nb-NO"/>
          </a:p>
        </p:txBody>
      </p:sp>
      <p:sp>
        <p:nvSpPr>
          <p:cNvPr id="4" name="Plassholder for lysbildenummer 5"/>
          <p:cNvSpPr>
            <a:spLocks noGrp="1"/>
          </p:cNvSpPr>
          <p:nvPr>
            <p:ph type="sldNum" sz="quarter" idx="12"/>
          </p:nvPr>
        </p:nvSpPr>
        <p:spPr/>
        <p:txBody>
          <a:bodyPr/>
          <a:lstStyle>
            <a:lvl1pPr>
              <a:defRPr/>
            </a:lvl1pPr>
          </a:lstStyle>
          <a:p>
            <a:pPr>
              <a:defRPr/>
            </a:pPr>
            <a:fld id="{CC047F09-1258-4737-9E0E-8740A18012AC}" type="slidenum">
              <a:rPr lang="nb-NO"/>
              <a:pPr>
                <a:defRPr/>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07BCC8E5-0DFF-4656-839B-2BE100CC0E66}" type="datetimeFigureOut">
              <a:rPr lang="nb-NO"/>
              <a:pPr>
                <a:defRPr/>
              </a:pPr>
              <a:t>03.12.2014</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pPr>
              <a:defRPr/>
            </a:pPr>
            <a:fld id="{72543B9B-7B41-40BA-9508-823B758D705E}" type="slidenum">
              <a:rPr lang="nb-NO"/>
              <a:pPr>
                <a:defRPr/>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A58A99CE-60B7-4C65-AD98-965CCB53B0A4}" type="datetimeFigureOut">
              <a:rPr lang="nb-NO"/>
              <a:pPr>
                <a:defRPr/>
              </a:pPr>
              <a:t>03.12.2014</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pPr>
              <a:defRPr/>
            </a:pPr>
            <a:fld id="{65DA005B-7B91-4C58-B23F-C90486C3FAA4}" type="slidenum">
              <a:rPr lang="nb-NO"/>
              <a:pPr>
                <a:defRPr/>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Plassholder for tittel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Klikk for å redigere tittelstil</a:t>
            </a:r>
          </a:p>
        </p:txBody>
      </p:sp>
      <p:sp>
        <p:nvSpPr>
          <p:cNvPr id="2051" name="Plassholder for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7314F8E-0891-473E-8B53-E8B139FF23D8}" type="datetimeFigureOut">
              <a:rPr lang="nb-NO"/>
              <a:pPr>
                <a:defRPr/>
              </a:pPr>
              <a:t>03.12.2014</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56CF1EA-6CFB-468D-9400-4112503649D9}" type="slidenum">
              <a:rPr lang="nb-NO"/>
              <a:pPr>
                <a:defRPr/>
              </a:pPr>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google.no/url?sa=i&amp;rct=j&amp;q=gr%C3%A5tass+pl%C3%B8yer&amp;source=images&amp;cd=&amp;cad=rja&amp;docid=c-r8jxKV3tVCJM&amp;tbnid=XmEmvNbN7KBDsM:&amp;ved=0CAUQjRw&amp;url=http://bygda.traktor.no/xn/detail/1989940:Comment:790009?xg_source=activity&amp;ei=-DtIUa-6LaOr4ASvwIDgBg&amp;bvm=bv.43828540,d.bGE&amp;psig=AFQjCNFJCqjmWc_7heyp7ryVrBuMlXeU-w&amp;ust=1363774826443540" TargetMode="External"/><Relationship Id="rId5" Type="http://schemas.openxmlformats.org/officeDocument/2006/relationships/image" Target="../media/image11.jpeg"/><Relationship Id="rId4" Type="http://schemas.openxmlformats.org/officeDocument/2006/relationships/hyperlink" Target="http://www.google.no/url?sa=i&amp;rct=j&amp;q=hesjer&amp;source=images&amp;cd=&amp;cad=rja&amp;docid=2H1vs5_qPw8WKM&amp;tbnid=P1R7bF9BeBJiaM:&amp;ved=0CAUQjRw&amp;url=http://elislesebabbel.blogspot.com/2011/08/arbeidets-poesi.html&amp;ei=tjtIUeb_HqWL4ASN3IHADA&amp;bvm=bv.43828540,d.bGE&amp;psig=AFQjCNE5OdvmsHrXuHLNoqY5T24Ui5N7vQ&amp;ust=136377461401668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http://www.nrk.no/trondelag/omstridt-jordsalg-1.8264915" TargetMode="External"/><Relationship Id="rId5" Type="http://schemas.openxmlformats.org/officeDocument/2006/relationships/image" Target="../media/image16.jpeg"/><Relationship Id="rId4" Type="http://schemas.openxmlformats.org/officeDocument/2006/relationships/hyperlink" Target="http://gardsbruk.no/annonse/2712/strupengar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no/url?sa=i&amp;rct=j&amp;q=&amp;esrc=s&amp;frm=1&amp;source=images&amp;cd=&amp;cad=rja&amp;uact=8&amp;ved=0CAcQjRw&amp;url=http%3A%2F%2Fwww.dreamstime.com%2Froyalty-free-stock-image-price-growth-grain-image15957386&amp;ei=VO5cVPGiCMHmaLvmgsgG&amp;psig=AFQjCNGC-ZrM9yx9hAfC9faLjkNG3_dDBw&amp;ust=1415462857346860"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okelys.origo.no/-/bulletin/show/814742_lobby-og-tillit" TargetMode="External"/><Relationship Id="rId1" Type="http://schemas.openxmlformats.org/officeDocument/2006/relationships/slideLayout" Target="../slideLayouts/slideLayout5.xml"/><Relationship Id="rId4" Type="http://schemas.openxmlformats.org/officeDocument/2006/relationships/hyperlink" Target="http://www.google.no/imgres?imgurl=https://c1.staticflickr.com/5/4135/4924617759_8af2dce64a.jpg&amp;imgrefurl=https://www.flickr.com/photos/paul_clarke/4924617759/&amp;h=339&amp;w=500&amp;tbnid=2034uzBkSQNbkM:&amp;zoom=1&amp;docid=uHkiEiZyKZSUjM&amp;ei=lCEHVMDuOYT4yQPmmYKYAw&amp;tbm=isch&amp;client=firefox-a&amp;ved=0CCEQMygGMA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homesinwinchesterva.net/" TargetMode="External"/><Relationship Id="rId1" Type="http://schemas.openxmlformats.org/officeDocument/2006/relationships/slideLayout" Target="../slideLayouts/slideLayout2.xml"/><Relationship Id="rId4" Type="http://schemas.openxmlformats.org/officeDocument/2006/relationships/hyperlink" Target="http://www.gettyimages.com/detail/photo/ball-and-chain-house-mortgage-high-res-stock-photography/488492347"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Office_Excel-diagram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no/url?sa=i&amp;rct=j&amp;q=&amp;esrc=s&amp;frm=1&amp;source=images&amp;cd=&amp;cad=rja&amp;docid=ab6LrCtVC47DyM&amp;tbnid=lQPEnAfklhPBaM:&amp;ved=0CAUQjRw&amp;url=http%3A%2F%2Fwww.opplandvgs.no%2FValle-vgs%2FNyheter%2FVaronn-lamming-og-hagearbeid%2F&amp;ei=4w_MUorYB6aIzAPG_YAY&amp;psig=AFQjCNGSMVakEh2Fut-fTjIBOEHwFLIBbg&amp;ust=1389191457952622" TargetMode="External"/><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google.no/url?sa=i&amp;rct=j&amp;q=&amp;esrc=s&amp;frm=1&amp;source=images&amp;cd=&amp;cad=rja&amp;docid=7MdnZ1Ff7QA2_M&amp;tbnid=pxrs-Hso2__qNM:&amp;ved=0CAUQjRw&amp;url=http://www.glogster.com/cindays/1/g-6nk5a7slkr7d5saj1tk61r7&amp;ei=-CdyUpLkIYSp4gS__YCIDg&amp;psig=AFQjCNFgFyEY6cig6UIHH5d-cRFocL_KaA&amp;ust=138329943204507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iamdrawingconclusions.files.wordpress.com/2010/11/weighing-the-scale2.jpg"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www.google.no/url?sa=i&amp;rct=j&amp;q=&amp;esrc=s&amp;frm=1&amp;source=images&amp;cd=&amp;cad=rja&amp;docid=OQz7cZHRso7gIM&amp;tbnid=_oWpWTu4kxn-fM:&amp;ved=0CAUQjRw&amp;url=http://www.fylkesmannen.no/nn/Oslo-og-Akershus/Miljo-og-klima/Skjulte-sider/Brosjyrer-og-faktaark/&amp;ei=wN0NU_aFO8TjywPis4CACg&amp;bvm=bv.61965928,d.bGQ&amp;psig=AFQjCNGnGMIqJA2ndaUxtQ6ILETRL0gLyg&amp;ust=139350401957340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no/url?sa=i&amp;rct=j&amp;q=&amp;esrc=s&amp;frm=1&amp;source=images&amp;cd=&amp;cad=rja&amp;docid=87C_MR7Lfi0tZM&amp;tbnid=x4xiZgvDPKCTiM:&amp;ved=0CAUQjRw&amp;url=http://www.energydigital.com/green_technology/energy-efficiency-a-financially-sound-way-to-go-green&amp;ei=vipyUoqIF-bn4gSbuIHIAQ&amp;psig=AFQjCNHNKHjYbS-p_x3myUVDgz_LtyusnQ&amp;ust=138330012576382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google.no/url?sa=i&amp;rct=j&amp;q=&amp;esrc=s&amp;frm=1&amp;source=images&amp;cd=&amp;cad=rja&amp;docid=_GEoRBtlCC3GbM&amp;tbnid=TYc5BAG8tKvAlM:&amp;ved=0CAUQjRw&amp;url=http%3A%2F%2Fwww.thebeautyinsiders.com%2F6-best-food-for-hair-growth%25E2%2580%2594get-shiny-beautiful-hair-naturally.html&amp;ei=HityUqGwAYTi4QS0loCwDg&amp;psig=AFQjCNE6bwNbVpG3IbPPcg_DbWBKDluaFw&amp;ust=1383300244313331"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iamdrawingconclusions.files.wordpress.com/2010/11/weighing-the-scale2.jpg"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graceuniversity.edu/iip/2011/11/11-11-05-1/" TargetMode="External"/><Relationship Id="rId2" Type="http://schemas.openxmlformats.org/officeDocument/2006/relationships/hyperlink" Target="http://www.google.no/imgres?bih=995&amp;biw=962&amp;tbm=isch&amp;tbnid=PhP74b_xv9DE0M:&amp;imgrefurl=http://graceuniversity.edu/iip/2011/11/11-11-05-1/&amp;docid=XRw7pTJorkT7lM&amp;imgurl=http://graceuniversity.edu/iip/wp-content/uploads/2011/11/right-and-wrong-decisions.jpeg&amp;w=420&amp;h=279&amp;ei=_PjKUqKdCZPxygOOlIGoAg&amp;zoom=1&amp;ved=1t:3588,r:0,s:0,i:76&amp;iact=rc&amp;page=1&amp;tbnh=169&amp;tbnw=235&amp;start=0&amp;ndsp=20&amp;tx=157&amp;ty=79" TargetMode="Externa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hyperlink" Target="http://www.google.no/url?sa=i&amp;rct=j&amp;q=&amp;esrc=s&amp;frm=1&amp;source=images&amp;cd=&amp;cad=rja&amp;docid=CVk8eMYNSC26AM&amp;tbnid=vEqOzp_jIKmMzM:&amp;ved=0CAUQjRw&amp;url=http%3A%2F%2Fizquotes.com%2Fquote%2F173351&amp;ei=1bHLUt6zL-aLyQPb9ICYBw&amp;bvm=bv.58187178,d.bGQ&amp;psig=AFQjCNFp8j1c03Lr4-zwhSf5lnTH76whbw&amp;ust=1389167262304866" TargetMode="External"/><Relationship Id="rId4" Type="http://schemas.openxmlformats.org/officeDocument/2006/relationships/hyperlink" Target="http://izquotes.com/quote/173351"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3074" name="Tittel 1"/>
          <p:cNvSpPr>
            <a:spLocks noGrp="1"/>
          </p:cNvSpPr>
          <p:nvPr>
            <p:ph type="ctrTitle"/>
          </p:nvPr>
        </p:nvSpPr>
        <p:spPr>
          <a:xfrm>
            <a:off x="685800" y="1916113"/>
            <a:ext cx="7772400" cy="1470025"/>
          </a:xfrm>
        </p:spPr>
        <p:txBody>
          <a:bodyPr/>
          <a:lstStyle/>
          <a:p>
            <a:pPr eaLnBrk="1" hangingPunct="1"/>
            <a:r>
              <a:rPr lang="nb-NO" sz="3400" b="1" smtClean="0"/>
              <a:t>Miniseminar – konsesjonsloven</a:t>
            </a:r>
            <a:endParaRPr lang="nb-NO" sz="3600" i="1" smtClean="0"/>
          </a:p>
        </p:txBody>
      </p:sp>
      <p:sp>
        <p:nvSpPr>
          <p:cNvPr id="3" name="Undertittel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nb-NO" dirty="0" smtClean="0"/>
              <a:t>Advokat Erlend Stabell Daling</a:t>
            </a:r>
          </a:p>
          <a:p>
            <a:pPr eaLnBrk="1" fontAlgn="auto" hangingPunct="1">
              <a:spcAft>
                <a:spcPts val="0"/>
              </a:spcAft>
              <a:buFont typeface="Arial" pitchFamily="34" charset="0"/>
              <a:buNone/>
              <a:defRPr/>
            </a:pPr>
            <a:r>
              <a:rPr lang="nb-NO" dirty="0" smtClean="0"/>
              <a:t>Norges Bondelag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250825" y="908050"/>
            <a:ext cx="5595938" cy="5761038"/>
          </a:xfrm>
          <a:prstGeom prst="rect">
            <a:avLst/>
          </a:prstGeom>
          <a:noFill/>
          <a:ln w="9525">
            <a:noFill/>
            <a:miter lim="800000"/>
            <a:headEnd/>
            <a:tailEnd/>
          </a:ln>
        </p:spPr>
      </p:pic>
      <p:sp>
        <p:nvSpPr>
          <p:cNvPr id="12291" name="Tittel 1"/>
          <p:cNvSpPr>
            <a:spLocks noGrp="1"/>
          </p:cNvSpPr>
          <p:nvPr>
            <p:ph type="title"/>
          </p:nvPr>
        </p:nvSpPr>
        <p:spPr>
          <a:xfrm>
            <a:off x="457200" y="115888"/>
            <a:ext cx="8229600" cy="1143000"/>
          </a:xfrm>
        </p:spPr>
        <p:txBody>
          <a:bodyPr/>
          <a:lstStyle/>
          <a:p>
            <a:r>
              <a:rPr lang="nb-NO" sz="4000" b="1" smtClean="0"/>
              <a:t>Leiejordsandel i EU (2007)</a:t>
            </a:r>
          </a:p>
        </p:txBody>
      </p:sp>
      <p:sp>
        <p:nvSpPr>
          <p:cNvPr id="12292" name="TekstSylinder 7"/>
          <p:cNvSpPr txBox="1">
            <a:spLocks noChangeArrowheads="1"/>
          </p:cNvSpPr>
          <p:nvPr/>
        </p:nvSpPr>
        <p:spPr bwMode="auto">
          <a:xfrm>
            <a:off x="5581650" y="973138"/>
            <a:ext cx="1798638" cy="5264150"/>
          </a:xfrm>
          <a:prstGeom prst="rect">
            <a:avLst/>
          </a:prstGeom>
          <a:noFill/>
          <a:ln w="9525">
            <a:noFill/>
            <a:miter lim="800000"/>
            <a:headEnd/>
            <a:tailEnd/>
          </a:ln>
        </p:spPr>
        <p:txBody>
          <a:bodyPr>
            <a:spAutoFit/>
          </a:bodyPr>
          <a:lstStyle/>
          <a:p>
            <a:r>
              <a:rPr lang="nb-NO" sz="1400" b="1"/>
              <a:t>Old member states</a:t>
            </a:r>
          </a:p>
          <a:p>
            <a:r>
              <a:rPr lang="nb-NO" sz="1400"/>
              <a:t>Slovakia 	         89</a:t>
            </a:r>
          </a:p>
          <a:p>
            <a:r>
              <a:rPr lang="nb-NO" sz="1400"/>
              <a:t>Czech Republic  83</a:t>
            </a:r>
          </a:p>
          <a:p>
            <a:r>
              <a:rPr lang="nb-NO" sz="1400"/>
              <a:t>Bulgaria 	         79</a:t>
            </a:r>
          </a:p>
          <a:p>
            <a:r>
              <a:rPr lang="nb-NO" sz="1400"/>
              <a:t>France 	         74</a:t>
            </a:r>
          </a:p>
          <a:p>
            <a:r>
              <a:rPr lang="nb-NO" sz="1400"/>
              <a:t>Belgium 	         67</a:t>
            </a:r>
          </a:p>
          <a:p>
            <a:r>
              <a:rPr lang="nb-NO" sz="1400"/>
              <a:t>Germany 	         62</a:t>
            </a:r>
          </a:p>
          <a:p>
            <a:r>
              <a:rPr lang="nb-NO" sz="1400"/>
              <a:t>Hungary 	         56</a:t>
            </a:r>
          </a:p>
          <a:p>
            <a:r>
              <a:rPr lang="nb-NO" sz="1400"/>
              <a:t>Estonia 	         50</a:t>
            </a:r>
          </a:p>
          <a:p>
            <a:r>
              <a:rPr lang="nb-NO" sz="1400"/>
              <a:t>Lithuania 	         48</a:t>
            </a:r>
          </a:p>
          <a:p>
            <a:r>
              <a:rPr lang="nb-NO" sz="1400"/>
              <a:t>Sweden 	         39</a:t>
            </a:r>
          </a:p>
          <a:p>
            <a:r>
              <a:rPr lang="nb-NO" sz="1400" b="1" i="1">
                <a:solidFill>
                  <a:srgbClr val="FF0000"/>
                </a:solidFill>
              </a:rPr>
              <a:t>Norge	         39</a:t>
            </a:r>
          </a:p>
          <a:p>
            <a:r>
              <a:rPr lang="nb-NO" sz="1400"/>
              <a:t>Finland 	         34</a:t>
            </a:r>
          </a:p>
          <a:p>
            <a:r>
              <a:rPr lang="nb-NO" sz="1400"/>
              <a:t>UK 	         32</a:t>
            </a:r>
          </a:p>
          <a:p>
            <a:r>
              <a:rPr lang="nb-NO" sz="1400"/>
              <a:t>Greece 	         32</a:t>
            </a:r>
          </a:p>
          <a:p>
            <a:r>
              <a:rPr lang="nb-NO" sz="1400"/>
              <a:t>Italy 	         28</a:t>
            </a:r>
          </a:p>
          <a:p>
            <a:r>
              <a:rPr lang="nb-NO" sz="1400"/>
              <a:t>Latvia	         27</a:t>
            </a:r>
          </a:p>
          <a:p>
            <a:r>
              <a:rPr lang="nb-NO" sz="1400"/>
              <a:t>Spain 	         27</a:t>
            </a:r>
          </a:p>
          <a:p>
            <a:r>
              <a:rPr lang="nb-NO" sz="1400"/>
              <a:t>Netherlands        25</a:t>
            </a:r>
          </a:p>
          <a:p>
            <a:r>
              <a:rPr lang="nb-NO" sz="1400"/>
              <a:t>Poland 	         20</a:t>
            </a:r>
          </a:p>
          <a:p>
            <a:r>
              <a:rPr lang="nb-NO" sz="1400"/>
              <a:t>Ireland 	         18</a:t>
            </a:r>
          </a:p>
          <a:p>
            <a:r>
              <a:rPr lang="nb-NO" sz="1400"/>
              <a:t>Romania 	         17</a:t>
            </a:r>
          </a:p>
          <a:p>
            <a:endParaRPr lang="nb-NO" sz="1400"/>
          </a:p>
          <a:p>
            <a:r>
              <a:rPr lang="nb-NO" sz="1400" i="1"/>
              <a:t>Source: Eurostat.</a:t>
            </a:r>
            <a:endParaRPr lang="nb-NO" sz="1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tel 3"/>
          <p:cNvSpPr>
            <a:spLocks noGrp="1"/>
          </p:cNvSpPr>
          <p:nvPr>
            <p:ph type="title"/>
          </p:nvPr>
        </p:nvSpPr>
        <p:spPr/>
        <p:txBody>
          <a:bodyPr/>
          <a:lstStyle/>
          <a:p>
            <a:r>
              <a:rPr lang="nb-NO" smtClean="0"/>
              <a:t>Høyt antall delingssaker</a:t>
            </a:r>
          </a:p>
        </p:txBody>
      </p:sp>
      <p:graphicFrame>
        <p:nvGraphicFramePr>
          <p:cNvPr id="7" name="Plassholder for innhold 6"/>
          <p:cNvGraphicFramePr>
            <a:graphicFrameLocks noGrp="1"/>
          </p:cNvGraphicFramePr>
          <p:nvPr>
            <p:ph idx="1"/>
          </p:nvPr>
        </p:nvGraphicFramePr>
        <p:xfrm>
          <a:off x="457200" y="1600200"/>
          <a:ext cx="7467600" cy="4035480"/>
        </p:xfrm>
        <a:graphic>
          <a:graphicData uri="http://schemas.openxmlformats.org/drawingml/2006/table">
            <a:tbl>
              <a:tblPr firstRow="1" bandRow="1">
                <a:tableStyleId>{21E4AEA4-8DFA-4A89-87EB-49C32662AFE0}</a:tableStyleId>
              </a:tblPr>
              <a:tblGrid>
                <a:gridCol w="609600"/>
                <a:gridCol w="1371600"/>
                <a:gridCol w="1371600"/>
                <a:gridCol w="1371600"/>
                <a:gridCol w="1371600"/>
                <a:gridCol w="1371600"/>
              </a:tblGrid>
              <a:tr h="428235">
                <a:tc gridSpan="4">
                  <a:txBody>
                    <a:bodyPr/>
                    <a:lstStyle/>
                    <a:p>
                      <a:pPr algn="l">
                        <a:spcBef>
                          <a:spcPts val="300"/>
                        </a:spcBef>
                        <a:spcAft>
                          <a:spcPts val="0"/>
                        </a:spcAft>
                      </a:pPr>
                      <a:r>
                        <a:rPr lang="nb-NO" sz="2400" dirty="0"/>
                        <a:t>Delingssaker etter jordloven § 12</a:t>
                      </a:r>
                      <a:endParaRPr lang="nb-NO" sz="3600" dirty="0">
                        <a:latin typeface="Times"/>
                        <a:ea typeface="Times New Roman"/>
                        <a:cs typeface="Times New Roman"/>
                      </a:endParaRPr>
                    </a:p>
                  </a:txBody>
                  <a:tcPr marL="44450" marR="44450" marT="0" marB="0" anchor="b"/>
                </a:tc>
                <a:tc hMerge="1">
                  <a:txBody>
                    <a:bodyPr/>
                    <a:lstStyle/>
                    <a:p>
                      <a:endParaRPr lang="nb-NO"/>
                    </a:p>
                  </a:txBody>
                  <a:tcPr/>
                </a:tc>
                <a:tc hMerge="1">
                  <a:txBody>
                    <a:bodyPr/>
                    <a:lstStyle/>
                    <a:p>
                      <a:endParaRPr lang="nb-NO"/>
                    </a:p>
                  </a:txBody>
                  <a:tcPr/>
                </a:tc>
                <a:tc hMerge="1">
                  <a:txBody>
                    <a:bodyPr/>
                    <a:lstStyle/>
                    <a:p>
                      <a:endParaRPr lang="nb-NO"/>
                    </a:p>
                  </a:txBody>
                  <a:tcPr/>
                </a:tc>
                <a:tc>
                  <a:txBody>
                    <a:bodyPr/>
                    <a:lstStyle/>
                    <a:p>
                      <a:pPr algn="l">
                        <a:spcBef>
                          <a:spcPts val="300"/>
                        </a:spcBef>
                        <a:spcAft>
                          <a:spcPts val="0"/>
                        </a:spcAft>
                      </a:pPr>
                      <a:r>
                        <a:rPr lang="nb-NO" sz="1800"/>
                        <a:t> </a:t>
                      </a:r>
                      <a:endParaRPr lang="nb-NO" sz="2800">
                        <a:latin typeface="Times"/>
                        <a:ea typeface="Times New Roman"/>
                        <a:cs typeface="Times New Roman"/>
                      </a:endParaRPr>
                    </a:p>
                  </a:txBody>
                  <a:tcPr marL="44450" marR="44450" marT="0" marB="0" anchor="b"/>
                </a:tc>
                <a:tc>
                  <a:txBody>
                    <a:bodyPr/>
                    <a:lstStyle/>
                    <a:p>
                      <a:pPr algn="l">
                        <a:spcBef>
                          <a:spcPts val="300"/>
                        </a:spcBef>
                        <a:spcAft>
                          <a:spcPts val="0"/>
                        </a:spcAft>
                      </a:pPr>
                      <a:r>
                        <a:rPr lang="nb-NO" sz="1800"/>
                        <a:t> </a:t>
                      </a:r>
                      <a:endParaRPr lang="nb-NO" sz="2800">
                        <a:latin typeface="Times"/>
                        <a:ea typeface="Times New Roman"/>
                        <a:cs typeface="Times New Roman"/>
                      </a:endParaRPr>
                    </a:p>
                  </a:txBody>
                  <a:tcPr marL="44450" marR="44450" marT="0" marB="0" anchor="b"/>
                </a:tc>
              </a:tr>
              <a:tr h="563159">
                <a:tc>
                  <a:txBody>
                    <a:bodyPr/>
                    <a:lstStyle/>
                    <a:p>
                      <a:pPr algn="l">
                        <a:spcBef>
                          <a:spcPts val="300"/>
                        </a:spcBef>
                        <a:spcAft>
                          <a:spcPts val="0"/>
                        </a:spcAft>
                      </a:pPr>
                      <a:r>
                        <a:rPr lang="nb-NO" sz="1800" b="1" dirty="0"/>
                        <a:t>År</a:t>
                      </a:r>
                      <a:endParaRPr lang="nb-NO" sz="2800" b="1" dirty="0">
                        <a:latin typeface="Times"/>
                        <a:ea typeface="Times New Roman"/>
                        <a:cs typeface="Times New Roman"/>
                      </a:endParaRPr>
                    </a:p>
                  </a:txBody>
                  <a:tcPr marL="44450" marR="44450" marT="0" marB="0" anchor="b"/>
                </a:tc>
                <a:tc>
                  <a:txBody>
                    <a:bodyPr/>
                    <a:lstStyle/>
                    <a:p>
                      <a:pPr algn="l">
                        <a:spcBef>
                          <a:spcPts val="300"/>
                        </a:spcBef>
                        <a:spcAft>
                          <a:spcPts val="0"/>
                        </a:spcAft>
                      </a:pPr>
                      <a:r>
                        <a:rPr lang="nb-NO" sz="1800" b="1" dirty="0"/>
                        <a:t>Totalt søknader</a:t>
                      </a:r>
                      <a:endParaRPr lang="nb-NO" sz="2800" b="1" dirty="0">
                        <a:latin typeface="Times"/>
                        <a:ea typeface="Times New Roman"/>
                        <a:cs typeface="Times New Roman"/>
                      </a:endParaRPr>
                    </a:p>
                  </a:txBody>
                  <a:tcPr marL="44450" marR="44450" marT="0" marB="0" anchor="b"/>
                </a:tc>
                <a:tc>
                  <a:txBody>
                    <a:bodyPr/>
                    <a:lstStyle/>
                    <a:p>
                      <a:pPr algn="l">
                        <a:spcBef>
                          <a:spcPts val="300"/>
                        </a:spcBef>
                        <a:spcAft>
                          <a:spcPts val="0"/>
                        </a:spcAft>
                      </a:pPr>
                      <a:r>
                        <a:rPr lang="nb-NO" sz="1800" b="1" dirty="0"/>
                        <a:t>Totalt samtykke</a:t>
                      </a:r>
                      <a:endParaRPr lang="nb-NO" sz="2800" b="1" dirty="0">
                        <a:latin typeface="Times"/>
                        <a:ea typeface="Times New Roman"/>
                        <a:cs typeface="Times New Roman"/>
                      </a:endParaRPr>
                    </a:p>
                  </a:txBody>
                  <a:tcPr marL="44450" marR="44450" marT="0" marB="0" anchor="b"/>
                </a:tc>
                <a:tc>
                  <a:txBody>
                    <a:bodyPr/>
                    <a:lstStyle/>
                    <a:p>
                      <a:pPr algn="l">
                        <a:spcBef>
                          <a:spcPts val="300"/>
                        </a:spcBef>
                        <a:spcAft>
                          <a:spcPts val="0"/>
                        </a:spcAft>
                      </a:pPr>
                      <a:r>
                        <a:rPr lang="nb-NO" sz="1800" b="1" dirty="0"/>
                        <a:t>Andel samtykke</a:t>
                      </a:r>
                      <a:endParaRPr lang="nb-NO" sz="2800" b="1" dirty="0">
                        <a:latin typeface="Times"/>
                        <a:ea typeface="Times New Roman"/>
                        <a:cs typeface="Times New Roman"/>
                      </a:endParaRPr>
                    </a:p>
                  </a:txBody>
                  <a:tcPr marL="44450" marR="44450" marT="0" marB="0" anchor="b"/>
                </a:tc>
                <a:tc>
                  <a:txBody>
                    <a:bodyPr/>
                    <a:lstStyle/>
                    <a:p>
                      <a:pPr algn="l">
                        <a:spcBef>
                          <a:spcPts val="300"/>
                        </a:spcBef>
                        <a:spcAft>
                          <a:spcPts val="0"/>
                        </a:spcAft>
                      </a:pPr>
                      <a:r>
                        <a:rPr lang="nb-NO" sz="2000" b="1" dirty="0">
                          <a:solidFill>
                            <a:srgbClr val="FF0000"/>
                          </a:solidFill>
                        </a:rPr>
                        <a:t>Herav </a:t>
                      </a:r>
                      <a:r>
                        <a:rPr lang="nb-NO" sz="2000" b="1" dirty="0" smtClean="0">
                          <a:solidFill>
                            <a:srgbClr val="FF0000"/>
                          </a:solidFill>
                        </a:rPr>
                        <a:t>tilleggsjord</a:t>
                      </a:r>
                      <a:endParaRPr lang="nb-NO" sz="3200" b="1" dirty="0">
                        <a:solidFill>
                          <a:srgbClr val="FF0000"/>
                        </a:solidFill>
                        <a:latin typeface="Times"/>
                        <a:ea typeface="Times New Roman"/>
                        <a:cs typeface="Times New Roman"/>
                      </a:endParaRPr>
                    </a:p>
                  </a:txBody>
                  <a:tcPr marL="44450" marR="44450" marT="0" marB="0" anchor="b"/>
                </a:tc>
                <a:tc>
                  <a:txBody>
                    <a:bodyPr/>
                    <a:lstStyle/>
                    <a:p>
                      <a:pPr algn="l">
                        <a:spcBef>
                          <a:spcPts val="300"/>
                        </a:spcBef>
                        <a:spcAft>
                          <a:spcPts val="0"/>
                        </a:spcAft>
                      </a:pPr>
                      <a:r>
                        <a:rPr lang="nb-NO" sz="1800" b="1" dirty="0"/>
                        <a:t>Andel </a:t>
                      </a:r>
                      <a:r>
                        <a:rPr lang="nb-NO" sz="1800" b="1" dirty="0" err="1"/>
                        <a:t>tilleggsj</a:t>
                      </a:r>
                      <a:r>
                        <a:rPr lang="nb-NO" sz="1800" b="1" dirty="0"/>
                        <a:t>.</a:t>
                      </a:r>
                      <a:endParaRPr lang="nb-NO" sz="2800" b="1" dirty="0">
                        <a:latin typeface="Times"/>
                        <a:ea typeface="Times New Roman"/>
                        <a:cs typeface="Times New Roman"/>
                      </a:endParaRPr>
                    </a:p>
                  </a:txBody>
                  <a:tcPr marL="44450" marR="44450" marT="0" marB="0" anchor="b"/>
                </a:tc>
              </a:tr>
              <a:tr h="428235">
                <a:tc>
                  <a:txBody>
                    <a:bodyPr/>
                    <a:lstStyle/>
                    <a:p>
                      <a:pPr algn="l">
                        <a:spcBef>
                          <a:spcPts val="300"/>
                        </a:spcBef>
                        <a:spcAft>
                          <a:spcPts val="0"/>
                        </a:spcAft>
                      </a:pPr>
                      <a:r>
                        <a:rPr lang="nb-NO" sz="1800" b="1" dirty="0"/>
                        <a:t>2005</a:t>
                      </a:r>
                      <a:endParaRPr lang="nb-NO" sz="2800" b="1" dirty="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6537</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dirty="0"/>
                        <a:t>6037</a:t>
                      </a:r>
                      <a:endParaRPr lang="nb-NO" sz="2800" dirty="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92,35</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2000" b="1" dirty="0">
                          <a:solidFill>
                            <a:srgbClr val="FF0000"/>
                          </a:solidFill>
                        </a:rPr>
                        <a:t>684</a:t>
                      </a:r>
                      <a:endParaRPr lang="nb-NO" sz="3200" b="1" dirty="0">
                        <a:solidFill>
                          <a:srgbClr val="FF0000"/>
                        </a:solidFill>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dirty="0"/>
                        <a:t>11,33</a:t>
                      </a:r>
                      <a:endParaRPr lang="nb-NO" sz="2800" dirty="0">
                        <a:latin typeface="Times"/>
                        <a:ea typeface="Times New Roman"/>
                        <a:cs typeface="Times New Roman"/>
                      </a:endParaRPr>
                    </a:p>
                  </a:txBody>
                  <a:tcPr marL="44450" marR="44450" marT="0" marB="0" anchor="b"/>
                </a:tc>
              </a:tr>
              <a:tr h="428235">
                <a:tc>
                  <a:txBody>
                    <a:bodyPr/>
                    <a:lstStyle/>
                    <a:p>
                      <a:pPr algn="l">
                        <a:spcBef>
                          <a:spcPts val="300"/>
                        </a:spcBef>
                        <a:spcAft>
                          <a:spcPts val="0"/>
                        </a:spcAft>
                      </a:pPr>
                      <a:r>
                        <a:rPr lang="nb-NO" sz="1800" b="1" dirty="0"/>
                        <a:t>2006</a:t>
                      </a:r>
                      <a:endParaRPr lang="nb-NO" sz="2800" b="1" dirty="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dirty="0"/>
                        <a:t>5615</a:t>
                      </a:r>
                      <a:endParaRPr lang="nb-NO" sz="2800" dirty="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5079</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90,45</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2000" b="1" dirty="0">
                          <a:solidFill>
                            <a:srgbClr val="FF0000"/>
                          </a:solidFill>
                        </a:rPr>
                        <a:t>507</a:t>
                      </a:r>
                      <a:endParaRPr lang="nb-NO" sz="3200" b="1" dirty="0">
                        <a:solidFill>
                          <a:srgbClr val="FF0000"/>
                        </a:solidFill>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9,98</a:t>
                      </a:r>
                      <a:endParaRPr lang="nb-NO" sz="2800">
                        <a:latin typeface="Times"/>
                        <a:ea typeface="Times New Roman"/>
                        <a:cs typeface="Times New Roman"/>
                      </a:endParaRPr>
                    </a:p>
                  </a:txBody>
                  <a:tcPr marL="44450" marR="44450" marT="0" marB="0" anchor="b"/>
                </a:tc>
              </a:tr>
              <a:tr h="428235">
                <a:tc>
                  <a:txBody>
                    <a:bodyPr/>
                    <a:lstStyle/>
                    <a:p>
                      <a:pPr algn="l">
                        <a:spcBef>
                          <a:spcPts val="300"/>
                        </a:spcBef>
                        <a:spcAft>
                          <a:spcPts val="0"/>
                        </a:spcAft>
                      </a:pPr>
                      <a:r>
                        <a:rPr lang="nb-NO" sz="1800" b="1" dirty="0"/>
                        <a:t>2007</a:t>
                      </a:r>
                      <a:endParaRPr lang="nb-NO" sz="2800" b="1" dirty="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5498</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4924</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89,56</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2000" b="1" dirty="0">
                          <a:solidFill>
                            <a:srgbClr val="FF0000"/>
                          </a:solidFill>
                        </a:rPr>
                        <a:t>508</a:t>
                      </a:r>
                      <a:endParaRPr lang="nb-NO" sz="3200" b="1" dirty="0">
                        <a:solidFill>
                          <a:srgbClr val="FF0000"/>
                        </a:solidFill>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10,32</a:t>
                      </a:r>
                      <a:endParaRPr lang="nb-NO" sz="2800">
                        <a:latin typeface="Times"/>
                        <a:ea typeface="Times New Roman"/>
                        <a:cs typeface="Times New Roman"/>
                      </a:endParaRPr>
                    </a:p>
                  </a:txBody>
                  <a:tcPr marL="44450" marR="44450" marT="0" marB="0" anchor="b"/>
                </a:tc>
              </a:tr>
              <a:tr h="428235">
                <a:tc>
                  <a:txBody>
                    <a:bodyPr/>
                    <a:lstStyle/>
                    <a:p>
                      <a:pPr algn="l">
                        <a:spcBef>
                          <a:spcPts val="300"/>
                        </a:spcBef>
                        <a:spcAft>
                          <a:spcPts val="0"/>
                        </a:spcAft>
                      </a:pPr>
                      <a:r>
                        <a:rPr lang="nb-NO" sz="1800" b="1" dirty="0"/>
                        <a:t>2008</a:t>
                      </a:r>
                      <a:endParaRPr lang="nb-NO" sz="2800" b="1" dirty="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5261</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4718</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89,68</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2000" b="1" dirty="0">
                          <a:solidFill>
                            <a:srgbClr val="FF0000"/>
                          </a:solidFill>
                        </a:rPr>
                        <a:t>544</a:t>
                      </a:r>
                      <a:endParaRPr lang="nb-NO" sz="3200" b="1" dirty="0">
                        <a:solidFill>
                          <a:srgbClr val="FF0000"/>
                        </a:solidFill>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11,53</a:t>
                      </a:r>
                      <a:endParaRPr lang="nb-NO" sz="2800">
                        <a:latin typeface="Times"/>
                        <a:ea typeface="Times New Roman"/>
                        <a:cs typeface="Times New Roman"/>
                      </a:endParaRPr>
                    </a:p>
                  </a:txBody>
                  <a:tcPr marL="44450" marR="44450" marT="0" marB="0" anchor="b"/>
                </a:tc>
              </a:tr>
              <a:tr h="428235">
                <a:tc>
                  <a:txBody>
                    <a:bodyPr/>
                    <a:lstStyle/>
                    <a:p>
                      <a:pPr algn="l">
                        <a:spcBef>
                          <a:spcPts val="300"/>
                        </a:spcBef>
                        <a:spcAft>
                          <a:spcPts val="0"/>
                        </a:spcAft>
                      </a:pPr>
                      <a:r>
                        <a:rPr lang="nb-NO" sz="1800" b="1" dirty="0"/>
                        <a:t>2009</a:t>
                      </a:r>
                      <a:endParaRPr lang="nb-NO" sz="2800" b="1" dirty="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4829</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4360</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90,29</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2000" b="1" dirty="0">
                          <a:solidFill>
                            <a:srgbClr val="FF0000"/>
                          </a:solidFill>
                        </a:rPr>
                        <a:t>528</a:t>
                      </a:r>
                      <a:endParaRPr lang="nb-NO" sz="3200" b="1" dirty="0">
                        <a:solidFill>
                          <a:srgbClr val="FF0000"/>
                        </a:solidFill>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12,11</a:t>
                      </a:r>
                      <a:endParaRPr lang="nb-NO" sz="2800">
                        <a:latin typeface="Times"/>
                        <a:ea typeface="Times New Roman"/>
                        <a:cs typeface="Times New Roman"/>
                      </a:endParaRPr>
                    </a:p>
                  </a:txBody>
                  <a:tcPr marL="44450" marR="44450" marT="0" marB="0" anchor="b"/>
                </a:tc>
              </a:tr>
              <a:tr h="428235">
                <a:tc>
                  <a:txBody>
                    <a:bodyPr/>
                    <a:lstStyle/>
                    <a:p>
                      <a:pPr algn="l">
                        <a:spcBef>
                          <a:spcPts val="300"/>
                        </a:spcBef>
                        <a:spcAft>
                          <a:spcPts val="0"/>
                        </a:spcAft>
                      </a:pPr>
                      <a:r>
                        <a:rPr lang="nb-NO" sz="1800" b="1" dirty="0"/>
                        <a:t>2010</a:t>
                      </a:r>
                      <a:endParaRPr lang="nb-NO" sz="2800" b="1" dirty="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4065</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3722</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91,56</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2000" b="1" dirty="0">
                          <a:solidFill>
                            <a:srgbClr val="FF0000"/>
                          </a:solidFill>
                        </a:rPr>
                        <a:t>444</a:t>
                      </a:r>
                      <a:endParaRPr lang="nb-NO" sz="3200" b="1" dirty="0">
                        <a:solidFill>
                          <a:srgbClr val="FF0000"/>
                        </a:solidFill>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11,93</a:t>
                      </a:r>
                      <a:endParaRPr lang="nb-NO" sz="2800">
                        <a:latin typeface="Times"/>
                        <a:ea typeface="Times New Roman"/>
                        <a:cs typeface="Times New Roman"/>
                      </a:endParaRPr>
                    </a:p>
                  </a:txBody>
                  <a:tcPr marL="44450" marR="44450" marT="0" marB="0" anchor="b"/>
                </a:tc>
              </a:tr>
              <a:tr h="428235">
                <a:tc>
                  <a:txBody>
                    <a:bodyPr/>
                    <a:lstStyle/>
                    <a:p>
                      <a:pPr algn="l">
                        <a:spcBef>
                          <a:spcPts val="300"/>
                        </a:spcBef>
                        <a:spcAft>
                          <a:spcPts val="0"/>
                        </a:spcAft>
                      </a:pPr>
                      <a:r>
                        <a:rPr lang="nb-NO" sz="1800" b="1" dirty="0"/>
                        <a:t>Sum</a:t>
                      </a:r>
                      <a:endParaRPr lang="nb-NO" sz="2800" b="1" dirty="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31805</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28840</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a:t>90,68</a:t>
                      </a:r>
                      <a:endParaRPr lang="nb-NO" sz="2800">
                        <a:latin typeface="Times"/>
                        <a:ea typeface="Times New Roman"/>
                        <a:cs typeface="Times New Roman"/>
                      </a:endParaRPr>
                    </a:p>
                  </a:txBody>
                  <a:tcPr marL="44450" marR="44450" marT="0" marB="0" anchor="b"/>
                </a:tc>
                <a:tc>
                  <a:txBody>
                    <a:bodyPr/>
                    <a:lstStyle/>
                    <a:p>
                      <a:pPr algn="r">
                        <a:spcBef>
                          <a:spcPts val="300"/>
                        </a:spcBef>
                        <a:spcAft>
                          <a:spcPts val="0"/>
                        </a:spcAft>
                      </a:pPr>
                      <a:r>
                        <a:rPr lang="nb-NO" sz="2000" b="1" dirty="0">
                          <a:solidFill>
                            <a:srgbClr val="FF0000"/>
                          </a:solidFill>
                        </a:rPr>
                        <a:t>3215</a:t>
                      </a:r>
                      <a:endParaRPr lang="nb-NO" sz="3200" b="1" dirty="0">
                        <a:solidFill>
                          <a:srgbClr val="FF0000"/>
                        </a:solidFill>
                        <a:latin typeface="Times"/>
                        <a:ea typeface="Times New Roman"/>
                        <a:cs typeface="Times New Roman"/>
                      </a:endParaRPr>
                    </a:p>
                  </a:txBody>
                  <a:tcPr marL="44450" marR="44450" marT="0" marB="0" anchor="b"/>
                </a:tc>
                <a:tc>
                  <a:txBody>
                    <a:bodyPr/>
                    <a:lstStyle/>
                    <a:p>
                      <a:pPr algn="r">
                        <a:spcBef>
                          <a:spcPts val="300"/>
                        </a:spcBef>
                        <a:spcAft>
                          <a:spcPts val="0"/>
                        </a:spcAft>
                      </a:pPr>
                      <a:r>
                        <a:rPr lang="nb-NO" sz="1800" dirty="0"/>
                        <a:t>11,15</a:t>
                      </a:r>
                      <a:endParaRPr lang="nb-NO" sz="2800" dirty="0">
                        <a:latin typeface="Times"/>
                        <a:ea typeface="Times New Roman"/>
                        <a:cs typeface="Times New Roman"/>
                      </a:endParaRPr>
                    </a:p>
                  </a:txBody>
                  <a:tcPr marL="44450" marR="44450" marT="0" marB="0" anchor="b"/>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tel 1"/>
          <p:cNvSpPr>
            <a:spLocks noGrp="1"/>
          </p:cNvSpPr>
          <p:nvPr>
            <p:ph type="title"/>
          </p:nvPr>
        </p:nvSpPr>
        <p:spPr/>
        <p:txBody>
          <a:bodyPr/>
          <a:lstStyle/>
          <a:p>
            <a:r>
              <a:rPr lang="nb-NO" smtClean="0"/>
              <a:t>Før</a:t>
            </a:r>
          </a:p>
        </p:txBody>
      </p:sp>
      <p:pic>
        <p:nvPicPr>
          <p:cNvPr id="14339" name="Picture 4" descr="http://media2.origo.no/-/cache/image/1474321_h61421e355c7f4f2cf2bb_v1281731285_562x450.jpeg"/>
          <p:cNvPicPr>
            <a:picLocks noChangeAspect="1" noChangeArrowheads="1"/>
          </p:cNvPicPr>
          <p:nvPr/>
        </p:nvPicPr>
        <p:blipFill>
          <a:blip r:embed="rId3" cstate="print"/>
          <a:srcRect/>
          <a:stretch>
            <a:fillRect/>
          </a:stretch>
        </p:blipFill>
        <p:spPr bwMode="auto">
          <a:xfrm>
            <a:off x="395288" y="1773238"/>
            <a:ext cx="4319587" cy="3243262"/>
          </a:xfrm>
          <a:prstGeom prst="rect">
            <a:avLst/>
          </a:prstGeom>
          <a:noFill/>
          <a:ln w="9525">
            <a:noFill/>
            <a:miter lim="800000"/>
            <a:headEnd/>
            <a:tailEnd/>
          </a:ln>
        </p:spPr>
      </p:pic>
      <p:pic>
        <p:nvPicPr>
          <p:cNvPr id="14340" name="Picture 6" descr="http://3.bp.blogspot.com/-tMRJKUF8gC8/TjhAcYUzw7I/AAAAAAAAFjc/FE5IYonIpQA/s400/Hesjer">
            <a:hlinkClick r:id="rId4"/>
          </p:cNvPr>
          <p:cNvPicPr>
            <a:picLocks noChangeAspect="1" noChangeArrowheads="1"/>
          </p:cNvPicPr>
          <p:nvPr/>
        </p:nvPicPr>
        <p:blipFill>
          <a:blip r:embed="rId5" cstate="print"/>
          <a:srcRect/>
          <a:stretch>
            <a:fillRect/>
          </a:stretch>
        </p:blipFill>
        <p:spPr bwMode="auto">
          <a:xfrm>
            <a:off x="4859338" y="1341438"/>
            <a:ext cx="3810000" cy="2533650"/>
          </a:xfrm>
          <a:prstGeom prst="rect">
            <a:avLst/>
          </a:prstGeom>
          <a:noFill/>
          <a:ln w="9525">
            <a:noFill/>
            <a:miter lim="800000"/>
            <a:headEnd/>
            <a:tailEnd/>
          </a:ln>
        </p:spPr>
      </p:pic>
      <p:pic>
        <p:nvPicPr>
          <p:cNvPr id="14341" name="Picture 8" descr="http://api.ning.com/files/XkDtGo9v2jSQiyG01W8ZLCLm5zMBaN7olU9A97r4gs4e6Zx4OVstCEVgcjIADm19xrpETUVvq3Hvtcb9NiVW7n3c4z8A5NoQ/bilde.JPG?width=737&amp;height=550">
            <a:hlinkClick r:id="rId6"/>
          </p:cNvPr>
          <p:cNvPicPr>
            <a:picLocks noChangeAspect="1" noChangeArrowheads="1"/>
          </p:cNvPicPr>
          <p:nvPr/>
        </p:nvPicPr>
        <p:blipFill>
          <a:blip r:embed="rId7" cstate="print"/>
          <a:srcRect/>
          <a:stretch>
            <a:fillRect/>
          </a:stretch>
        </p:blipFill>
        <p:spPr bwMode="auto">
          <a:xfrm>
            <a:off x="3563938" y="3500438"/>
            <a:ext cx="3859212" cy="2881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tel 1"/>
          <p:cNvSpPr>
            <a:spLocks noGrp="1"/>
          </p:cNvSpPr>
          <p:nvPr>
            <p:ph type="title"/>
          </p:nvPr>
        </p:nvSpPr>
        <p:spPr/>
        <p:txBody>
          <a:bodyPr/>
          <a:lstStyle/>
          <a:p>
            <a:r>
              <a:rPr lang="nb-NO" smtClean="0"/>
              <a:t>Nå</a:t>
            </a:r>
          </a:p>
        </p:txBody>
      </p:sp>
      <p:pic>
        <p:nvPicPr>
          <p:cNvPr id="15363" name="Picture 2" descr="http://verdalsbilder.no/cpg1410/albums/userpics/10004/rasetstorefjos_(2).JPG"/>
          <p:cNvPicPr>
            <a:picLocks noChangeAspect="1" noChangeArrowheads="1"/>
          </p:cNvPicPr>
          <p:nvPr/>
        </p:nvPicPr>
        <p:blipFill>
          <a:blip r:embed="rId3" cstate="print"/>
          <a:srcRect l="21281" t="29170" r="6415"/>
          <a:stretch>
            <a:fillRect/>
          </a:stretch>
        </p:blipFill>
        <p:spPr bwMode="auto">
          <a:xfrm>
            <a:off x="468313" y="1341438"/>
            <a:ext cx="8115300"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a:xfrm>
            <a:off x="457200" y="-26988"/>
            <a:ext cx="8229600" cy="1008063"/>
          </a:xfrm>
        </p:spPr>
        <p:txBody>
          <a:bodyPr/>
          <a:lstStyle/>
          <a:p>
            <a:r>
              <a:rPr lang="nb-NO" smtClean="0"/>
              <a:t>Konsesjonsplikten</a:t>
            </a:r>
          </a:p>
        </p:txBody>
      </p:sp>
      <p:sp>
        <p:nvSpPr>
          <p:cNvPr id="16387" name="Plassholder for innhold 2"/>
          <p:cNvSpPr>
            <a:spLocks noGrp="1"/>
          </p:cNvSpPr>
          <p:nvPr>
            <p:ph idx="1"/>
          </p:nvPr>
        </p:nvSpPr>
        <p:spPr>
          <a:xfrm>
            <a:off x="457200" y="981075"/>
            <a:ext cx="8229600" cy="719138"/>
          </a:xfrm>
        </p:spPr>
        <p:txBody>
          <a:bodyPr/>
          <a:lstStyle/>
          <a:p>
            <a:r>
              <a:rPr lang="nb-NO" smtClean="0"/>
              <a:t>… regulere og kontrollere omsetningen av …</a:t>
            </a:r>
          </a:p>
        </p:txBody>
      </p:sp>
      <p:pic>
        <p:nvPicPr>
          <p:cNvPr id="16388" name="Bilde 9" descr="SELGES MED RABATT. Toppen Bech lokker med herregårdslandskap når hun selger eiendommen på Oakhill i Rygge. Foto: Robert McPherson"/>
          <p:cNvPicPr>
            <a:picLocks noChangeAspect="1" noChangeArrowheads="1"/>
          </p:cNvPicPr>
          <p:nvPr/>
        </p:nvPicPr>
        <p:blipFill>
          <a:blip r:embed="rId2" cstate="print"/>
          <a:srcRect/>
          <a:stretch>
            <a:fillRect/>
          </a:stretch>
        </p:blipFill>
        <p:spPr bwMode="auto">
          <a:xfrm>
            <a:off x="684213" y="1677988"/>
            <a:ext cx="3598862" cy="2398712"/>
          </a:xfrm>
          <a:prstGeom prst="rect">
            <a:avLst/>
          </a:prstGeom>
          <a:noFill/>
          <a:ln w="9525">
            <a:noFill/>
            <a:miter lim="800000"/>
            <a:headEnd/>
            <a:tailEnd/>
          </a:ln>
        </p:spPr>
      </p:pic>
      <p:pic>
        <p:nvPicPr>
          <p:cNvPr id="16389" name="Picture 10" descr="http://gardsbruk.no/site/gardsbruk.no/design/layouts/images/close.gif"/>
          <p:cNvPicPr>
            <a:picLocks noChangeAspect="1" noChangeArrowheads="1"/>
          </p:cNvPicPr>
          <p:nvPr/>
        </p:nvPicPr>
        <p:blipFill>
          <a:blip r:embed="rId3" cstate="print"/>
          <a:srcRect/>
          <a:stretch>
            <a:fillRect/>
          </a:stretch>
        </p:blipFill>
        <p:spPr bwMode="auto">
          <a:xfrm>
            <a:off x="0" y="0"/>
            <a:ext cx="190500" cy="190500"/>
          </a:xfrm>
          <a:prstGeom prst="rect">
            <a:avLst/>
          </a:prstGeom>
          <a:noFill/>
          <a:ln w="9525">
            <a:noFill/>
            <a:miter lim="800000"/>
            <a:headEnd/>
            <a:tailEnd/>
          </a:ln>
        </p:spPr>
      </p:pic>
      <p:pic>
        <p:nvPicPr>
          <p:cNvPr id="16390" name="Picture 9" descr="http://gardsbruk.no/image/annonse/2712_hovedbilde.jpg?w=700&amp;h=500">
            <a:hlinkClick r:id="rId4" tooltip="Trykk for å lukke"/>
          </p:cNvPr>
          <p:cNvPicPr>
            <a:picLocks noChangeAspect="1" noChangeArrowheads="1"/>
          </p:cNvPicPr>
          <p:nvPr/>
        </p:nvPicPr>
        <p:blipFill>
          <a:blip r:embed="rId5" cstate="print"/>
          <a:srcRect/>
          <a:stretch>
            <a:fillRect/>
          </a:stretch>
        </p:blipFill>
        <p:spPr bwMode="auto">
          <a:xfrm>
            <a:off x="5219700" y="2251075"/>
            <a:ext cx="3600450" cy="2690813"/>
          </a:xfrm>
          <a:prstGeom prst="rect">
            <a:avLst/>
          </a:prstGeom>
          <a:noFill/>
          <a:ln w="9525">
            <a:noFill/>
            <a:miter lim="800000"/>
            <a:headEnd/>
            <a:tailEnd/>
          </a:ln>
        </p:spPr>
      </p:pic>
      <p:pic>
        <p:nvPicPr>
          <p:cNvPr id="16391" name="Picture 12" descr="http://gfx.nrk.no/400Kwi02CJpxN9wDjcl3JwXEQByJ2lK8HEd6bvKqMvuw">
            <a:hlinkClick r:id="rId6"/>
          </p:cNvPr>
          <p:cNvPicPr>
            <a:picLocks noChangeAspect="1" noChangeArrowheads="1"/>
          </p:cNvPicPr>
          <p:nvPr/>
        </p:nvPicPr>
        <p:blipFill>
          <a:blip r:embed="rId7" cstate="print"/>
          <a:srcRect/>
          <a:stretch>
            <a:fillRect/>
          </a:stretch>
        </p:blipFill>
        <p:spPr bwMode="auto">
          <a:xfrm>
            <a:off x="684213" y="4233863"/>
            <a:ext cx="4319587" cy="2435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bondelaget.no/getfile.php/Bilder%20fylker/Hedmark/Aktiviteter/DSC_0161.JPG%20%28articleview_full%29.jpg"/>
          <p:cNvPicPr>
            <a:picLocks noChangeAspect="1" noChangeArrowheads="1"/>
          </p:cNvPicPr>
          <p:nvPr/>
        </p:nvPicPr>
        <p:blipFill>
          <a:blip r:embed="rId2" cstate="print">
            <a:duotone>
              <a:schemeClr val="accent2">
                <a:shade val="45000"/>
                <a:satMod val="135000"/>
              </a:schemeClr>
              <a:prstClr val="white"/>
            </a:duotone>
            <a:lum bright="50000" contrast="-52000"/>
          </a:blip>
          <a:srcRect/>
          <a:stretch>
            <a:fillRect/>
          </a:stretch>
        </p:blipFill>
        <p:spPr bwMode="auto">
          <a:xfrm>
            <a:off x="1498054" y="1343000"/>
            <a:ext cx="5810250" cy="3886200"/>
          </a:xfrm>
          <a:prstGeom prst="ellipse">
            <a:avLst/>
          </a:prstGeom>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5400000" scaled="0"/>
          </a:gradFill>
          <a:ln w="63500" cap="rnd">
            <a:noFill/>
          </a:ln>
          <a:effectLst/>
          <a:scene3d>
            <a:camera prst="orthographicFront"/>
            <a:lightRig rig="contrasting" dir="t">
              <a:rot lat="0" lon="0" rev="3000000"/>
            </a:lightRig>
          </a:scene3d>
          <a:sp3d contourW="7620">
            <a:bevelT w="95250" h="31750"/>
            <a:contourClr>
              <a:srgbClr val="333333"/>
            </a:contourClr>
          </a:sp3d>
        </p:spPr>
      </p:pic>
      <p:sp>
        <p:nvSpPr>
          <p:cNvPr id="17411" name="Plassholder for innhold 2"/>
          <p:cNvSpPr>
            <a:spLocks noGrp="1"/>
          </p:cNvSpPr>
          <p:nvPr>
            <p:ph idx="1"/>
          </p:nvPr>
        </p:nvSpPr>
        <p:spPr>
          <a:xfrm>
            <a:off x="250825" y="1600200"/>
            <a:ext cx="8569325" cy="4525963"/>
          </a:xfrm>
        </p:spPr>
        <p:txBody>
          <a:bodyPr/>
          <a:lstStyle/>
          <a:p>
            <a:pPr>
              <a:buFont typeface="Arial" charset="0"/>
              <a:buNone/>
            </a:pPr>
            <a:r>
              <a:rPr lang="nb-NO" sz="2400" b="1" smtClean="0"/>
              <a:t>Stortingets spørretime den 26. februar 2014:</a:t>
            </a:r>
          </a:p>
          <a:p>
            <a:r>
              <a:rPr lang="nb-NO" sz="1800" smtClean="0"/>
              <a:t>… Eiendomslovgivningen slik den er i dag, inkludert priskontrollen, begrenser </a:t>
            </a:r>
            <a:r>
              <a:rPr lang="nb-NO" sz="1800" b="1" i="1" smtClean="0">
                <a:solidFill>
                  <a:srgbClr val="FF0000"/>
                </a:solidFill>
              </a:rPr>
              <a:t>bondens</a:t>
            </a:r>
            <a:r>
              <a:rPr lang="nb-NO" sz="1800" smtClean="0"/>
              <a:t> rådighet ...</a:t>
            </a:r>
          </a:p>
          <a:p>
            <a:r>
              <a:rPr lang="nb-NO" sz="1800" smtClean="0"/>
              <a:t>… priskontrollen kan virke hemmende på omsetningen av landbrukseiendommer, og jeg ønsker et større utbud av landbrukseiendommer og tilleggsjord. </a:t>
            </a:r>
            <a:r>
              <a:rPr lang="nb-NO" sz="1800" b="1" smtClean="0">
                <a:solidFill>
                  <a:srgbClr val="FF0000"/>
                </a:solidFill>
              </a:rPr>
              <a:t>Ved å oppheve priskontrollen kan det legges til rette for et velfungerende marked for omsetning, hvor prisen reguleres av markedet</a:t>
            </a:r>
            <a:r>
              <a:rPr lang="nb-NO" sz="1800" smtClean="0"/>
              <a:t>. ...</a:t>
            </a:r>
            <a:endParaRPr lang="nb-NO" sz="1400" smtClean="0"/>
          </a:p>
          <a:p>
            <a:r>
              <a:rPr lang="nb-NO" sz="1800" smtClean="0"/>
              <a:t>… opphevelse av priskontrollen kan åpne for høyere priser for enkelte eiendommer i sentrale strøk, ... Dette er ikke det samme som en generell prisstigning på produksjonsarealene – </a:t>
            </a:r>
            <a:r>
              <a:rPr lang="nb-NO" sz="1800" b="1" smtClean="0">
                <a:solidFill>
                  <a:srgbClr val="FF0000"/>
                </a:solidFill>
              </a:rPr>
              <a:t>det er først og fremst boverdien på eiendommen som vil føre til høyere pris. Ellers har jeg stor tillit til at den som vil kjøpe landbrukseiendom, også vil vurdere prisen på produksjonsareal og driftsbygninger i forhold til den planlagte driften.</a:t>
            </a:r>
            <a:r>
              <a:rPr lang="nb-NO" sz="1800" smtClean="0"/>
              <a:t> Slik sunn fornuft må vi ha tillit til at alle som skal drive næring, har. </a:t>
            </a:r>
          </a:p>
        </p:txBody>
      </p:sp>
      <p:sp>
        <p:nvSpPr>
          <p:cNvPr id="17412" name="Tittel 1"/>
          <p:cNvSpPr>
            <a:spLocks noGrp="1"/>
          </p:cNvSpPr>
          <p:nvPr>
            <p:ph type="title"/>
          </p:nvPr>
        </p:nvSpPr>
        <p:spPr>
          <a:xfrm>
            <a:off x="0" y="274638"/>
            <a:ext cx="9144000" cy="1143000"/>
          </a:xfrm>
        </p:spPr>
        <p:txBody>
          <a:bodyPr/>
          <a:lstStyle/>
          <a:p>
            <a:r>
              <a:rPr lang="nb-NO" sz="4000" smtClean="0"/>
              <a:t>Priskontroll = Velfungerende marked?</a:t>
            </a:r>
          </a:p>
        </p:txBody>
      </p:sp>
      <p:sp>
        <p:nvSpPr>
          <p:cNvPr id="5" name="Multipliser 4"/>
          <p:cNvSpPr/>
          <p:nvPr/>
        </p:nvSpPr>
        <p:spPr>
          <a:xfrm>
            <a:off x="0" y="188640"/>
            <a:ext cx="3707904" cy="1440160"/>
          </a:xfrm>
          <a:prstGeom prst="mathMultiply">
            <a:avLst>
              <a:gd name="adj1" fmla="val 2646"/>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nb-NO"/>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ssholder for innhold 2"/>
          <p:cNvSpPr>
            <a:spLocks noGrp="1"/>
          </p:cNvSpPr>
          <p:nvPr>
            <p:ph idx="1"/>
          </p:nvPr>
        </p:nvSpPr>
        <p:spPr>
          <a:xfrm>
            <a:off x="250825" y="1600200"/>
            <a:ext cx="8569325" cy="4525963"/>
          </a:xfrm>
        </p:spPr>
        <p:txBody>
          <a:bodyPr/>
          <a:lstStyle/>
          <a:p>
            <a:endParaRPr lang="nb-NO" sz="1400" smtClean="0"/>
          </a:p>
          <a:p>
            <a:pPr algn="just"/>
            <a:r>
              <a:rPr lang="nb-NO" sz="1800" b="1" i="1" smtClean="0">
                <a:solidFill>
                  <a:srgbClr val="FF0000"/>
                </a:solidFill>
              </a:rPr>
              <a:t>Begrensninger</a:t>
            </a:r>
            <a:r>
              <a:rPr lang="nb-NO" sz="1800" b="1" smtClean="0"/>
              <a:t> for velfungerende eiendomsmarked og effektiv arealutnyttelse:</a:t>
            </a:r>
          </a:p>
          <a:p>
            <a:pPr>
              <a:buFont typeface="Wingdings" pitchFamily="2" charset="2"/>
              <a:buChar char="Ø"/>
            </a:pPr>
            <a:r>
              <a:rPr lang="nb-NO" sz="1600" smtClean="0"/>
              <a:t>Mangelfull tilgang på kreditt</a:t>
            </a:r>
          </a:p>
          <a:p>
            <a:pPr>
              <a:buFont typeface="Wingdings" pitchFamily="2" charset="2"/>
              <a:buChar char="Ø"/>
            </a:pPr>
            <a:r>
              <a:rPr lang="nb-NO" sz="1600" smtClean="0"/>
              <a:t>Pengeplassering for å sikre mot inflasjon, særlig ved mangel på andre sikre investeringsobjekter</a:t>
            </a:r>
          </a:p>
          <a:p>
            <a:pPr>
              <a:buFont typeface="Wingdings" pitchFamily="2" charset="2"/>
              <a:buChar char="Ø"/>
            </a:pPr>
            <a:r>
              <a:rPr lang="nb-NO" sz="1600" smtClean="0"/>
              <a:t>Så høye eiendomspriser at det går ut over investeringer i teknologi, maskiner og produktkvalitet</a:t>
            </a:r>
          </a:p>
          <a:p>
            <a:pPr>
              <a:buFont typeface="Wingdings" pitchFamily="2" charset="2"/>
              <a:buChar char="Ø"/>
            </a:pPr>
            <a:r>
              <a:rPr lang="nb-NO" sz="1600" smtClean="0"/>
              <a:t>Salgspris på jordbruksareal som overstiger arealets produktive verdi</a:t>
            </a:r>
            <a:endParaRPr lang="nb-NO" sz="1400" smtClean="0"/>
          </a:p>
          <a:p>
            <a:pPr>
              <a:buFont typeface="Wingdings" pitchFamily="2" charset="2"/>
              <a:buChar char="Ø"/>
            </a:pPr>
            <a:r>
              <a:rPr lang="nb-NO" sz="1600" smtClean="0"/>
              <a:t>Kjøp av landbrukseiendom til andre formål som beboelse, fritid og familietradisjon</a:t>
            </a:r>
          </a:p>
          <a:p>
            <a:pPr>
              <a:buFont typeface="Wingdings" pitchFamily="2" charset="2"/>
              <a:buChar char="Ø"/>
            </a:pPr>
            <a:r>
              <a:rPr lang="nb-NO" sz="1600" smtClean="0"/>
              <a:t>Akkumulering av store eiendommer i få, men kapitalsterke familier</a:t>
            </a:r>
          </a:p>
        </p:txBody>
      </p:sp>
      <p:sp>
        <p:nvSpPr>
          <p:cNvPr id="18435" name="Tittel 1"/>
          <p:cNvSpPr>
            <a:spLocks noGrp="1"/>
          </p:cNvSpPr>
          <p:nvPr>
            <p:ph type="title"/>
          </p:nvPr>
        </p:nvSpPr>
        <p:spPr>
          <a:xfrm>
            <a:off x="0" y="274638"/>
            <a:ext cx="9144000" cy="1143000"/>
          </a:xfrm>
        </p:spPr>
        <p:txBody>
          <a:bodyPr/>
          <a:lstStyle/>
          <a:p>
            <a:r>
              <a:rPr lang="nb-NO" sz="4000" smtClean="0"/>
              <a:t>Priskontroll = Velfungerende marked?</a:t>
            </a:r>
          </a:p>
        </p:txBody>
      </p:sp>
      <p:sp>
        <p:nvSpPr>
          <p:cNvPr id="5" name="Multipliser 4"/>
          <p:cNvSpPr/>
          <p:nvPr/>
        </p:nvSpPr>
        <p:spPr>
          <a:xfrm>
            <a:off x="0" y="188640"/>
            <a:ext cx="3707904" cy="1440160"/>
          </a:xfrm>
          <a:prstGeom prst="mathMultiply">
            <a:avLst>
              <a:gd name="adj1" fmla="val 2646"/>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nb-NO"/>
          </a:p>
        </p:txBody>
      </p:sp>
      <p:pic>
        <p:nvPicPr>
          <p:cNvPr id="18439" name="Picture 3"/>
          <p:cNvPicPr>
            <a:picLocks noChangeAspect="1" noChangeArrowheads="1"/>
          </p:cNvPicPr>
          <p:nvPr/>
        </p:nvPicPr>
        <p:blipFill>
          <a:blip r:embed="rId2" cstate="print"/>
          <a:srcRect/>
          <a:stretch>
            <a:fillRect/>
          </a:stretch>
        </p:blipFill>
        <p:spPr bwMode="auto">
          <a:xfrm>
            <a:off x="1331913" y="4148138"/>
            <a:ext cx="6480175" cy="144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Price growth grain"/>
          <p:cNvPicPr>
            <a:picLocks noChangeAspect="1" noChangeArrowheads="1"/>
          </p:cNvPicPr>
          <p:nvPr/>
        </p:nvPicPr>
        <p:blipFill>
          <a:blip r:embed="rId2" cstate="print">
            <a:duotone>
              <a:schemeClr val="accent2">
                <a:shade val="45000"/>
                <a:satMod val="135000"/>
              </a:schemeClr>
              <a:prstClr val="white"/>
            </a:duotone>
            <a:lum bright="20000"/>
          </a:blip>
          <a:srcRect/>
          <a:stretch>
            <a:fillRect/>
          </a:stretch>
        </p:blipFill>
        <p:spPr bwMode="auto">
          <a:xfrm>
            <a:off x="828384" y="855248"/>
            <a:ext cx="7200000" cy="4806000"/>
          </a:xfrm>
          <a:prstGeom prst="rect">
            <a:avLst/>
          </a:prstGeom>
          <a:noFill/>
          <a:effectLst>
            <a:softEdge rad="317500"/>
          </a:effectLst>
        </p:spPr>
      </p:pic>
      <p:sp>
        <p:nvSpPr>
          <p:cNvPr id="19459" name="Tittel 1"/>
          <p:cNvSpPr>
            <a:spLocks noGrp="1"/>
          </p:cNvSpPr>
          <p:nvPr>
            <p:ph type="title"/>
          </p:nvPr>
        </p:nvSpPr>
        <p:spPr>
          <a:xfrm>
            <a:off x="457200" y="-26988"/>
            <a:ext cx="8229600" cy="1143001"/>
          </a:xfrm>
        </p:spPr>
        <p:txBody>
          <a:bodyPr/>
          <a:lstStyle/>
          <a:p>
            <a:r>
              <a:rPr lang="nb-NO" smtClean="0"/>
              <a:t>Priskontrollen</a:t>
            </a:r>
          </a:p>
        </p:txBody>
      </p:sp>
      <p:sp>
        <p:nvSpPr>
          <p:cNvPr id="19460" name="Plassholder for innhold 2"/>
          <p:cNvSpPr>
            <a:spLocks noGrp="1"/>
          </p:cNvSpPr>
          <p:nvPr>
            <p:ph idx="1"/>
          </p:nvPr>
        </p:nvSpPr>
        <p:spPr>
          <a:xfrm>
            <a:off x="323850" y="1125538"/>
            <a:ext cx="8496300" cy="4525962"/>
          </a:xfrm>
        </p:spPr>
        <p:txBody>
          <a:bodyPr/>
          <a:lstStyle/>
          <a:p>
            <a:r>
              <a:rPr lang="nb-NO" sz="2400" smtClean="0"/>
              <a:t>Bidrar til å holde bondens kostnader nede</a:t>
            </a:r>
          </a:p>
          <a:p>
            <a:endParaRPr lang="nb-NO" sz="800" smtClean="0"/>
          </a:p>
          <a:p>
            <a:r>
              <a:rPr lang="nb-NO" sz="2400" smtClean="0"/>
              <a:t>Landbrukseiendom har alternativverdi i boligmarkedet, men boligpriser er vanligvis driftsmessig uforsvarlig.</a:t>
            </a:r>
          </a:p>
          <a:p>
            <a:pPr lvl="1"/>
            <a:r>
              <a:rPr lang="nb-NO" sz="2000" smtClean="0"/>
              <a:t>Alternativene til priskontroll er i bynære områder:</a:t>
            </a:r>
          </a:p>
          <a:p>
            <a:pPr lvl="2"/>
            <a:r>
              <a:rPr lang="nb-NO" sz="1800" smtClean="0"/>
              <a:t>At matproduserende bønder ikke kan forsvare kjøp av tilleggsjord</a:t>
            </a:r>
          </a:p>
          <a:p>
            <a:pPr lvl="2"/>
            <a:r>
              <a:rPr lang="nb-NO" sz="1800" smtClean="0"/>
              <a:t>At tilleggsjorden koster så mye at kjøpesummen ikke kan forrentes</a:t>
            </a:r>
          </a:p>
          <a:p>
            <a:endParaRPr lang="nb-NO" sz="800" smtClean="0"/>
          </a:p>
          <a:p>
            <a:r>
              <a:rPr lang="nb-NO" sz="2400" smtClean="0"/>
              <a:t>Avvikling av priskontrollen vil også bidra til å løfte prisen ved ordinære generasjonsskifter. Vi ser allerede tendenser til dette.</a:t>
            </a:r>
          </a:p>
          <a:p>
            <a:endParaRPr lang="nb-NO" sz="800" smtClean="0"/>
          </a:p>
          <a:p>
            <a:r>
              <a:rPr lang="nb-NO" sz="2400" smtClean="0"/>
              <a:t>Supplert med skatteregler</a:t>
            </a:r>
          </a:p>
          <a:p>
            <a:endParaRPr lang="nb-NO" sz="800" smtClean="0"/>
          </a:p>
          <a:p>
            <a:r>
              <a:rPr lang="nb-NO" sz="2400" smtClean="0"/>
              <a:t>Avvikling av priskontrollen vil trolig:</a:t>
            </a:r>
          </a:p>
          <a:p>
            <a:pPr lvl="1"/>
            <a:r>
              <a:rPr lang="nb-NO" sz="2000" smtClean="0"/>
              <a:t>Virke motsatt av regjeringens mål om rasjonalisering ved</a:t>
            </a:r>
          </a:p>
          <a:p>
            <a:pPr lvl="1">
              <a:buFont typeface="Arial" charset="0"/>
              <a:buNone/>
            </a:pPr>
            <a:r>
              <a:rPr lang="nb-NO" sz="2000" smtClean="0"/>
              <a:t>	større bruk og økt matproduksjon.</a:t>
            </a:r>
          </a:p>
          <a:p>
            <a:pPr lvl="1"/>
            <a:r>
              <a:rPr lang="nb-NO" sz="2000" smtClean="0"/>
              <a:t>Bidra til å </a:t>
            </a:r>
            <a:r>
              <a:rPr lang="nb-NO" sz="2000" i="1" smtClean="0"/>
              <a:t>øke</a:t>
            </a:r>
            <a:r>
              <a:rPr lang="nb-NO" sz="2000" smtClean="0"/>
              <a:t> leiejordsandelen snarere enn å redusere den</a:t>
            </a:r>
          </a:p>
        </p:txBody>
      </p:sp>
      <p:sp>
        <p:nvSpPr>
          <p:cNvPr id="19461" name="AutoShape 5" descr="data:image/jpeg;base64,/9j/4AAQSkZJRgABAQAAAQABAAD/2wCEAAkGBxQTEhQUExQWFhQXFxgbFRYYFxcXFRUcGRgYFhYYGhcYHCggGRolHBcYITEkJSwtLi4uGB8zODMsNyguLisBCgoKDg0OGxAQGywkHyQsMC8sLCw0LCwsNCwwLCwsLCwsLC8sLCwsLCwvLCw0LCwsLCwrNCwsLCwsLCwsLCwsLP/AABEIALcBEwMBIgACEQEDEQH/xAAcAAABBAMBAAAAAAAAAAAAAAAAAwQFBgECBwj/xABKEAACAQIEAgUHBgsHAwUAAAABAhEAAwQSITEFQQYTIlFhBzJCUnGBkRQjYqGx0TNDU3KSorKzwdLhCBUkJXN0gjWT4jRjlMLw/8QAGQEBAQEBAQEAAAAAAAAAAAAAAAMCAQQF/8QALhEBAQACAAMFBwQDAQAAAAAAAAECEQMSMQQhIjJRI0FhcYGxwRMzkfBCQ3Ik/9oADAMBAAIRAxEAPwDuNFFFAUUUUBRRRQFFFFAUUUUBRRRQFFFFAUUUUBRRRQFFFFAUUUUBRRRQFFFFAUUUUBRRRQFFFFAUUUUBRRRQFFFFAUUVgmgKTxGIVFLOyoo3ZiFUSYEk6b1CdJOmeCwOmJvojRItiWuEawciyY0Op0rlHlI8q2ExuBxGEsW7+a4Uy3GVFTsXUuE+dm1CEbUHabfGcOxAW/ZJJAAFxCSToABOpJp9XjDo7jlw+Lw19gStq/auMFjMQlxXIEkCYFej+B+WHhmIIVrjWGPK8uUbxq6kqPeaDoFFJWb6uoZSGU6hlIII7wRvStAUUUUBRRRQFFFFAUUUUBRRRQFFFFAUUUUBRRRQFFFFAUUUUBRSOJxCopZ2CqBJYmAANyTWmAxPWW1eCpYSVO6nmD7DIpsOaKKKAooooCiiigwa5V5X/KUcFOEwpHyll+cffqFYaR/7h0PgNe6ukcb4iuHw96+3m2rbOd/RBPL2V414ljXv3XvXWzXLjFnY8yTJ9nsoEb99nYu7MzMZZmJLMTuSTqTWUBg6HTU+GoEnwkj41Z/Jx0LfieK6vMUtIA15xuFmAqzpmbYd2p1iD2nymdHsNguA4u3hrK21+ZmB2m/xFnVnPaY+08hQebSJ23rSKneg+vEsD/u8P++Sux+WLyZ2ns3MbhLYS8ktdtoAFuru7Zdg41bTfXnFBy7oD5QMTw24MrG5hyR1lhiSsTqyeo++o0POa9ScD4taxVi3fsNnt3FlT9RB7mB0I5EGvFkV2z+zp0iIe/gmPZI661rsQVW4ok8wVaB6rUHdqKBQaAopJr8cm9wNYF/6LfomgWopLrvBvhQb3g3woFaKR+UDx+FAvjuPwoFqKRN/6LfCtflX0H+H9aBxRTf5V9B/gPvoGJ+g/wAB99A4opIXvot8B99HW/Rb6vvoFaKQbEH8m/6v81Y+Un8m/wCp/NQOKKQF8/k3/U/mrbrT6rfq/fQK0VGYvjCpdtWsrF7jEAArIAVmk9rQdmPbTsYhvyb/ABt/z02IvpkoOEuqWyZwFzaSJI1EgieYpLo9jwLRzSe22UjXMG+cB08GjxI8ab9PJfCsmRwHIGYZSUjtzAJ9WPfUf0buzbCyQdGVGgXAptoAWQ6qSZ0iB768/N7aT4LTH2f1Wr+9V9V/gPvp3ZuZlDCYInXeoIGpjh34JPzRXpsSOaKKK44KKKwaCkeWliODYyDGlkadxv2gR7wSK8rkV688ovCTiuG4uyJLNbLKBpLWyLqD9JBXkcJpNB6A/s4WFGBxD+m2IKn2LatlfrdqsvloH+TYz2Wv39quUeQzpjbwd98PfYJavkZXJhUuDQZidlYGJ5EDkZHV/LMf8mxnstfv7VB5x6Df9SwH+7w/75K9hOoIgiQdCDsRzrx90G/6lgP93h/3yV7DoPMt7yOcSbEXVt2FSyHfq3uXbcFAxCeaS0lY3FXDyb+SrHYLG2sVdu2VVCwdFLMzKykROWN4+FdqooBazWBWTQFJXLwFN8RizsAfbp99NusPqt9X30Dl8SeWlJFiaT6z6LfV99ZUk7I31ffQbUVnI3qH9X76Cjeo31ffQZVyNjS9vE9/xpm1wj0G/V/ia064+o/6n81BMKZrNRVrFsPQeP8Ah/NT1MSSJ6t/in81A4opLrT6jfq/zUG6fUb4r/NQZuvlE8ufh40hg8fbuFwjBspAJGo1E6HY+6keJ44pauN1T9lSd0108GqA6FZkF22FzJbyIGUjUhSW0YgaSNd9danc9ZzFuY+G1cKb46+LaM52UFjAJMDUwBqdJrK3z+Tf4p/NUV0p4mbOHZzaZ1kKyyslXOVognWDAnmRW7dTbMm7pScLjGbH2HZ+ut9Zcay6xDZzcW1qp7WUXAByykk6rXURXKuhbhcQrCzkVQSwcKLqwWTMLYaFzEmCe9j7eirxhDyb9X76j2fdxt+KvG6yIvpnfZFtwUys0MjaF9JWD9ulRHCbhF09b2mMqkA9nUkLvGqqhnfTupz0+K3bNmAQzXF6pyVgSO2TqZBQnT2VFdHLy9aVRiwIcHOxLIVJLjX0iWQEcgoA0qOV12id6mH7SzA61NYD8Gn5o+wVBjepvh34K3+Yv2Cvfk81OaKKKy4KwazWDQYNeafK10HbAX2vWk/wl5pSBpZY6m2RyEyV5Rpyr0vSGNwaXUa3cUPbcFXVhKsDuCKDxOTVoXpvizgbuBuP1uHcKBnkvbyurjI8zEqBBkRtFdF6ZeQ0y1zh9wQfxFwnTfzLvMeDfpVy7jHRfGYSflGGu2wN2Kym4E51lYkjWaBt0axq2Mbhb7zktYizceBJypcVmgczANenuB+UnhuKIW3iVVzHYuA2mkzoC4CsdPRJrye9a7UHuCivKPQryk4zh5Cqxu4fnYc9n/g0E2z7NO8GvSvRTpJYx+HW/h2lToynR7bc0cciJ9h0I0oJkU2xV3kPfS7tAJpgTQYrZFk6UnJmAs+8U8syo8w+OooNreHA31NLCkmvECSp+I++m1zFsdlj3iaB/RUUbjdx+IoW63cfiKCSMHQ02vWI1G1QPEuKG3ibJbRcsHxDsJnWOzkB9hNWRLpI0WR7RWZlLbPR2zWkLxjEFLTMDDaZTuC24B8DEe+t+A8V6xQSMpO6zPIaiOWtO8fYLK3YBkHRoKzykd01SejgFrEQJJbR9T1ezk5CSQQGE+ANYzzuOU9K3jjLjXSKKa4e+xHm7eIrJvP+T/WFVTVvpzimVAucIhINyQSrKNHRjsAQ0+4e9PyeWU6t3V5DGFSTKAM5JKnVSzFjrqaZ9OMxu22Kr2bbDJ1hUkMQGJgEMBCxO2sTNSHQu4VtOzKqnMoJzAAnIrEAneCx15ksdNq8cu+0fKPTZrgrZVa6epeNgGwwDAmQRmUgjLJWRIBKncQYPKpz5WPo/piqZ5QEt3YVrvVXVtORlcBjauEC5l2B1RTHcvODXo4vkqPD80RXRPtZ7xzBxFq4NAGcAszQIBAiAddCasdt9RVf6JuzWWZonrYhVyqAtpQsTuTJJ7pjXcziHWu9nmuHG+J5qT6U27ZweHNw6wqqGDFHzAFlMaAkLox0BHjUFwfEAOLaK4eYRnG0gC4xYCCQCqkHWRtpVq6TBvkGZSq5VtsMxGVoiVII1Bn7N9qpFhboYs4CDMXKqQ2WToFeJKk69+schXi7T4eLMluD34WLwr6j2/xqe4T+BtfmL9gqvA6++rFwz8Da/wBNP2RX0snkp1RRRWXBWKzWKAoqI6Q9J8LglVsVeW0GnKCCWbLGbKqglozDYc6qGO8tHDUnIb12BpltFQfCbmWPhQdFiql5WR/lGN/0x+2tTfRzi64vDWsSgKrdXMFaJGsQY05VCeVs/wCUY3/TH7aUHmbolh1u4/B27ihkfE2FdTsytdUMD4EEius9OvImuVr3DiQ25w7tIOn4tzqD4Me/UaCuU9Bj/meA/wB3h/3yV7DNB4hu2yrFWBBBggiCCNCCORBq7+R/pScFxC2GJ6m+VtXRIAGZgEczp2WO/IFqfeXjhK2OJs6CBftrcO0Z9UeAO/KD7WNc6tOVIYGCCCD3Eaig9r4ttAKa0JcLJbJ3KKT7SJNFA4wi6zTo1F4/GGzZLgKTyDNlDEmImNDG3jFGH4j1tpXQCGn0tiphht3iuc03p3V1steuSfCk60zN3D4/0pzh1IEkD4/0rrhG2CSQBtvW7WyNxUD0QxjNexQMls+ZgfRJZgo25rlgfRncmrUCe4fH+lYwy5sdxrLHlulE6VXc7BVALAlWkArBBhpnYMCD7TVj4BilNm2VJKhVBnQ6AAz49/vG8xXunGAAPWkqElSdB2W7SnMRBhgQdZjIe+pDoteZsMpyoBmuBQDoAtxl7uZBPvqWFv6mTeXki171RuluByXQVXs3A2aNYYd3cSCT4wat2FuORELp4n7qhOl2Hd7YkL6QyhiSwYbgQJYRIG+mlb42O8K5w7rI/wCj+LD27bd6gGd5GhnxkVMVTOiuOHVsBkCq8AlozEjMx1GmsgDuUGrJd4gB6dn33P6Vvh3eMrOU1ap3T5UOIsyy9aik2gwJhXIS6RBGnmGZMMgkAHWQ4WJsqCqhUchYk5ptguxn0ixb3EUl00RT1N5oBUP1bqQynNkOSWGhbKMp2kd8SnwK+WUwexIyAEECV1EDnzJOpLHlFebHu7R9F+vCSuQdw+Aqs9OblrqrQuW2z/JwyMAMphlzLJIyOshg2wlpirKDUb0otXjaslEtsOq+bLZoS5AILEb22EArG4GoIFejtHkT4fmiF6H2XSy4uXOsc3mLEGVB6q1oByMEE95NTYaoTovZVLd1EBhLgBkQScsNK8jmBB5CANYqTLa13gXfDjufmq2NghdwotFmUPaCllIDCVGokET7Qa59huCi1iVtup6611b9YxOW4suoYQYYnKTljQ67b9E4e1w2rfZSMi+kfVH0arnSRwmKV3hfmCCdSNHnu0ABYk/Gp8XCWy33Vzh5WbkbI2tWfhn4G1/pp+yKqOerdws/M2v9NP2RXoyTp1RRRWXBWKzWDQcs/tC4LNw+1dEfNX1J01h1ZPdrl+qvPJfs7fb317D6VcGXG4S/hn2uoQD3MCGRvcwB91ePuI4K5ZuPauqUuIxV1O4IP2ePjQehP7PvGxdwDYcnt4e4YE6lLnaU6/Szj3CrH5Xf+j438xf3iV5u6F9KLvDsSt+1r6NxDtcQkFlPcdAQeRA9h7f0v6aYPiHBsX1F5esNoE2XYLeWHUsChOsd4kUHDehGnEsB/u8P++SvYZrx10TIXH4NiQAMTYJJMARdXnXe+n/law2FttbwjpiMSdFKnPat/SZgYYj1R74oOaeX3ia3eJ9WpkWbSI3gxl2E89GX3yK5xhrJd1QbswUe0mB9tbYzEtdd7lxizuxZmJ1YkySav3kS6Kti8el5lPU4Yi4W1ANxSDaSRuZ7Udy67iQ9Fi3lCqd1VQfcIopbFDX3UjQZx6I1gi4JTLJ20iWnXuiqp0SsOjvPZsr2ba6A3CwDM7CSc8Kv/wCmpvpCzfJ50yK6m5pJyDU7+MH2A1EdGsKEdhmLMJKSSxIdizDTQKgygH3a15cr7aRfGeztWas8cuZcPc0zArlIETDEKTB3iZik+14fXUf0uv3Pk3YZVdnQLIOUmcxVvAqrD31fiXWNqWE3lDLoMrL1skZFVMsKQzAlyrMTu2WDH0jPha0xAOkVTOgqqbd1rc65CxYDKNXPVrlPoszk/nLBIg1Ze14fXWOz/txrjeeq35QWtK1vOpLujAdmcwUwROwIFxiJ0Iza7S56GNcawXuHVnIUAggLb+bgZdPOVvfNI9O79wKitbVrbAw+so4jQrs2YE894PLVlwLFG3ZCIxChgAAsAAoWjtDzplm03bXUkCWN/wDRZ8FLPZRdsMe0KjemhtjD5roMK6FWClijFgoaACY7UHTZjUYOI3PXP6s/ZT7ib3HwObsuWRCQQQTOXUkHQiZmOW1enieWo4zvis8FYghQZtgMFIGhIygmfSAywDrvvvVgV9BVUwDqLhaQGMgW885RGrRAAkj2aDUmpr5XtWOzXwK8SeIt0ze2mBtXHd0yBSpRSxMKGYZdj2VLa+rHOmHABcAi5oFEZdAoJhwdABniZPdHICprjjMOHKwTrCFs5UAEyzIuuYwVhiD4E1UOCkAi4B1drtm2kyoLwpnWFfs7SdIHKo5d3aMfi1h38OraLlbdIBiRhbRsEZBbIvJkzswKCGWDMqZ0G8+FRq4od9WrtdRMrHVeqZ8zvzV6+JN46Rl1dqRwThfVYezdz5jdTYCEUAhjA1ksxJJP8KctS9w5cJgpIjqtO/ZDvOu9RtzEjv8ArrnBkmEkaztuVdC4YPmbX+mn7IqpdK3nG2gYhLYIB59Z1yt9Sj41ZcAt02rZDpGRfQY+iPp1VOlCkYwMxGmHXUCBq9yNJPcalxr5f+p9zhdb8qTzQNIAA0A2AA0FXnh4+at/mL+yK50cQIOvI8/Cui8P/BW/zF/ZFejJOnFFFFZcFV/pZjXtWy6PlI6vXTKoa4FdiDoYWT7uVWCq30wICAnbrMNM7R8oWZrOfRrHqr97j2JWQb3aHnQqm2p7ehuZYHmjeYiDqdGV3hq35vX7eGLk2w73MHbvOzPC2+0tskxpb12K+6sjFD5PfWe0cQrIjiSQrEkkRyZTPMBDvlqc4NYcCMo6slW7QMsrZmUL3ZTB5ed3iTNtXbXBcJBJTAkC31jRgEHYgtmnqdNFOm+m1b3OB4JWyNawmfMBAwSb/NKfxB0LXkjX0okwatvyZpkLaA59mdIgicvOtfk7x+K5x2ZidfV79T4iubNKkvBcCQDkwmtvOP8AB29RDS4HUbc4+j41m1wbB9gZcMZyjTBIA5yjMRFjQE3EOkgTzqycWxHU2y4W0AAc8r2YkbHT2n2GmuDu37ozdVhre+UXEcs3dIVuwNR6x7wDoGzRpgMPhhgjftYbDXGBIWcMi5u0ABAQEb06PEzZRupsW9HCtbS2EliBqBbusWOWNlJgaxFa8Kdzg36y2tthiGBVPN0uLqp5ggzOnsEVI3AFZyCQSAohFlZW3EGQTMnf6XdTZfgiG47iWOuFYADfq7/qzGselp75rccVv/kiNfyN/ad/O98eNSXEMQlsxdxASdgY2kgaDXcjXTbnSRWRIuHKQYIOYRr2gZ1ptxHLxK4YN1SilYICOoJkT5xM840GxrW1xm3YYpAAYAoxUiRPmwSI1M7SZ8KbcWxigs51JUBgIORTOUle/f2xS9jAW7ifO2LbAaKxQF4JJ1fwkARtUP8AatvwaLcP4sbzOA3ZQTADo4MxBltRGo2pjx/Fl7YVlLIXGXUsM4jIHAfTtEqf4VvwfAJZxeJyKVDWbfZJJG5g6mRz+NNeKOwt2QEQobA62QSUBRPnIUEtl1MeFa4l8FYwnigbid3DJAC9ss3VoWULopEZTqpM6neRyOi9vpK3dzE9q/tJE+ae6ff7aRwCQp6oLBaSzAyx7AzGddVB+o86k8KbhOq2/cCe7SSB4jw035dx8k07/ldmOO4217skwIIK5ndXzLqGFxMoy94PI8qQ4PeuKpXIGGaSc5gGBnbQQSWYmBt8akuI5SoVwk5hlykgjsdsEgaHzx7IqKs4PMT2oQQEVSNI3kjxnTl76lJrPalu42xnHTbDnq1OUE9m73An1J5bVJ8c4wyMMOOzb6tGzB2zAHOIybZITU90++rdKLDixdbN2IbMNJgAxB33jSrbcAN24SoPzNoHYSA10gSdudXnfKle5DWXysVXNe0BJJAKgaZWyrmzGeeutPE4jdLgfJbYBEkmziGC66AsLeUnfQbQZO0q4O1rcC2lYho11hgraEciZUaetTlMGA2mHtc/RTNoWA3jcBf0qzw5qGdNMZxjENbCjDecACnV4lsg2B2VNDGgJ7+VRGGyq1xiLSsLiHKEYWpgQxUEC4zQT2TOw76nuJkqoUWraFwMrKFLrlJ6yNNOz1YB+mdstVjD4gNibTesboXXYIShI03IEk/SNc4mG88b/fX8NYZaxv8Afgs1jHNv1SAd/wAn+veeVbYrjOLEKBbdGBUFVfSQQoKlzAJgTqPZWbmPSUtBx1pg5ACT36kCAee8xUba4ilzEXER1dGUN2dgwOW4PfInxHeTVtJFsPj8d1dsJhw1sAC2TaZ9AIknNAGkSB7qxd4lj1EnDWxqBrZIEkmZ7e0Dl30rw3DG5hla2zZ1U28gyhSc2cN2iNZYGZ5Ea1seH3jGZZ1QxmtkHKczAhrhB1uPHKLag7iM4eWfJrLrW1vjWL7OgA9L5q4coMZCJYSCPZuN63vXsSWLta+dU5UUW27VvMe0UYydGYwNopG3wJ4A6tRlQgGLIYElh5ysGjK076MBHfTr5C/mNmzMRPaUtlBGxzQCUWdDuzd9Z4k6fOO4e/5Er+LxgD/MIYHZ/wANclzA3BPZAYkc9BPhVm6HY1r1hLrEEus9kELozqIUkxoBSGBw3V6ZixLSSQo1MDZVAG07czTnokPmR4yfjcuH+NVx6sXonaKKKqmKrPTdZsusgT1Qk7DNeVTPhrVmqrdOxNi4InS1pp+WXv0+NZz6NY9UFwrAi5cOYK2QqzORBfsMglFMNDkxIGisO1rVmQMXMkFSBA9KZM8tjpzqt9F8SFLh4TPkCKdWklic7BQsksAANIAA1qwF3kwgMEx2h3AiddCST8KlW96Vyzca+Bea5cVj1pBDMqWerbsoyxoTvy0B111nuDYo3bFq40y6AmRBOpExykCffTS7wdWYsbAljLBXyqxkEkgHnLE/1p/Zz9kG2qrEaEdmFXKAAdpzDwyijnMrnTvFwbFrcEm4wnKGCEZVLQYGYz/xFZ4bjBcAyF0IQmJDNIhYbOIiQNRodRTfpwga5aInsSjdwzDrFOvsIHjFNeA4c3HAN028jAhl/CFWklddIzTqfX22o0sOE/8AS3JJM4hjrlEA3FIGgiANPdzqZDaD2Cq3wjMMHf6yQ/yu5IJBKzdSBOx7MR4RU+zmBCltBrKgDT2zPurgo3HLdzr7oDlXNxiTPofi8uoOXKqxB0IbSpXgg+YusJyM8pJncKLkGBK5p94apbFrnAz2FeNgxttl9kjStSWdWQpllSBqpXbQaba+EU2aQOMvMHOQS2UTpqRIBAaYO45chWeHYdZ6zNCp6IuHLM9sONoB8BqDRjbzBreXZtDtmnMo2PIZj7NaYJxAWjBJUnvKkjm0QYO28/0hjfa6Us8B3wWzaS/iHtsGLqMzZs+YBm1zc9TH1cqbcTtjq7LS2fqLYVBcydbGQG2Z84kEgDxrHBMTmvXzBgopBPpCdxpt7Kd3VU2ELLmi0sdmfQGvhqAfdVeJjzSxPDLWWyV+/dt2lBIFy45k6EWlVZIUkakwBJ5ljyFacK4lcLKGLlWYKVcjMJBIYdlTE6e/wp1btB7eVhcbY5hGaYiVI5RPhqaMJg1RwfnGbXKSoCrOhIC+lHOu4STGGVttZ4lPYYbK4zctCCN+VJoz9soAxHKe9FI7uZpbiFy31bh2yIZV2kCJGkHWWnYR6NMLDFbh9Vgqp4lFXNPcTmXTurOd3lPlfw3jNQhxRb7YfK6ISyvnVCRAA0iZ2kT4keMWezaDXbgOo6q3I7wWuVVukWLKKQZ1Vs1ueyZykw0SpKqy8x2jV1C/4i7p+KtRH517atY9HMlP6V3XtvcW2YQlWZAzqbjMqblYOUBSIkCTOu1OOhWMuFjbclkNkXACXPVNnClQzkkoQ2gk6228YlMZgUvXnLK+ZQmVkdUZey076EELMEHblS/DcKlmRbtNLEG4WuW2uE7AHUbCIAgDN7aYXw/W/euZdf4+yO6YYoqYU9vIoTv1dusI8co+MVCcNwvbtOIIsm+oOnrZQDHhnPdpUv09tkIlyCQAQwmDoGj39s/onuphwHAl4I85bbmNAGLXD1kR6WXXxnlXcuuPz/Fcnv8Al+YnEsqtwXkRy4MgAkxyLQzRMSBG8zy0rGGxVq3esXBnVGN1GVtOrXrHUHL6J80kbaGpb+8bKBhdIkCMwQEidBIIMHSquGW7iERZyFzBynMczdpoGkAT9u9UjFX/AKMzked5WY5EZh/AVtx4kKWXzhZvwRuAeqBI8QCTR0Ug4fN61y58EYoPsn304Lue01kaBhOdSMrL2ucQSAKnh5Y3n1qpWLkOlxDDlxqGG4soXHj2iRrvtvVt4SSWtk7iyv7Cj+NJ2cBbtk3Fw9pQDOfNlAkkMyyYXsx3edW2CxY62eyFbsg5lAE+YF9acoAArPEs3jPixwMbjLv0Tdvce0fbW/RMfMJ+aPtY0hhcQjMArqx7gwJ0MEx7acdEz/h7f5i/ZVceruXRNUUUVVMVVunN0LZdjMAWjpv+GWrTTPF4PM4YMV0gwJnWR8NfjWcpuO43Vcyd1yKc4FsPdYXMwKsLiqFVQNSVyjTkQO6pnEcfwpzSrHOQxlSZO2wO+m2+3KrgeHn1z8P61j+7j+UPw/rU+Wt80U5eN4c7LJJI806kAA7vtAifDwrS30jAL9WtlVzKAXd0Oub6JBAyk6E+cDBmrqeHH1z8K1PDm/Kfq/8AlTlvoc0c3v4hXzFntGV1HXSzSWlQGUEMpE7gTlIJms4S0qMrreTMAs5nzaMbc5sqqBBbvn5tomK6N/drflP1f/Kk34bd5XV96N/C4Kct9Dc9VbF+cJecx+FDEKZG1kkSY1ER7vfUViMQMSVvq921bW12h1/V5eqcZsyoxVcwYEHUwNqu7cGLKy3GVwxkgocp0A2LHupmeheF52LH/ZXltzpy05oqidI1vl+rGJWBnZSbQAAInK5uabjSdR76w/F8s3M1wjKrkZ7ZlGbKCqhzzA2EiRprVqfoThj+Ks/9lD9tJHoHhp/B2f8A49v+NOW+hzT1VDjt5blzKQVUZmdAVuSQDnZXQyDDTAnnzIplbupZXrerXEsTKO9y5qBue0GXTYaSJ51eMb0LtC2wtW7atGhS1bRjBkpmAkBgIkd9a9GejZ+TWhfUrdgllK2yyyzMFJEgwDyqP6Wf6nNOiv6mPJqqDwK9ebE4m7d9O2pGhAUBjCZW7QIHeNe81I4bGnqwGtyoRYYrcymFVYA6mZ5x9dXI9CLYdnR8mbzgLdv7VA+uazb6D2V5KQdx1a6+3XWrTGo2xVkUsbQCKWuBihJGuQDzvmjB18ab3uLomZTaAIkNBB25Arag6jerVwboojWVN23kcznVkWfOOpjeRFPD0Lsckt/9pf4Gp44Zcs36Kc2Mtcox143C1xxAAZbanXICNYMDUxJOn1CnHFLjC7dhiihlDGOzIRYGojMeXP4V0odDraEMqW5XUQhDD80h9DWvDOj7PZQuMjFRmVlYMDsZIelmXNO73X8O7x11cwx2Jv3lyszvlU5RAO6kT2QJPKrxxTi/UYl+zmzWbZQDckG9o3Z82SNiCPGpK/0DtlSALYkEDS5pIgGOs5VJXOjKOc1xbTtlCy1uTA1A1O0k/Gt4y+jGVnqor8QfVsloFmWV6mVkGAwGbQ5WJJkzWF6QuGBS3aEEDLlkDQzDgiJjQ8gecVa8HwZGxOJRrKi2vU9XmsgoZTt5cwjeJj31ML0dtDULbHstWx4DlXOHjddPffvXcrN/x9nO73SqzcS4vVuQTILX5yROUrmTTUxHOYpHCY1UcGQunIwIBgQY3zED/lXThwVRtH6CD7BTTA9H8puZyvauO6wqmA0QDmXw5aV24XccmU1VG43YsX5uXBLAQWVyucDXta/aP+WlR3DH6lRcZ8PdskgwjuSpaS6BktsQpJ258tzPV7fBkHM+4IPsWlTw4cmf4j7q3y1nccwwfSREQ22W0VZmYhmuZSLlxpAC2tV9sdmNOVYtdIkIWVsiBpmklYOon5MfNImAY2iav3COCsguC4za3rjqVMDK5zAGRuJIqQ/ulfXufEfdWccbrvayym3NrHShMhUJaUNKswa6CZST+J7jl5RGnKt8VjraBFdVZS0hMzqD1Y7IkJqDmjWN9RvHRWwAUSGuGOQgzz2jWojovhiyPmFxDn2KssjKDPaXXUn4VLPC3iY/VrGzly+inYXj1m2yui2yyC51fzt1wozHN2OqWZDHQtpqJBir10KecJZObNNq2cwiGlQZ00+GlSX93L6z/EfdS2Gw4SYnXvq+OOqlbNF6KxNFUZZooooCiiigKKKKAooooCiiigKKKKArEVmigKKKKAooooCiiigKKKKDEVmmt68e2ADopltoMSI763W6cwUD0QSZ2mY9p0oF6KbWMUGMAHafYPRnuneN62tYiQDBAJ0nnpIP1UC9FNxiZjQ6sVG3KZPs7JrZr/ZzRPhzmYj40C1NkxYPKBpB752oa80+brlkiRA17zSTgSS0kBc0aRz7gJ250D6sRSBxETIIhQTtpM6e3Q1i7iwpgg8ojmTMKB36Ggc0Vrm76M47xQbUUUUBRRRQFFFFAUUUUBRRRQFFFFAUUUUBRRRQFFFFAUUUUBRRRQFFFFAhew+bSSAdwI18JiYrdbUEnvAHsifvNFFBqtozObTuga6RqYo6jUSx0MgadxEbeNFFBhcPGXU6Fjy1LT/Ma1+S6KMxgGY01Mzr76KKDe/ZzCJI74iSO6Y0rFzDA5hMSuX2DX76KKAuYec2vnADlpE/fW1y0SQQY25DXw8KKKDS5hpMmNoOm+8c9Nz7a0+R97a89O/Mf/t9QoooHKrAArFFFB//2Q==">
            <a:hlinkClick r:id="rId3"/>
          </p:cNvPr>
          <p:cNvSpPr>
            <a:spLocks noChangeAspect="1" noChangeArrowheads="1"/>
          </p:cNvSpPr>
          <p:nvPr/>
        </p:nvSpPr>
        <p:spPr bwMode="auto">
          <a:xfrm>
            <a:off x="101600" y="-1219200"/>
            <a:ext cx="3810000" cy="2543175"/>
          </a:xfrm>
          <a:prstGeom prst="rect">
            <a:avLst/>
          </a:prstGeom>
          <a:noFill/>
          <a:ln w="9525">
            <a:noFill/>
            <a:miter lim="800000"/>
            <a:headEnd/>
            <a:tailEnd/>
          </a:ln>
        </p:spPr>
        <p:txBody>
          <a:bodyPr/>
          <a:lstStyle/>
          <a:p>
            <a:endParaRPr lang="nb-NO"/>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Price growth grain"/>
          <p:cNvPicPr>
            <a:picLocks noChangeAspect="1" noChangeArrowheads="1"/>
          </p:cNvPicPr>
          <p:nvPr/>
        </p:nvPicPr>
        <p:blipFill>
          <a:blip r:embed="rId2" cstate="print">
            <a:duotone>
              <a:schemeClr val="accent2">
                <a:shade val="45000"/>
                <a:satMod val="135000"/>
              </a:schemeClr>
              <a:prstClr val="white"/>
            </a:duotone>
            <a:lum bright="20000"/>
          </a:blip>
          <a:srcRect/>
          <a:stretch>
            <a:fillRect/>
          </a:stretch>
        </p:blipFill>
        <p:spPr bwMode="auto">
          <a:xfrm>
            <a:off x="828384" y="-27384"/>
            <a:ext cx="7200000" cy="4806000"/>
          </a:xfrm>
          <a:prstGeom prst="rect">
            <a:avLst/>
          </a:prstGeom>
          <a:noFill/>
          <a:effectLst>
            <a:softEdge rad="317500"/>
          </a:effectLst>
        </p:spPr>
      </p:pic>
      <p:sp>
        <p:nvSpPr>
          <p:cNvPr id="20483" name="Tittel 1"/>
          <p:cNvSpPr>
            <a:spLocks noGrp="1"/>
          </p:cNvSpPr>
          <p:nvPr>
            <p:ph type="title"/>
          </p:nvPr>
        </p:nvSpPr>
        <p:spPr>
          <a:xfrm>
            <a:off x="457200" y="-26988"/>
            <a:ext cx="8229600" cy="1143001"/>
          </a:xfrm>
        </p:spPr>
        <p:txBody>
          <a:bodyPr/>
          <a:lstStyle/>
          <a:p>
            <a:r>
              <a:rPr lang="nb-NO" smtClean="0"/>
              <a:t>Avvikling av priskontrollen?</a:t>
            </a:r>
          </a:p>
        </p:txBody>
      </p:sp>
      <p:pic>
        <p:nvPicPr>
          <p:cNvPr id="20484" name="Picture 2"/>
          <p:cNvPicPr>
            <a:picLocks noChangeAspect="1" noChangeArrowheads="1"/>
          </p:cNvPicPr>
          <p:nvPr/>
        </p:nvPicPr>
        <p:blipFill>
          <a:blip r:embed="rId3" cstate="print"/>
          <a:srcRect l="47868" t="26202" r="10625" b="48203"/>
          <a:stretch>
            <a:fillRect/>
          </a:stretch>
        </p:blipFill>
        <p:spPr bwMode="auto">
          <a:xfrm>
            <a:off x="1116013" y="3213100"/>
            <a:ext cx="7199312" cy="249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borgos.nndata.no/Bygn03.jpg"/>
          <p:cNvPicPr>
            <a:picLocks noChangeAspect="1" noChangeArrowheads="1"/>
          </p:cNvPicPr>
          <p:nvPr/>
        </p:nvPicPr>
        <p:blipFill>
          <a:blip r:embed="rId3" cstate="print">
            <a:duotone>
              <a:schemeClr val="bg2">
                <a:shade val="45000"/>
                <a:satMod val="135000"/>
              </a:schemeClr>
              <a:prstClr val="white"/>
            </a:duotone>
            <a:lum bright="10000"/>
          </a:blip>
          <a:srcRect/>
          <a:stretch>
            <a:fillRect/>
          </a:stretch>
        </p:blipFill>
        <p:spPr bwMode="auto">
          <a:xfrm>
            <a:off x="1071538" y="1428736"/>
            <a:ext cx="6240000" cy="4680000"/>
          </a:xfrm>
          <a:prstGeom prst="rect">
            <a:avLst/>
          </a:prstGeom>
          <a:ln>
            <a:noFill/>
          </a:ln>
          <a:effectLst>
            <a:softEdge rad="635000"/>
          </a:effectLst>
        </p:spPr>
      </p:pic>
      <p:sp>
        <p:nvSpPr>
          <p:cNvPr id="21507" name="Tittel 1"/>
          <p:cNvSpPr>
            <a:spLocks noGrp="1"/>
          </p:cNvSpPr>
          <p:nvPr>
            <p:ph type="title"/>
          </p:nvPr>
        </p:nvSpPr>
        <p:spPr/>
        <p:txBody>
          <a:bodyPr/>
          <a:lstStyle/>
          <a:p>
            <a:r>
              <a:rPr lang="nb-NO" sz="4000" b="1" smtClean="0"/>
              <a:t>Gjeldsgrad i norsk landbruk</a:t>
            </a:r>
          </a:p>
        </p:txBody>
      </p:sp>
      <p:graphicFrame>
        <p:nvGraphicFramePr>
          <p:cNvPr id="5" name="Plassholder for innhold 5"/>
          <p:cNvGraphicFramePr>
            <a:graphicFrameLocks noGrp="1"/>
          </p:cNvGraphicFramePr>
          <p:nvPr>
            <p:ph idx="1"/>
          </p:nvPr>
        </p:nvGraphicFramePr>
        <p:xfrm>
          <a:off x="-101600" y="1041400"/>
          <a:ext cx="9347200" cy="564356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Picture 8" descr="http://media2.origo.no/-/cache/image/2527693_hdf94eaf648cce27d25e2_v1383506183_562x450.jpeg">
            <a:hlinkClick r:id="rId2"/>
          </p:cNvPr>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043608" y="1039428"/>
            <a:ext cx="7200000" cy="4765836"/>
          </a:xfrm>
          <a:prstGeom prst="ellipse">
            <a:avLst/>
          </a:prstGeom>
          <a:solidFill>
            <a:schemeClr val="accent1">
              <a:alpha val="15000"/>
            </a:schemeClr>
          </a:solidFill>
          <a:ln w="63500" cap="rnd">
            <a:solidFill>
              <a:srgbClr val="333333"/>
            </a:solidFill>
          </a:ln>
          <a:effectLst>
            <a:outerShdw blurRad="381000" dist="292100" dir="5400000" sx="-80000" sy="-18000" rotWithShape="0">
              <a:srgbClr val="000000">
                <a:alpha val="10000"/>
              </a:srgbClr>
            </a:outerShdw>
          </a:effectLst>
          <a:scene3d>
            <a:camera prst="orthographicFront"/>
            <a:lightRig rig="contrasting" dir="t">
              <a:rot lat="0" lon="0" rev="3000000"/>
            </a:lightRig>
          </a:scene3d>
          <a:sp3d contourW="7620">
            <a:bevelT w="95250" h="31750"/>
            <a:contourClr>
              <a:srgbClr val="333333"/>
            </a:contourClr>
          </a:sp3d>
        </p:spPr>
      </p:pic>
      <p:sp>
        <p:nvSpPr>
          <p:cNvPr id="4099" name="Tittel 1"/>
          <p:cNvSpPr>
            <a:spLocks noGrp="1"/>
          </p:cNvSpPr>
          <p:nvPr>
            <p:ph type="title"/>
          </p:nvPr>
        </p:nvSpPr>
        <p:spPr>
          <a:xfrm>
            <a:off x="457200" y="58738"/>
            <a:ext cx="8229600" cy="777875"/>
          </a:xfrm>
        </p:spPr>
        <p:txBody>
          <a:bodyPr/>
          <a:lstStyle/>
          <a:p>
            <a:r>
              <a:rPr lang="nb-NO" sz="4000" b="1" smtClean="0"/>
              <a:t>Målene i eiendomspolitikken</a:t>
            </a:r>
          </a:p>
        </p:txBody>
      </p:sp>
      <p:sp>
        <p:nvSpPr>
          <p:cNvPr id="2" name="Plassholder for innhold 3"/>
          <p:cNvSpPr>
            <a:spLocks noGrp="1"/>
          </p:cNvSpPr>
          <p:nvPr>
            <p:ph sz="half" idx="2"/>
          </p:nvPr>
        </p:nvSpPr>
        <p:spPr>
          <a:xfrm>
            <a:off x="1692275" y="1844675"/>
            <a:ext cx="5832475" cy="3168650"/>
          </a:xfrm>
        </p:spPr>
        <p:txBody>
          <a:bodyPr/>
          <a:lstStyle/>
          <a:p>
            <a:pPr>
              <a:defRPr/>
            </a:pPr>
            <a:r>
              <a:rPr lang="nb-NO" sz="2800" b="1" dirty="0" smtClean="0"/>
              <a:t>Regjeringens målsetninger:</a:t>
            </a:r>
          </a:p>
          <a:p>
            <a:pPr lvl="1">
              <a:defRPr/>
            </a:pPr>
            <a:r>
              <a:rPr lang="nb-NO" sz="2400" b="1" dirty="0" smtClean="0"/>
              <a:t>Styrket grunneierrett</a:t>
            </a:r>
            <a:endParaRPr lang="nb-NO" sz="2400" b="1" dirty="0" smtClean="0">
              <a:solidFill>
                <a:schemeClr val="accent6">
                  <a:lumMod val="50000"/>
                </a:schemeClr>
              </a:solidFill>
            </a:endParaRPr>
          </a:p>
          <a:p>
            <a:pPr lvl="1">
              <a:defRPr/>
            </a:pPr>
            <a:r>
              <a:rPr lang="nb-NO" sz="2400" b="1" dirty="0" smtClean="0"/>
              <a:t>Økt verdiskapning</a:t>
            </a:r>
            <a:endParaRPr lang="nb-NO" sz="2400" b="1" dirty="0" smtClean="0">
              <a:solidFill>
                <a:schemeClr val="accent6">
                  <a:lumMod val="50000"/>
                </a:schemeClr>
              </a:solidFill>
            </a:endParaRPr>
          </a:p>
          <a:p>
            <a:pPr lvl="1">
              <a:defRPr/>
            </a:pPr>
            <a:r>
              <a:rPr lang="nb-NO" sz="2400" b="1" dirty="0" smtClean="0"/>
              <a:t>Kostnadseffektiv matproduksjon</a:t>
            </a:r>
          </a:p>
          <a:p>
            <a:pPr lvl="1">
              <a:defRPr/>
            </a:pPr>
            <a:r>
              <a:rPr lang="nb-NO" sz="2400" b="1" dirty="0" smtClean="0"/>
              <a:t>Høy selvforsyning (beredskapshensyn)</a:t>
            </a:r>
          </a:p>
          <a:p>
            <a:pPr lvl="1">
              <a:defRPr/>
            </a:pPr>
            <a:r>
              <a:rPr lang="nb-NO" sz="2400" b="1" dirty="0" smtClean="0"/>
              <a:t>Ta vare på god matjord</a:t>
            </a:r>
            <a:endParaRPr lang="nb-NO" sz="2400" b="1" dirty="0" smtClean="0">
              <a:solidFill>
                <a:schemeClr val="accent6">
                  <a:lumMod val="50000"/>
                </a:schemeClr>
              </a:solidFill>
            </a:endParaRPr>
          </a:p>
        </p:txBody>
      </p:sp>
      <p:sp>
        <p:nvSpPr>
          <p:cNvPr id="4101" name="AutoShape 2" descr="data:image/jpeg;base64,/9j/4AAQSkZJRgABAQAAAQABAAD/2wCEAAkGBhQSEBUUExQUFRUWFBUWFRgWFxUXFxUUFxQVFBUUFxQXHSYeGBkjGRYUHy8gIycpLCwtFx4xNTAqNiYrLSkBCQoKDgwOGg8PGikkHyQsLCwsKiksKSwpLCwsLCksKSwsKSksKSwsLCksLCwpKSwsLCwpKSwpLCwsLCksKSwsLP/AABEIALkBEQMBIgACEQEDEQH/xAAcAAABBQEBAQAAAAAAAAAAAAADAQIEBQYHAAj/xABEEAACAQIEAwUECAQEBQQDAAABAhEAAwQSITEFQVEGEyJhcTKBkaEHFCNCUrHR8GJygsEVM5LhNKKywvFjc4OzJENT/8QAGQEAAwEBAQAAAAAAAAAAAAAAAAECAwQF/8QAIhEBAQACAgICAgMAAAAAAAAAAAECESExAxJBURORBDJx/9oADAMBAAIRAxEAPwDlHEbDQWQkoFUxzFsnw+eWSRPlrUOyvgYnfSPOTGvprUoYs9yqblW8JMEhCDmTKeWaD7zprQGYFYyxHIE6xrOv5VjLrgEbECNAux2mBOh0PnrSK2ZlGUCQFWOug5/3od60SJgBSYB5TA0+BFEtHLAPLb1nypga8gKgK3sjQZSJJEsJ6gDn0qZgnV0a275fYhj7IaSSJ/ln1NRMW6qMyEy0EiSRrmkTvIn4GodtyJn3coOw8hS1uBPuogVApmUBcCQZzuNc25iNRprpTsLdyPrAEDQwRlJU6gbrt7jUO1fzOGA2gmecQTy230qZfwxZQx9oeE7cxJny1EevpJr4C7wttcs8hruSFXcDpoDqYFNs8UVtgYkf2mem4qutB7VsQR7OmXLPiceF5G+oO+gNNwk6hMsiWK666TAIM8uZ0mtZ58pjJE+k3te4G6LjEA6dRsBEz5jaTpz22ogoeGwoQHaYUSOZ1LEx6rp5HXqWu/we3rvJhnrfD1LXqWK6EPUW3Q6epoBXSmkU/vK9M0AOkpxFJTBKWvUsUB4U6kFLQT1LFLFLFAJFLFepYoBKWlivRTD1epYr0UAlLFLFKBQCV6livUBztcSdgAfyJPLX8qchlcrA7mAANd+e+hjnUe2v+/75Gj2HkGYECdSREb69Y5eVeHZp2n2gFhWGmntCCDAn2ZP60a5bVzookfdTNlGh3Lkn9nSozsTBAjLsescwTSMDoxmTmJ13+O1IFw7EERv4tN/LQcjrUjH3mdsxUCYmObtqx97BtKho4n13/SjjGAR7WZSCpnYwOvnrO9GgJbVVkEag78wYIgiYiY18vdRRjCEUMWK6lQNAR4hLEHfNy8hTTihm9mQTJ/iHPUyR1nWjWsEjnIDlMbE659PADz5Aa7mJmgi4sFPAynNoT112B5jcyD0HTQmGw7d6zAqmULJQeGHAUGOXhiZ1mSarxaYXGA1g7D0/h0kQKsl3XwlxvBJ8QCEKCunxjoNajo1/nnWIBAyiBAAJiI2gQvoomkivW1IXL5k/s+kfClr2PBh6YSVy53depa9S1uglOApKWgCNbHWhzXpr1Aer1epaAQUtLFLFMJeFwylZaZpHtCNKNgcKWiOlaG12RDHVtI0is7lMe1zHbIhD0oi4dulbax2ctoNiecmiJwhQZgb1H5of42U4fwvPOai4jgn4J85rVjAAUHE2coLfKo/LbVekYtsEwMEUJ0IMGtEzq+sGevT3VWY62FBL6Afe/IDqfKtpn9s7j9K8CoOL4qqGB4jz10+PM1B4txiFJEhfm36CqO1fJYFmAzDwoNdNwTXN5f5Hxh+2uPj+a0P+Pn8A+J/Si4XjRdoNshdiwMwTtpG29UYFaTgeB0HXc+p/SscPN5MspNruGMm9J+SvVaf4Meter0ffFzetcsxGBkazmEEglfGG2ZTz5aa/Kn4HEtZQ5BFxt3mWVdsij/8AWTrJOunLWdX2X+jbEYzDd6l3DBH0DMzlkKNDDKqEBvU7MOtaq39COdi17F7/AHbVkAAdAXYwB6V4nOna59hMIrs6tqFzw33iobKW01Ow9Zqgd9JYSSTBncCR8J511nj/ANDl5EnBYgsQpBS7CuyyrQLqgD2lBEhYn2q5bxbgl7C3Ml+29phsGESOqnZh5iRSxx0KhIJPPWenqakoQmoAI8wCPXyM8xQTeJEkaj0H5AGvYdjOu2/lrp+lVSEuWwxlTuco2URMDfYRFEQABiYJk7HUnT8tT7qTEWAEBL6kAqIB3GskH19I91TsFg2FpioUnMJkxGWSCSeoJHvp+tt18luGjDvkV1LHMPFEyee/Mcvd5VLwd2HhiCJDbeEarBHXSfdPWoy4hmgHXK0aeEbjNoNhA2HUVeYXCrCMdSVDbSJkFWBPlpH8NEw98vXGDepuq8497lwBZBEKTyYr97TTpp5kzV1bHgUGcw3PX/fbXzPSmpZA+M7k60+K9Lx+H1vtby58s98R6vRS16K6GZK9SxXopglepYpQtAJSxTgteAoBIpQKWKcooCVgr2Wtl2cxrXASdhoDNZvgyKTlZQR8612DthR4RHpXN5bOmuEWF0zQu6mi21mnVytQPq5oN/CE1YIdNfUzyHM1gu1/0lKgZMMw00a9EgeVoH2j/EdOgO9L20ehe0nFbeFkGGuEAhAdfVvwj8+QNc543xu5cBdjqPZA9lZIGg/c1W47EvdV3ObXxSxOd9fEx5ncGaMuIBVZiWGgPM8x6TUZZ3I5JFfbvqSVzO2fQltp9PWmYNiJVVl51Y7KP3+zUq3aclc4VQpkQBqfdyq94B2cv4y53eHtzrLt7KJP3nfl6ak8gajakPAAFwGInn5tyHxrovBOB3WQZFkA+IyBrAnc1d9nvoos2VBunPdBnNsoA5KnIHqdfTatvhuHqqxAEdBHyrXx305+U5TfDGf4Bc6D40tbfuBS1f5an1fPX0cdufqOJIafq1wxcGpyHYXV6kcxzXqQK+gUYMAQQQQCCDIIIkEHmCDM18pqjPMD/LUmIggCAZO+5GhPOulfRt9J6Ye19WxZbu1MWbijNkUzKMB4ioOxAMSRtFcutdtJduxHSqntKAbDd5hxibYAPd5cxPiAJC5TBAkyOnwmYDiNrEJ3lm4l1PxIwYDyMeyfIwalqNKDccxf0eYLGy2AxHc3dZsX5InmFJlh7s/urF9oOyuJwCkXUuKWcQyibZy6j7VdJnZd+oroPbOLvFimsZrKNkEudFzEAAlmGc9TpWvuYW5gMNfe5eOKsLbXu7d4eLVwuVmIMrDDy/hFUWnzvaUvlzFRlGkwNBO3WSeXOrXEkHDFUMQykhuo1DCeWw05ss6V01uwOC4naGIwyvhXU5csK1rMMpg259nUCVI/lrCdpewuOwQLPaz2xr3tqWUDmWiGQxzYD1ot1eE6VXD7gAJcBsxkmddCQNOsj51OxnEe7Kqp0CiR7hEk9enOqrhrQSxVimmbY+EmTInpOv6UTiHEJuMIjSI0iDuSROpB3nTXoKmeTL+o9Z2t8DxHOwEHcAzAiTAB1gGQd6ceI5bxVoCyBM8pIn8jr05VAw1+FVbQlmc6nNp4okxI3IAnX41a3cIhXxCToTG5Ig6R5gbdK6vH75Y8ZftnlqXpIXUAjUGlqNwsKUldd52BgGOW4k/OpcV3eLP3x2xymqSK9FOVCdq9lrRJsUWw8GdPfSIuutSTg2K5gD+nlSoMJzt0rQYHgiBJOs1SYTDNmHhPnpyrYWrXgA3rHyZa6aYRkOKYLu3jkdR6cqHhcOWMAEnpWo4pgJGwMVZcE4YiKGiWO5PX+1H5dYj05V3Cuzro2Zo9JnWtBbw0VMUTT1SuXLO3ttJoy2ulQOKcTt4dC91gq8uZY/hVd2Pl8YGtV3afttawgKLFy6N1mFTzuNy/lGvWN647x/tJdxNwszgkoWDHRQsnw212An9zrWVyVpe9r+31zEHukBVDtbG7/wAV1hy/h29d6zeLQvZMxOWdNRI10PrUDFE/ZOxK5lhiN43+YNTsHdBTRSqg+GeY6/Gazt+TQMFdBI9p2YZW6Km35UbDcPCanxN8lq24Twa5dlLFvQHxNsF82fl6b9BW+4B2CW2A7mW6kbfyjl67+lVjjcv8Fumd7IdjTib6i/mVNWYDRyBy/hkx5+m9dv4fhrWHtrbsoqINlXQTzJ5knmTJPOqThvDktmVAzRExrHSray1XccZ0UtvadbuUUjSo6bUS5c0qTLmFeqNm86WgPli5xVimUnfUsYJOgEFt4jkKFaAGswI5c21MH9al4XC2yogOQFXOdjnylmVegAU66/OhPYthnDZmMQpBEA6TMb66TPOayuQEwHGXsuLlp3tsD7aMVMeojTkRXQuz/wBNN5IXEol9Ruyxbux5wMj/AAX1rAYiwtwGBMaCAQFULI67AHfoTzqvxQceFh4l59Og0G0Upd9Ht9AcG4lwzHYlL9pguJDZ8rHu3do5228Nw85Qk6b1b9vMNdfAXEtIzsWtyqiWyq4djl3PsgQJOtfNmHLHSQdoB1n3itb2f+k/F4U5Bd7xF07u9LqP5XkOvxjyp7NvOy/DMdZwa38NcTLNxnsXVj2GKMysdm8A0ldudV3ZDjt+1hcZdW4zdxbsi2rszIGuXAs5NI8II0I3PlGg4P8AS1hMUpt4jNh2dSpLHNbIYFTF5RK6HdlEda9c7BBMDikwd0XhiDYZJZIi1cLkC6vhaQdNANNetVLKSC/BeH8QwYxmIS3g2NxlNy24VWcHcqRleddCM2h8XOsh2i+jvEtmxFlreMtSWVsNBYGQchtAlgIB0UtHlWsxHDkscFtWMal61N+79oqhzYu537tmUHxKylh4ZkHTUg1Aw9u5hL9gEW8NcKgJfTMcLjrfhyi8B7LRHjifECVGjUXGUOb4W7lBDCAGjUfekTKmNcubTeQBUjDpcLkq2aLhQ65p0Osc0IDfACvoDj/ZHC4wH6xaBb8akrcB1A8Y3iT7UjfSsLh/o2RUufVb64hVaCpyrcQhjmtvGhII5hdhppU44S0rxGYwPZq7KFWgSTAiFJOg6Hn6ztyrXWOxpbWR5gbT+lHwuAe3Csu24YEH51o8BiJHhG3Wu7jx/wBGWvbtV2eyQVQcxnmBsRyEf3qPb4WpJUoAAZB036itlbUEUC5w4GdxIIkaETzB5Go/JflXrHHe3vFbOGYWcOZuxF0jZP4f/c6/h9drns5irn1SzcWLk2wCGIDBw5VoMQ0mR4iIga6mOX8RwDWb9y3cMulx0Y6mWVirGTrqQTPnXQuweKzYJl/BdYegYK4P+otWHk8mV520xxjRfXTckKpRhEhlI0zEb7HbkT+dXVqAmvIfOqfHYnJbFwHmsjX7wnfbQx8arMVx1nWBpO/pXV4pfJjKxz1jWhws3G30HLT0+FTbNkoTJ0NY/h/EO6YNPkd9v71dY7tVaS2GJljso1JP9h5mrzx9f8TjdtGcSqqWZgqqJJJgAdSTWC7U/SST9lhiUUkr3mod+oQboPP2v5eeT7Udsrt8NrooVlQTkGYwG/jbz89I2rM4m5nVnBI+1Ug81DJy9NPhXHllvptIfjsUXIkSBdZSsxmOmWT6zSX7OZreYKfaVguyjcDTaJp3+EmXWSFlGDHeQDPv1q54B2buYhu7wyE7Z3JhV83fYem55A1G1KqxhAqwxDgNKjpy/vW67N/RzcvRcxOa1b3CbXGHmD/lj18XkNDWz7MdgrOEhz9re3zkaIf/AE1Ps/zHxem1aTuqqY/Zb+kLA8Pt2UFu2ioi7KNvM9ST1OpqYbelPFmiLbrTZItu3Um2RXmFBZ6XYSluU/PUMXKIr0gPIr1BzUtI3y9h7ihhK5RENzOUr4m8jsY/Kg3Lvj1YNE6kQNzBAMaa07CYNmkqwG4MnUgAlgAd9J050EtOhGx9/Qj5bVlqbCwwuMKCVI+zdW0G8tr/AE+FdKHxPFh7pYexAUeiiB+z5VHVioaNdIPMcwNff1oE6zzPT5/nSmPISl8JBEDwj3mYgfE705XggiDrrrE+XKo5bSfFGw9YGg+M/pRFCs3/AJ+Mxt6UWBI7w5QQeURHToatez/aHEYf7TD3WtSWkAyrFVzQyEFWJExI5VVNZYFlgwok77RpAPX5CakcKPeI1q2hZ28UAAiFDHflEls3LL56Tr6N0zhH0zJdQ2sdh1uIwyu1sAgidc9lzB66MNtBVrb7HYHHoBhMdd7pSW7jMbgt5t8tq5D2/Uz765Tw/s01zEC2AEeQrJcOQh/s1Y6aRmcHU7KxMQTVrxTsjicHdss02xc1tsrrnDBQzBIYNpmQScupjzN7sHD6CS1AAEwABqSTAEb8zpvXNuLcSPDuJYthp9Yw+a3/AO65WD7rgvH/AM0PhvaTi+Dtq+IsHFWoMzPfW4JVgxUZtCD4mVgRBDQanvx3hfF8guu1m6PCouMEMEyUDGbbifRukU5wYnAe2THC3/ry941hLNxdFV3tXcoU8hPiQzpo4nWtHwnB271lL2HLZLglQ4g7lSPiD19TWd+kXsnevMt7Cpn+x7u4ikAsqMHtZV++PIT7CwKr+3eNW2uD4ctwW1tiwb7nQJGVULQdI8dzfmhq5fpLoGHtke0IqUqzWH4J2oxAwV4KVxN3BXCLgZixv4bUrcS4J8QAaDDSq7EkVp8P2pwrW7Dm9bQX1zWg7BZiAw10BVjlPmCNaew4R9J2D7viuKH4nW4P/ktpcP8AzMam/Rrf1v2+qI4/pYqf+sVbfTXwa59cGIFtu6axbDOASguIzrlZhopy5N+tZjsNeyYtf4ldP+XOPmorLJWPbot+3mw9xeagke7x/wC1ZkCtFhuI21DZiAoBUz+QHMmSPdWJ4hxdVFwAglFkrz3AE+8jTzrp/jeaYY2Vn5cLlYl4viSoIkSSACdpOgA6mspxDiRuGDmy94UYKfE+mmvmQdOlJixcY5LhBZXQqV0ALo8D0DBaZYwTXFDA5Jy3M3Qhrsx56ioz8lzu6eOMx6OxeHM2SFy6hGUawAwcDz0mi2sEttXVvEGbMBHKfCD+/jVlwXg1y8e6w6ltZZ2Ogn7zMdv78ga6JwHsKuGIdouXN85+6f4FO382/ptUYy5Kt0puy30bXL8XcVmtW9xbGlx/Wf8ALHr4vIaGukWcDbsWwlpVRF2VdB5k8yfM6mh4AkAgmfOpTW5EVpMZineyYa+GGn7NHBqNYsBBA2o5NOiFa7Te9oV0UImkE0tpUK42tNa9pUdrtASA1EW5UPvaUXKAnd7Xqh95XqQfN1rEAHxAwTO2seUbfGpWOsI4VrSNIyg7wxMwToIYaAmdd+tQ0xRG86MD4dDvJIb7pn86l2uJhVdQD4pEn8MggEawev6VhZq7hoUsNG0J0hhqRMT8R+9adZQaAmATrtA6Hbbz/SrG/wASzJaFyXCtJBMTryA8tOU/Omti0O9pEzZtBplGuu+/SeVFv1ArkTOSNiDvy+A5+lKSV36/vQ+6ivYUaoQZJABMkfxagbiIPkfKpNzDs/8AmBhmGZSRlU5mADQRtJMxypWgSzfY5WJIEFQ4JkOJdTIMg7COYFCcAsGcFZPi0ZQZESNNJ1bQRT+G4jLINtHVhDBiwEgZ5BB3AB+J3qRfuLbu5YD28sNoCRLL10mQBpybrNTvkH9nOKXbDTb0I166jXReegiQZiYPKul8J+kZcSmTFLoQqsVXUlDbc3MyroCy5iJMZdQIBrk9tVVgSfZGonU+mmmkDrv0rX9jeO2sN9o6WyrW0JbUsq97EgTGjoJUgbjWBBqXkOv3sUCAV29Ij3cqquKdksNiwTdtjMfvp4LnvYe1/UCKZwXtBaxNv7IRkygiNF00A8oq1tXIro4sJk7XZbiGBM4DFd5b/wD43oA+B8HvUoaLY+kPDm6q8UwXcX1kB2tZ1ggqdCM4UgnbONd61q3abicIl5Ml1FuId1dQw9YPPzqfX6Pav4P2ftDFrjOH3LJsOvd3raGVgmc6EEhWDBDkIHsmN4rP8H7Gp/jN5btphaTvLuHUqe6cd4kAToyr3h8PUa9CfF/RsiN3uBv3MJdG2VmKem+cDylh/DS2+2fEcCIx2H+sWhvfsRIHVgoy/wCpbfrS3YboZ5g89D5jpXE+12Dt4bi7FFVFLWLgVVCgSoDwo01KudOprqPAu2+ExkCzeXOR/lv4LnoFOjf0kisB9L+Cy4uw/wCOy6e+28/GL1RVRn+MLlx5HW0D785B/t8qzX1S4TctTbbOlwgrlzStwN42ifaMa7e6rztBi/8A8mzcJ9qypnyaW/fpQsNgi2c4e0xAg3biqzBAToTAMDc/2MUpeBe1fbtHV70FyyEKp9nIIX5kmrrh3Z65dZe9BVJEKNDHKfw/n6VpODdirZi5YxFrEHdolXU84ttqB5mDVzhMMUYhhEHYiD8DXT4/Hjeb+mWWV6i54NgUtIERFRRyXb18z5nWrO7dAGtUTcTy6L8zTRxBnJBrT1qdpGIxmVpFWGEv51npWdJKmG1Xl++dWfCMT4cu8Tr6nb3U8seBLysy2tL3sUFmr1ZKPuXKiXL1Eu1EcUArXaYWpr6UwGgC5qcDQxT1pA+aWnZBSUjfOTXSjGIgwR4UJzZRG40B6UMsrPJAQaTlEge7b8qcmHLsRIWY3JPKZMT+4od7DMigkDKTofOPjWPBjXbefVdQBGu4/iOvOjXeDspJLK0D7jBhMTlnmR5TtUSxegkAxJXbnHny1qdgsU2wnRww3Oqn2jGugPKpu4ERbkbeuu2msmrENmsCWBKqzmD7JzQFI6kD8jrVbfMsdN23HOTO1KlwZSpjUCNZg7jQdZM+tOzYWwEi1kESz5uaAHKq6HoWb4iq7EI2fcGNNOgAgaese6iW7ZELny8juYM8wDt7vjFAdSLmpAB0zLqMvMiNzEn9KmBKv4Qp4ojwnKYiQCZPkdefQVsuzPZe8bhNzDqwZDmFxW9sjvVPKJKgcok7EicxYsZcjBgPEqq2qmSJVoOscpiPhW07NcWxeIvIEuuQieyx8MSinPrtlMhtYMabyY98mu+wVt7bXLL2ghSQWCkSRlBMnkwyNH8QPOK2G1JEchJ1PrAE/IfAU2Zrpk1EiBqKr0JLRo9q1TBc9OW50oncSKB3WWkGQ+kbsxh2wV/ELZRb1tQ4ZBlmHXNmC6N4S2pE+dcgu9psReVEu3XdLclA7FysgAgM3ijwrpMaV9Bccw3e4TEW/wAdi8vvNtgPnFfNdoben+9RlFRoeIt3tiwZ1CMnmMt1o+RFdq7EhLdmzkUBWsISBzfKrE+pOfWuFcLBZCPwtPuYD+6fOupYHE3Bh7a2XyOy20RzqEcwVkQZUywIg6Mayq+0zslwRc2NtBSmItPeS1cBZXFu6jpbIIOqzbDD10qNhO3dv6paF/7a7mi8GlWKkue9RgIJUd2CJB/Op1vtpjML/wAfhCyDQ38NDKB1ZCYHvKelewWEwWLwmIsYO6rNdJuolw+KzdMSVUrnVDlUGAYE6kaVe+eUNAeFWLbquYZjOQOwloyzlG7RmXkdxR34WDvrWJ7V4O874Nbtq6WTDPmayM5XEANDqw0MG3buQDMcpo447iFt2sTZuyL14Wr1m8JSzfPtZWENbQsCcuwDD0FzPL7LUaHE8Mg7AidqNZtAaeVS2xYFkXL2WzCjvJYFbbaAgsNIBPtbRrpQr1ojXkeY1HxrSZ7ifXQcU0mvMaZloDxehOKIa8BQAO7mlWxJoxaiW2ikDRgqebI2p4vUpuzSMP6tXqf3leoD5mOJy7T8dhrptt8jRUu5wSFJ6CCYiSSo12BM9NajFyw11AGkcteZ/e9LYxTCAIG8H1GU7elYaNKs4dLiMYAZVBEELmI1aZ02PyG9DXGKvsDSPeRtv1gxTVtZffoP4hMHX97VJw4CKZXMxYRpvOuhjTTnUhFuo9twYggjKY6aifPrRsUuZfExkszFRlAg5dQABlMzpHKkVvtAAIDNl2HpMKN46b0bGKwTOCNIDKSuaASFzKTLCDAIGggbAVcoQLDkQdBB0Mc9xtRLVwmdJ/7ef61HeJ5gcqk27fjzKCwkkk8xrqwGsaE607ANg8aZBhdMu8mNxtz3G8nStl2E4k31qyEG8K0hipJ0IkHbKNztkJiJFZThyzmA2YTELJygu3+kAmN9q672J4CbAZ2ySxBAUqQCECl1K6eLM59GG0kVMm8uA2Btin2bQmghqk2a6CSFsiKEyZedFmoGLxBB20pSbCfbuaVHvmajWsVpNUnF+NMvsa7z5VeOFt0Vy0v0cTrt/avmrH4bu7r2z9y46f6WK/2rueH4lcKgkAA+c+lcc7X2SuOxAPO4X/1gXP8AuqfJhcRjlsLgb+Nh1X5gj+010NGYYe2y6kIpI65RH+/urmvCni6nmY/1Ar+ZFdU4T/w9qfw/r+lc2bbF0bCXQyKw2ZQw9GAYfI1Q8Y7BYTEHMbfdXJkXLP2bT+IgDKT5kT51b9nTmw9sD7oyf6SVHyAq8XDCK37jPpzwYDimE/yri4+0PuXTkvQNocnxe9m/lqDd45gsQL1i+LvD794ozi8CB3iGVuDNCzyJOTMD7x1M4SdqjcV4Lav2+7vW0uqOTqGj0O6nzEGp9fo9q10W5ayuRcDrDEaqwZYYrqdDr8a5/h+I4jDX7wzn7Cwtl51BHiTD4jIZGk4edNmar3H/AEf/AFUl8Bi7mGO/dPN2y3lBkj1IY1Xv2nuWsw4hgwyshtviMMA4Nttwyk5lX1IjkKmSwLSz2mtn6oLqlWxNpXzrARXJCQynYF9AepE9asbS94me2c6ywOWZBUwyspAZWB0II0NZqxwWxjEtDB4u2yW7F20yuM1zI7tcEpCsIJAzQIgEEnSn3sLdF3CtcL22OLRMSBKrcvopW3fRhEi9bBUxoTvqKqZFpeG5Shqscdgs4ke1y8/I1VqauZbKzR5NKrUlIKZJC0sUMGnTSM6vUleoD5gLSI0jcdaVrJgEDnG/w0qZg+DO75QUERqzCNYjTckztvoelEvcKvLc7orLRMLrM6xoNCRJg8vhU+t+BsmGw7E90TBzEbgANtHmCTB/2oZvsvhafC2aDqAwOsjnrIr1686gBkIZiXDkmSpBXSeUg686BbLGYzHm25G86/H51Ex+wn4RvGCAqrM7nQHTmZ6Aeg50rkK7W7mpO+knWSpU+hU+4VO4B2YfFWmZTGRiAJgkkLESNuc8gp0OlaPD9hVz57jO5DaaiW2Mk6nmwj0q8fFlldlcpFNwbhMXGzW8yGB41AIOp9Vgrt5rPOtrwDsph0DDu8wbIYfUeAkqepknWSR7tKTGmWmDV5w1/ABER10rrvjmOP2ymVtZjGdgM94i1Nu3mIUlpyg20ZnCnVibjMu40T0ra8FwZs2Utli2URJ3jpPONh5ADlTkaj22rD1ku2u0u2KmWhUBLlS7VylTSmaBUO400R7mlRs1KBFxNvpUMYEtzG3SrS8kimIsVpMtJ0irw2BoT8oFcm+lHA91j55XLVtveC1s/wDRXaleK5b9Mtj7TDXOq3UP9LI4/wCtqnO2w5NVzu08EHoZ+Bn+1db4WfsV10392YkfKuRCuo9l7ubB2T1QqfVWZfyiuXNti6R2Iug2ric1cH3Ov6oa0yLWD7DYrLfZZ0e3przQg7emat131aYXhOXYzvA9xqjbixEjqd6LxW+apbhk1rIivYrEMxkmomYijMtCcVW0qLiXZixdbNl7u5uLlo5HB6yNCfMiaanEOIYcRmt461p4bwC3tDIh9QxBA1bMdNquSlNyVNxlOWwXhv0h4W63d3S2Gu6TbxA7vXyc+E+8g+VHxt0G4xXaY9Y0JqI2HVoLKDlMrIBynqs7HzFEqZjqnbsRTT81BmvA1RJAeiKaHbWiikZaWlivUBw3s9g1xGZ7gVjqHERJjRxEayTP9NapMfZIfKczLbIhc2Y5QTkB3zfPUVguF8KxC3GIS4DbzFhOQiCUOsGCCD/pYa7VuuzHAE+rd8ouC7PiznMXDZWQhoGmUz7zNbePKcT5+2eU+WITstisRdLG0UDOQcxJCwYMliWI0OsmfeKsMPwD6m7tipAhhayrnB1Ud7cWI7qWAk6k7AxXUeGcJLDxaVf3uB2rtlrdxQVZGU9QGVkJB5EB2g8pPU1OUmPXapuuF4VsZkF+2bjKbwXKguMGadmQdTpB3mK3HYjit/EXR3qEWQxUGCCCQ7BS7gl4UdfujXUT0a1Zt2VVUQKogKFUCIEDbnGk1R43GhR3dtQqCAAOUafpUSZW9ndJt7EWUjKo33iq/G4lGPhn31CzE0hrXSUu29GW5US2aMtTTS7dypCXqgpRg1To9pZvUMPrQ1E0uWjQFz0neUI6UoNAPNyaxP0t4WcFbf8ABfA9z23H5qtbe3vVN9I+HD8KxA/CLdwf03Un/lLUrOBHBetdE7D4mcGB+G9cX3MqOPzaud8/3++dbL6P7srfTp3dz4ZkY/8AMlc+XTXHtv8AhF/u8RabkXy+mYFPyat+t+uXu5HPWZ9+49+grpFq7mUMPvAMPQif70/EM3sXrVe1rWrB2qHeNbxmDFBvCnM1DY0yAakFONNJoIQGmmmZ6TNSMQU5XoXeUgagJaXKOj61FtCpVpIpGLn8q9SV6gMr2OYPbBNzvLgyhmMByQinxcz7Ug9GG+51CYYabQNhy+Fc++jf2Pen/wBd6ug2fa91VstJC2al4ZNNaalGt7GptNV8UxiqJ6cutZp3zEmpfGvbP75VCStJNRNFVNKYy0fl8KbVEatO76KG9Qr3tVeOO026W1t6ddxUVGFR8TSk3RasreKnajLdquw2wqSN/dSs5OVMdppFNJbp1QZc9RuL4Q3cLiE/FYuqPU22y/OKK9SrHsn0P5UXoPmonY1pewN+MZlO1y3cT3x3g+dsfGsx09B/ar3sf/x1j+c//W1ct6bR0JyNi0ExHUkbwOsT8K3XZ3E58LbPMAqf6SQPlFYA8v6/+lq2fZH/AIb/AOR/yWl4+1Z9Li69Q7z0e7US5XQxMJpjGnGmNTBjGhsac1DagEzUgNI1eWgFii2loYoiUgmWlijd5Ue3StSMfva9UavUB//Z">
            <a:hlinkClick r:id="rId4"/>
          </p:cNvPr>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nb-NO"/>
          </a:p>
        </p:txBody>
      </p:sp>
      <p:sp>
        <p:nvSpPr>
          <p:cNvPr id="4102" name="AutoShape 4" descr="data:image/jpeg;base64,/9j/4AAQSkZJRgABAQAAAQABAAD/2wCEAAkGBhQSEBUUExQUFRUWFBUWFRgWFxUXFxUUFxQVFBUUFxQXHSYeGBkjGRYUHy8gIycpLCwtFx4xNTAqNiYrLSkBCQoKDgwOGg8PGikkHyQsLCwsKiksKSwpLCwsLCksKSwsKSksKSwsLCksLCwpKSwsLCwpKSwpLCwsLCksKSwsLP/AABEIALkBEQMBIgACEQEDEQH/xAAcAAABBQEBAQAAAAAAAAAAAAADAQIEBQYHAAj/xABEEAACAQIEAwUECAQEBQQDAAABAhEAAwQSITEFQVEGEyJhcTKBkaEHFCNCUrHR8GJygsEVM5LhNKKywvFjc4OzJENT/8QAGQEAAwEBAQAAAAAAAAAAAAAAAAECAwQF/8QAIhEBAQACAgICAgMAAAAAAAAAAAECESExAxJBURORBDJx/9oADAMBAAIRAxEAPwDlHEbDQWQkoFUxzFsnw+eWSRPlrUOyvgYnfSPOTGvprUoYs9yqblW8JMEhCDmTKeWaD7zprQGYFYyxHIE6xrOv5VjLrgEbECNAux2mBOh0PnrSK2ZlGUCQFWOug5/3od60SJgBSYB5TA0+BFEtHLAPLb1nypga8gKgK3sjQZSJJEsJ6gDn0qZgnV0a275fYhj7IaSSJ/ln1NRMW6qMyEy0EiSRrmkTvIn4GodtyJn3coOw8hS1uBPuogVApmUBcCQZzuNc25iNRprpTsLdyPrAEDQwRlJU6gbrt7jUO1fzOGA2gmecQTy230qZfwxZQx9oeE7cxJny1EevpJr4C7wttcs8hruSFXcDpoDqYFNs8UVtgYkf2mem4qutB7VsQR7OmXLPiceF5G+oO+gNNwk6hMsiWK666TAIM8uZ0mtZ58pjJE+k3te4G6LjEA6dRsBEz5jaTpz22ogoeGwoQHaYUSOZ1LEx6rp5HXqWu/we3rvJhnrfD1LXqWK6EPUW3Q6epoBXSmkU/vK9M0AOkpxFJTBKWvUsUB4U6kFLQT1LFLFLFAJFLFepYoBKWlivRTD1epYr0UAlLFLFKBQCV6livUBztcSdgAfyJPLX8qchlcrA7mAANd+e+hjnUe2v+/75Gj2HkGYECdSREb69Y5eVeHZp2n2gFhWGmntCCDAn2ZP60a5bVzookfdTNlGh3Lkn9nSozsTBAjLsescwTSMDoxmTmJ13+O1IFw7EERv4tN/LQcjrUjH3mdsxUCYmObtqx97BtKho4n13/SjjGAR7WZSCpnYwOvnrO9GgJbVVkEag78wYIgiYiY18vdRRjCEUMWK6lQNAR4hLEHfNy8hTTihm9mQTJ/iHPUyR1nWjWsEjnIDlMbE659PADz5Aa7mJmgi4sFPAynNoT112B5jcyD0HTQmGw7d6zAqmULJQeGHAUGOXhiZ1mSarxaYXGA1g7D0/h0kQKsl3XwlxvBJ8QCEKCunxjoNajo1/nnWIBAyiBAAJiI2gQvoomkivW1IXL5k/s+kfClr2PBh6YSVy53depa9S1uglOApKWgCNbHWhzXpr1Aer1epaAQUtLFLFMJeFwylZaZpHtCNKNgcKWiOlaG12RDHVtI0is7lMe1zHbIhD0oi4dulbax2ctoNiecmiJwhQZgb1H5of42U4fwvPOai4jgn4J85rVjAAUHE2coLfKo/LbVekYtsEwMEUJ0IMGtEzq+sGevT3VWY62FBL6Afe/IDqfKtpn9s7j9K8CoOL4qqGB4jz10+PM1B4txiFJEhfm36CqO1fJYFmAzDwoNdNwTXN5f5Hxh+2uPj+a0P+Pn8A+J/Si4XjRdoNshdiwMwTtpG29UYFaTgeB0HXc+p/SscPN5MspNruGMm9J+SvVaf4Meter0ffFzetcsxGBkazmEEglfGG2ZTz5aa/Kn4HEtZQ5BFxt3mWVdsij/8AWTrJOunLWdX2X+jbEYzDd6l3DBH0DMzlkKNDDKqEBvU7MOtaq39COdi17F7/AHbVkAAdAXYwB6V4nOna59hMIrs6tqFzw33iobKW01Ow9Zqgd9JYSSTBncCR8J511nj/ANDl5EnBYgsQpBS7CuyyrQLqgD2lBEhYn2q5bxbgl7C3Ml+29phsGESOqnZh5iRSxx0KhIJPPWenqakoQmoAI8wCPXyM8xQTeJEkaj0H5AGvYdjOu2/lrp+lVSEuWwxlTuco2URMDfYRFEQABiYJk7HUnT8tT7qTEWAEBL6kAqIB3GskH19I91TsFg2FpioUnMJkxGWSCSeoJHvp+tt18luGjDvkV1LHMPFEyee/Mcvd5VLwd2HhiCJDbeEarBHXSfdPWoy4hmgHXK0aeEbjNoNhA2HUVeYXCrCMdSVDbSJkFWBPlpH8NEw98vXGDepuq8497lwBZBEKTyYr97TTpp5kzV1bHgUGcw3PX/fbXzPSmpZA+M7k60+K9Lx+H1vtby58s98R6vRS16K6GZK9SxXopglepYpQtAJSxTgteAoBIpQKWKcooCVgr2Wtl2cxrXASdhoDNZvgyKTlZQR8612DthR4RHpXN5bOmuEWF0zQu6mi21mnVytQPq5oN/CE1YIdNfUzyHM1gu1/0lKgZMMw00a9EgeVoH2j/EdOgO9L20ehe0nFbeFkGGuEAhAdfVvwj8+QNc543xu5cBdjqPZA9lZIGg/c1W47EvdV3ObXxSxOd9fEx5ncGaMuIBVZiWGgPM8x6TUZZ3I5JFfbvqSVzO2fQltp9PWmYNiJVVl51Y7KP3+zUq3aclc4VQpkQBqfdyq94B2cv4y53eHtzrLt7KJP3nfl6ak8gajakPAAFwGInn5tyHxrovBOB3WQZFkA+IyBrAnc1d9nvoos2VBunPdBnNsoA5KnIHqdfTatvhuHqqxAEdBHyrXx305+U5TfDGf4Bc6D40tbfuBS1f5an1fPX0cdufqOJIafq1wxcGpyHYXV6kcxzXqQK+gUYMAQQQQCCDIIIkEHmCDM18pqjPMD/LUmIggCAZO+5GhPOulfRt9J6Ye19WxZbu1MWbijNkUzKMB4ioOxAMSRtFcutdtJduxHSqntKAbDd5hxibYAPd5cxPiAJC5TBAkyOnwmYDiNrEJ3lm4l1PxIwYDyMeyfIwalqNKDccxf0eYLGy2AxHc3dZsX5InmFJlh7s/urF9oOyuJwCkXUuKWcQyibZy6j7VdJnZd+oroPbOLvFimsZrKNkEudFzEAAlmGc9TpWvuYW5gMNfe5eOKsLbXu7d4eLVwuVmIMrDDy/hFUWnzvaUvlzFRlGkwNBO3WSeXOrXEkHDFUMQykhuo1DCeWw05ss6V01uwOC4naGIwyvhXU5csK1rMMpg259nUCVI/lrCdpewuOwQLPaz2xr3tqWUDmWiGQxzYD1ot1eE6VXD7gAJcBsxkmddCQNOsj51OxnEe7Kqp0CiR7hEk9enOqrhrQSxVimmbY+EmTInpOv6UTiHEJuMIjSI0iDuSROpB3nTXoKmeTL+o9Z2t8DxHOwEHcAzAiTAB1gGQd6ceI5bxVoCyBM8pIn8jr05VAw1+FVbQlmc6nNp4okxI3IAnX41a3cIhXxCToTG5Ig6R5gbdK6vH75Y8ZftnlqXpIXUAjUGlqNwsKUldd52BgGOW4k/OpcV3eLP3x2xymqSK9FOVCdq9lrRJsUWw8GdPfSIuutSTg2K5gD+nlSoMJzt0rQYHgiBJOs1SYTDNmHhPnpyrYWrXgA3rHyZa6aYRkOKYLu3jkdR6cqHhcOWMAEnpWo4pgJGwMVZcE4YiKGiWO5PX+1H5dYj05V3Cuzro2Zo9JnWtBbw0VMUTT1SuXLO3ttJoy2ulQOKcTt4dC91gq8uZY/hVd2Pl8YGtV3afttawgKLFy6N1mFTzuNy/lGvWN647x/tJdxNwszgkoWDHRQsnw212An9zrWVyVpe9r+31zEHukBVDtbG7/wAV1hy/h29d6zeLQvZMxOWdNRI10PrUDFE/ZOxK5lhiN43+YNTsHdBTRSqg+GeY6/Gazt+TQMFdBI9p2YZW6Km35UbDcPCanxN8lq24Twa5dlLFvQHxNsF82fl6b9BW+4B2CW2A7mW6kbfyjl67+lVjjcv8Fumd7IdjTib6i/mVNWYDRyBy/hkx5+m9dv4fhrWHtrbsoqINlXQTzJ5knmTJPOqThvDktmVAzRExrHSray1XccZ0UtvadbuUUjSo6bUS5c0qTLmFeqNm86WgPli5xVimUnfUsYJOgEFt4jkKFaAGswI5c21MH9al4XC2yogOQFXOdjnylmVegAU66/OhPYthnDZmMQpBEA6TMb66TPOayuQEwHGXsuLlp3tsD7aMVMeojTkRXQuz/wBNN5IXEol9Ruyxbux5wMj/AAX1rAYiwtwGBMaCAQFULI67AHfoTzqvxQceFh4l59Og0G0Upd9Ht9AcG4lwzHYlL9pguJDZ8rHu3do5228Nw85Qk6b1b9vMNdfAXEtIzsWtyqiWyq4djl3PsgQJOtfNmHLHSQdoB1n3itb2f+k/F4U5Bd7xF07u9LqP5XkOvxjyp7NvOy/DMdZwa38NcTLNxnsXVj2GKMysdm8A0ldudV3ZDjt+1hcZdW4zdxbsi2rszIGuXAs5NI8II0I3PlGg4P8AS1hMUpt4jNh2dSpLHNbIYFTF5RK6HdlEda9c7BBMDikwd0XhiDYZJZIi1cLkC6vhaQdNANNetVLKSC/BeH8QwYxmIS3g2NxlNy24VWcHcqRleddCM2h8XOsh2i+jvEtmxFlreMtSWVsNBYGQchtAlgIB0UtHlWsxHDkscFtWMal61N+79oqhzYu537tmUHxKylh4ZkHTUg1Aw9u5hL9gEW8NcKgJfTMcLjrfhyi8B7LRHjifECVGjUXGUOb4W7lBDCAGjUfekTKmNcubTeQBUjDpcLkq2aLhQ65p0Osc0IDfACvoDj/ZHC4wH6xaBb8akrcB1A8Y3iT7UjfSsLh/o2RUufVb64hVaCpyrcQhjmtvGhII5hdhppU44S0rxGYwPZq7KFWgSTAiFJOg6Hn6ztyrXWOxpbWR5gbT+lHwuAe3Csu24YEH51o8BiJHhG3Wu7jx/wBGWvbtV2eyQVQcxnmBsRyEf3qPb4WpJUoAAZB036itlbUEUC5w4GdxIIkaETzB5Go/JflXrHHe3vFbOGYWcOZuxF0jZP4f/c6/h9drns5irn1SzcWLk2wCGIDBw5VoMQ0mR4iIga6mOX8RwDWb9y3cMulx0Y6mWVirGTrqQTPnXQuweKzYJl/BdYegYK4P+otWHk8mV520xxjRfXTckKpRhEhlI0zEb7HbkT+dXVqAmvIfOqfHYnJbFwHmsjX7wnfbQx8arMVx1nWBpO/pXV4pfJjKxz1jWhws3G30HLT0+FTbNkoTJ0NY/h/EO6YNPkd9v71dY7tVaS2GJljso1JP9h5mrzx9f8TjdtGcSqqWZgqqJJJgAdSTWC7U/SST9lhiUUkr3mod+oQboPP2v5eeT7Udsrt8NrooVlQTkGYwG/jbz89I2rM4m5nVnBI+1Ug81DJy9NPhXHllvptIfjsUXIkSBdZSsxmOmWT6zSX7OZreYKfaVguyjcDTaJp3+EmXWSFlGDHeQDPv1q54B2buYhu7wyE7Z3JhV83fYem55A1G1KqxhAqwxDgNKjpy/vW67N/RzcvRcxOa1b3CbXGHmD/lj18XkNDWz7MdgrOEhz9re3zkaIf/AE1Ps/zHxem1aTuqqY/Zb+kLA8Pt2UFu2ioi7KNvM9ST1OpqYbelPFmiLbrTZItu3Um2RXmFBZ6XYSluU/PUMXKIr0gPIr1BzUtI3y9h7ihhK5RENzOUr4m8jsY/Kg3Lvj1YNE6kQNzBAMaa07CYNmkqwG4MnUgAlgAd9J050EtOhGx9/Qj5bVlqbCwwuMKCVI+zdW0G8tr/AE+FdKHxPFh7pYexAUeiiB+z5VHVioaNdIPMcwNff1oE6zzPT5/nSmPISl8JBEDwj3mYgfE705XggiDrrrE+XKo5bSfFGw9YGg+M/pRFCs3/AJ+Mxt6UWBI7w5QQeURHToatez/aHEYf7TD3WtSWkAyrFVzQyEFWJExI5VVNZYFlgwok77RpAPX5CakcKPeI1q2hZ28UAAiFDHflEls3LL56Tr6N0zhH0zJdQ2sdh1uIwyu1sAgidc9lzB66MNtBVrb7HYHHoBhMdd7pSW7jMbgt5t8tq5D2/Uz765Tw/s01zEC2AEeQrJcOQh/s1Y6aRmcHU7KxMQTVrxTsjicHdss02xc1tsrrnDBQzBIYNpmQScupjzN7sHD6CS1AAEwABqSTAEb8zpvXNuLcSPDuJYthp9Yw+a3/AO65WD7rgvH/AM0PhvaTi+Dtq+IsHFWoMzPfW4JVgxUZtCD4mVgRBDQanvx3hfF8guu1m6PCouMEMEyUDGbbifRukU5wYnAe2THC3/ry941hLNxdFV3tXcoU8hPiQzpo4nWtHwnB271lL2HLZLglQ4g7lSPiD19TWd+kXsnevMt7Cpn+x7u4ikAsqMHtZV++PIT7CwKr+3eNW2uD4ctwW1tiwb7nQJGVULQdI8dzfmhq5fpLoGHtke0IqUqzWH4J2oxAwV4KVxN3BXCLgZixv4bUrcS4J8QAaDDSq7EkVp8P2pwrW7Dm9bQX1zWg7BZiAw10BVjlPmCNaew4R9J2D7viuKH4nW4P/ktpcP8AzMam/Rrf1v2+qI4/pYqf+sVbfTXwa59cGIFtu6axbDOASguIzrlZhopy5N+tZjsNeyYtf4ldP+XOPmorLJWPbot+3mw9xeagke7x/wC1ZkCtFhuI21DZiAoBUz+QHMmSPdWJ4hxdVFwAglFkrz3AE+8jTzrp/jeaYY2Vn5cLlYl4viSoIkSSACdpOgA6mspxDiRuGDmy94UYKfE+mmvmQdOlJixcY5LhBZXQqV0ALo8D0DBaZYwTXFDA5Jy3M3Qhrsx56ioz8lzu6eOMx6OxeHM2SFy6hGUawAwcDz0mi2sEttXVvEGbMBHKfCD+/jVlwXg1y8e6w6ltZZ2Ogn7zMdv78ga6JwHsKuGIdouXN85+6f4FO382/ptUYy5Kt0puy30bXL8XcVmtW9xbGlx/Wf8ALHr4vIaGukWcDbsWwlpVRF2VdB5k8yfM6mh4AkAgmfOpTW5EVpMZineyYa+GGn7NHBqNYsBBA2o5NOiFa7Te9oV0UImkE0tpUK42tNa9pUdrtASA1EW5UPvaUXKAnd7Xqh95XqQfN1rEAHxAwTO2seUbfGpWOsI4VrSNIyg7wxMwToIYaAmdd+tQ0xRG86MD4dDvJIb7pn86l2uJhVdQD4pEn8MggEawev6VhZq7hoUsNG0J0hhqRMT8R+9adZQaAmATrtA6Hbbz/SrG/wASzJaFyXCtJBMTryA8tOU/Omti0O9pEzZtBplGuu+/SeVFv1ArkTOSNiDvy+A5+lKSV36/vQ+6ivYUaoQZJABMkfxagbiIPkfKpNzDs/8AmBhmGZSRlU5mADQRtJMxypWgSzfY5WJIEFQ4JkOJdTIMg7COYFCcAsGcFZPi0ZQZESNNJ1bQRT+G4jLINtHVhDBiwEgZ5BB3AB+J3qRfuLbu5YD28sNoCRLL10mQBpybrNTvkH9nOKXbDTb0I166jXReegiQZiYPKul8J+kZcSmTFLoQqsVXUlDbc3MyroCy5iJMZdQIBrk9tVVgSfZGonU+mmmkDrv0rX9jeO2sN9o6WyrW0JbUsq97EgTGjoJUgbjWBBqXkOv3sUCAV29Ij3cqquKdksNiwTdtjMfvp4LnvYe1/UCKZwXtBaxNv7IRkygiNF00A8oq1tXIro4sJk7XZbiGBM4DFd5b/wD43oA+B8HvUoaLY+kPDm6q8UwXcX1kB2tZ1ggqdCM4UgnbONd61q3abicIl5Ml1FuId1dQw9YPPzqfX6Pav4P2ftDFrjOH3LJsOvd3raGVgmc6EEhWDBDkIHsmN4rP8H7Gp/jN5btphaTvLuHUqe6cd4kAToyr3h8PUa9CfF/RsiN3uBv3MJdG2VmKem+cDylh/DS2+2fEcCIx2H+sWhvfsRIHVgoy/wCpbfrS3YboZ5g89D5jpXE+12Dt4bi7FFVFLWLgVVCgSoDwo01KudOprqPAu2+ExkCzeXOR/lv4LnoFOjf0kisB9L+Cy4uw/wCOy6e+28/GL1RVRn+MLlx5HW0D785B/t8qzX1S4TctTbbOlwgrlzStwN42ifaMa7e6rztBi/8A8mzcJ9qypnyaW/fpQsNgi2c4e0xAg3biqzBAToTAMDc/2MUpeBe1fbtHV70FyyEKp9nIIX5kmrrh3Z65dZe9BVJEKNDHKfw/n6VpODdirZi5YxFrEHdolXU84ttqB5mDVzhMMUYhhEHYiD8DXT4/Hjeb+mWWV6i54NgUtIERFRRyXb18z5nWrO7dAGtUTcTy6L8zTRxBnJBrT1qdpGIxmVpFWGEv51npWdJKmG1Xl++dWfCMT4cu8Tr6nb3U8seBLysy2tL3sUFmr1ZKPuXKiXL1Eu1EcUArXaYWpr6UwGgC5qcDQxT1pA+aWnZBSUjfOTXSjGIgwR4UJzZRG40B6UMsrPJAQaTlEge7b8qcmHLsRIWY3JPKZMT+4od7DMigkDKTofOPjWPBjXbefVdQBGu4/iOvOjXeDspJLK0D7jBhMTlnmR5TtUSxegkAxJXbnHny1qdgsU2wnRww3Oqn2jGugPKpu4ERbkbeuu2msmrENmsCWBKqzmD7JzQFI6kD8jrVbfMsdN23HOTO1KlwZSpjUCNZg7jQdZM+tOzYWwEi1kESz5uaAHKq6HoWb4iq7EI2fcGNNOgAgaese6iW7ZELny8juYM8wDt7vjFAdSLmpAB0zLqMvMiNzEn9KmBKv4Qp4ojwnKYiQCZPkdefQVsuzPZe8bhNzDqwZDmFxW9sjvVPKJKgcok7EicxYsZcjBgPEqq2qmSJVoOscpiPhW07NcWxeIvIEuuQieyx8MSinPrtlMhtYMabyY98mu+wVt7bXLL2ghSQWCkSRlBMnkwyNH8QPOK2G1JEchJ1PrAE/IfAU2Zrpk1EiBqKr0JLRo9q1TBc9OW50oncSKB3WWkGQ+kbsxh2wV/ELZRb1tQ4ZBlmHXNmC6N4S2pE+dcgu9psReVEu3XdLclA7FysgAgM3ijwrpMaV9Bccw3e4TEW/wAdi8vvNtgPnFfNdoben+9RlFRoeIt3tiwZ1CMnmMt1o+RFdq7EhLdmzkUBWsISBzfKrE+pOfWuFcLBZCPwtPuYD+6fOupYHE3Bh7a2XyOy20RzqEcwVkQZUywIg6Mayq+0zslwRc2NtBSmItPeS1cBZXFu6jpbIIOqzbDD10qNhO3dv6paF/7a7mi8GlWKkue9RgIJUd2CJB/Op1vtpjML/wAfhCyDQ38NDKB1ZCYHvKelewWEwWLwmIsYO6rNdJuolw+KzdMSVUrnVDlUGAYE6kaVe+eUNAeFWLbquYZjOQOwloyzlG7RmXkdxR34WDvrWJ7V4O874Nbtq6WTDPmayM5XEANDqw0MG3buQDMcpo447iFt2sTZuyL14Wr1m8JSzfPtZWENbQsCcuwDD0FzPL7LUaHE8Mg7AidqNZtAaeVS2xYFkXL2WzCjvJYFbbaAgsNIBPtbRrpQr1ojXkeY1HxrSZ7ifXQcU0mvMaZloDxehOKIa8BQAO7mlWxJoxaiW2ikDRgqebI2p4vUpuzSMP6tXqf3leoD5mOJy7T8dhrptt8jRUu5wSFJ6CCYiSSo12BM9NajFyw11AGkcteZ/e9LYxTCAIG8H1GU7elYaNKs4dLiMYAZVBEELmI1aZ02PyG9DXGKvsDSPeRtv1gxTVtZffoP4hMHX97VJw4CKZXMxYRpvOuhjTTnUhFuo9twYggjKY6aifPrRsUuZfExkszFRlAg5dQABlMzpHKkVvtAAIDNl2HpMKN46b0bGKwTOCNIDKSuaASFzKTLCDAIGggbAVcoQLDkQdBB0Mc9xtRLVwmdJ/7ef61HeJ5gcqk27fjzKCwkkk8xrqwGsaE607ANg8aZBhdMu8mNxtz3G8nStl2E4k31qyEG8K0hipJ0IkHbKNztkJiJFZThyzmA2YTELJygu3+kAmN9q672J4CbAZ2ySxBAUqQCECl1K6eLM59GG0kVMm8uA2Btin2bQmghqk2a6CSFsiKEyZedFmoGLxBB20pSbCfbuaVHvmajWsVpNUnF+NMvsa7z5VeOFt0Vy0v0cTrt/avmrH4bu7r2z9y46f6WK/2rueH4lcKgkAA+c+lcc7X2SuOxAPO4X/1gXP8AuqfJhcRjlsLgb+Nh1X5gj+010NGYYe2y6kIpI65RH+/urmvCni6nmY/1Ar+ZFdU4T/w9qfw/r+lc2bbF0bCXQyKw2ZQw9GAYfI1Q8Y7BYTEHMbfdXJkXLP2bT+IgDKT5kT51b9nTmw9sD7oyf6SVHyAq8XDCK37jPpzwYDimE/yri4+0PuXTkvQNocnxe9m/lqDd45gsQL1i+LvD794ozi8CB3iGVuDNCzyJOTMD7x1M4SdqjcV4Lav2+7vW0uqOTqGj0O6nzEGp9fo9q10W5ayuRcDrDEaqwZYYrqdDr8a5/h+I4jDX7wzn7Cwtl51BHiTD4jIZGk4edNmar3H/AEf/AFUl8Bi7mGO/dPN2y3lBkj1IY1Xv2nuWsw4hgwyshtviMMA4Nttwyk5lX1IjkKmSwLSz2mtn6oLqlWxNpXzrARXJCQynYF9AepE9asbS94me2c6ywOWZBUwyspAZWB0II0NZqxwWxjEtDB4u2yW7F20yuM1zI7tcEpCsIJAzQIgEEnSn3sLdF3CtcL22OLRMSBKrcvopW3fRhEi9bBUxoTvqKqZFpeG5Shqscdgs4ke1y8/I1VqauZbKzR5NKrUlIKZJC0sUMGnTSM6vUleoD5gLSI0jcdaVrJgEDnG/w0qZg+DO75QUERqzCNYjTckztvoelEvcKvLc7orLRMLrM6xoNCRJg8vhU+t+BsmGw7E90TBzEbgANtHmCTB/2oZvsvhafC2aDqAwOsjnrIr1686gBkIZiXDkmSpBXSeUg686BbLGYzHm25G86/H51Ex+wn4RvGCAqrM7nQHTmZ6Aeg50rkK7W7mpO+knWSpU+hU+4VO4B2YfFWmZTGRiAJgkkLESNuc8gp0OlaPD9hVz57jO5DaaiW2Mk6nmwj0q8fFlldlcpFNwbhMXGzW8yGB41AIOp9Vgrt5rPOtrwDsph0DDu8wbIYfUeAkqepknWSR7tKTGmWmDV5w1/ABER10rrvjmOP2ymVtZjGdgM94i1Nu3mIUlpyg20ZnCnVibjMu40T0ra8FwZs2Utli2URJ3jpPONh5ADlTkaj22rD1ku2u0u2KmWhUBLlS7VylTSmaBUO400R7mlRs1KBFxNvpUMYEtzG3SrS8kimIsVpMtJ0irw2BoT8oFcm+lHA91j55XLVtveC1s/wDRXaleK5b9Mtj7TDXOq3UP9LI4/wCtqnO2w5NVzu08EHoZ+Bn+1db4WfsV10392YkfKuRCuo9l7ubB2T1QqfVWZfyiuXNti6R2Iug2ric1cH3Ov6oa0yLWD7DYrLfZZ0e3przQg7emat131aYXhOXYzvA9xqjbixEjqd6LxW+apbhk1rIivYrEMxkmomYijMtCcVW0qLiXZixdbNl7u5uLlo5HB6yNCfMiaanEOIYcRmt461p4bwC3tDIh9QxBA1bMdNquSlNyVNxlOWwXhv0h4W63d3S2Gu6TbxA7vXyc+E+8g+VHxt0G4xXaY9Y0JqI2HVoLKDlMrIBynqs7HzFEqZjqnbsRTT81BmvA1RJAeiKaHbWiikZaWlivUBw3s9g1xGZ7gVjqHERJjRxEayTP9NapMfZIfKczLbIhc2Y5QTkB3zfPUVguF8KxC3GIS4DbzFhOQiCUOsGCCD/pYa7VuuzHAE+rd8ouC7PiznMXDZWQhoGmUz7zNbePKcT5+2eU+WITstisRdLG0UDOQcxJCwYMliWI0OsmfeKsMPwD6m7tipAhhayrnB1Ud7cWI7qWAk6k7AxXUeGcJLDxaVf3uB2rtlrdxQVZGU9QGVkJB5EB2g8pPU1OUmPXapuuF4VsZkF+2bjKbwXKguMGadmQdTpB3mK3HYjit/EXR3qEWQxUGCCCQ7BS7gl4UdfujXUT0a1Zt2VVUQKogKFUCIEDbnGk1R43GhR3dtQqCAAOUafpUSZW9ndJt7EWUjKo33iq/G4lGPhn31CzE0hrXSUu29GW5US2aMtTTS7dypCXqgpRg1To9pZvUMPrQ1E0uWjQFz0neUI6UoNAPNyaxP0t4WcFbf8ABfA9z23H5qtbe3vVN9I+HD8KxA/CLdwf03Un/lLUrOBHBetdE7D4mcGB+G9cX3MqOPzaud8/3++dbL6P7srfTp3dz4ZkY/8AMlc+XTXHtv8AhF/u8RabkXy+mYFPyat+t+uXu5HPWZ9+49+grpFq7mUMPvAMPQif70/EM3sXrVe1rWrB2qHeNbxmDFBvCnM1DY0yAakFONNJoIQGmmmZ6TNSMQU5XoXeUgagJaXKOj61FtCpVpIpGLn8q9SV6gMr2OYPbBNzvLgyhmMByQinxcz7Ug9GG+51CYYabQNhy+Fc++jf2Pen/wBd6ug2fa91VstJC2al4ZNNaalGt7GptNV8UxiqJ6cutZp3zEmpfGvbP75VCStJNRNFVNKYy0fl8KbVEatO76KG9Qr3tVeOO026W1t6ddxUVGFR8TSk3RasreKnajLdquw2wqSN/dSs5OVMdppFNJbp1QZc9RuL4Q3cLiE/FYuqPU22y/OKK9SrHsn0P5UXoPmonY1pewN+MZlO1y3cT3x3g+dsfGsx09B/ar3sf/x1j+c//W1ct6bR0JyNi0ExHUkbwOsT8K3XZ3E58LbPMAqf6SQPlFYA8v6/+lq2fZH/AIb/AOR/yWl4+1Z9Li69Q7z0e7US5XQxMJpjGnGmNTBjGhsac1DagEzUgNI1eWgFii2loYoiUgmWlijd5Ue3StSMfva9UavUB//Z">
            <a:hlinkClick r:id="rId4"/>
          </p:cNvPr>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1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1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200"/>
                            </p:stCondLst>
                            <p:childTnLst>
                              <p:par>
                                <p:cTn id="10" presetID="2" presetClass="entr" presetSubtype="8" fill="hold" nodeType="afterEffect">
                                  <p:stCondLst>
                                    <p:cond delay="10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1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3" dur="1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
                            </p:stCondLst>
                            <p:childTnLst>
                              <p:par>
                                <p:cTn id="15" presetID="2" presetClass="entr" presetSubtype="8" fill="hold" nodeType="afterEffect">
                                  <p:stCondLst>
                                    <p:cond delay="10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1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8" dur="1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600"/>
                            </p:stCondLst>
                            <p:childTnLst>
                              <p:par>
                                <p:cTn id="20" presetID="2" presetClass="entr" presetSubtype="8" fill="hold" nodeType="afterEffect">
                                  <p:stCondLst>
                                    <p:cond delay="10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additive="base">
                                        <p:cTn id="22" dur="1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3" dur="1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800"/>
                            </p:stCondLst>
                            <p:childTnLst>
                              <p:par>
                                <p:cTn id="25" presetID="2" presetClass="entr" presetSubtype="8" fill="hold" nodeType="afterEffect">
                                  <p:stCondLst>
                                    <p:cond delay="10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1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8" dur="1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srcRect/>
          <a:stretch>
            <a:fillRect/>
          </a:stretch>
        </p:blipFill>
        <p:spPr>
          <a:xfrm>
            <a:off x="73025" y="-26988"/>
            <a:ext cx="9070975" cy="5521326"/>
          </a:xfrm>
        </p:spPr>
      </p:pic>
      <p:sp>
        <p:nvSpPr>
          <p:cNvPr id="5" name="Ellipse 4"/>
          <p:cNvSpPr/>
          <p:nvPr/>
        </p:nvSpPr>
        <p:spPr>
          <a:xfrm>
            <a:off x="1258888" y="3213100"/>
            <a:ext cx="3744912" cy="2663825"/>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n-NO"/>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srcRect/>
          <a:stretch>
            <a:fillRect/>
          </a:stretch>
        </p:blipFill>
        <p:spPr>
          <a:xfrm>
            <a:off x="381000" y="765175"/>
            <a:ext cx="8367713" cy="4651375"/>
          </a:xfrm>
        </p:spPr>
      </p:pic>
      <p:sp>
        <p:nvSpPr>
          <p:cNvPr id="5" name="Ellipse 4"/>
          <p:cNvSpPr/>
          <p:nvPr/>
        </p:nvSpPr>
        <p:spPr>
          <a:xfrm>
            <a:off x="1258888" y="909638"/>
            <a:ext cx="5400675" cy="4032250"/>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n-NO"/>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p:cNvGraphicFramePr>
            <a:graphicFrameLocks noGrp="1"/>
          </p:cNvGraphicFramePr>
          <p:nvPr/>
        </p:nvGraphicFramePr>
        <p:xfrm>
          <a:off x="468313" y="1471613"/>
          <a:ext cx="8161644" cy="4334077"/>
        </p:xfrm>
        <a:graphic>
          <a:graphicData uri="http://schemas.openxmlformats.org/drawingml/2006/table">
            <a:tbl>
              <a:tblPr/>
              <a:tblGrid>
                <a:gridCol w="82191"/>
                <a:gridCol w="1315055"/>
                <a:gridCol w="904100"/>
                <a:gridCol w="1150673"/>
                <a:gridCol w="1315055"/>
                <a:gridCol w="1561628"/>
                <a:gridCol w="1760935"/>
                <a:gridCol w="72007"/>
              </a:tblGrid>
              <a:tr h="657637">
                <a:tc>
                  <a:txBody>
                    <a:bodyPr/>
                    <a:lstStyle/>
                    <a:p>
                      <a:pPr algn="l"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nb-NO"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nb-NO" sz="1800" b="1" i="0" u="none" strike="noStrike" dirty="0" smtClean="0">
                          <a:solidFill>
                            <a:srgbClr val="000000"/>
                          </a:solidFill>
                          <a:latin typeface="Calibri"/>
                        </a:rPr>
                        <a:t>Kg/da</a:t>
                      </a:r>
                      <a:endParaRPr lang="nb-NO" sz="18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nb-NO" sz="1800" b="1" i="0" u="none" strike="noStrike" dirty="0">
                          <a:solidFill>
                            <a:srgbClr val="000000"/>
                          </a:solidFill>
                          <a:latin typeface="Calibri"/>
                        </a:rPr>
                        <a:t>Res kr./da</a:t>
                      </a:r>
                    </a:p>
                  </a:txBody>
                  <a:tcPr marL="9525" marR="9525" marT="9525" marB="0" anchor="b">
                    <a:lnL>
                      <a:noFill/>
                    </a:lnL>
                    <a:lnR>
                      <a:noFill/>
                    </a:lnR>
                    <a:lnT>
                      <a:noFill/>
                    </a:lnT>
                    <a:lnB>
                      <a:noFill/>
                    </a:lnB>
                  </a:tcPr>
                </a:tc>
                <a:tc>
                  <a:txBody>
                    <a:bodyPr/>
                    <a:lstStyle/>
                    <a:p>
                      <a:pPr algn="ctr" fontAlgn="b"/>
                      <a:r>
                        <a:rPr lang="nb-NO" sz="1800" b="1" i="0" u="none" strike="noStrike" dirty="0" smtClean="0">
                          <a:solidFill>
                            <a:srgbClr val="000000"/>
                          </a:solidFill>
                          <a:latin typeface="Calibri"/>
                        </a:rPr>
                        <a:t>Arealpris 2013</a:t>
                      </a:r>
                      <a:endParaRPr lang="nb-NO" sz="18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r>
                        <a:rPr lang="nb-NO" sz="1800" b="1" i="0" u="none" strike="noStrike" dirty="0" err="1">
                          <a:solidFill>
                            <a:srgbClr val="000000"/>
                          </a:solidFill>
                          <a:latin typeface="Calibri"/>
                        </a:rPr>
                        <a:t>Nedb.tid</a:t>
                      </a:r>
                      <a:r>
                        <a:rPr lang="nb-NO" sz="1800" b="1" i="0" u="none" strike="noStrike" dirty="0">
                          <a:solidFill>
                            <a:srgbClr val="000000"/>
                          </a:solidFill>
                          <a:latin typeface="Calibri"/>
                        </a:rPr>
                        <a:t>*</a:t>
                      </a:r>
                    </a:p>
                  </a:txBody>
                  <a:tcPr marL="9525" marR="9525" marT="9525" marB="0" anchor="b">
                    <a:lnL>
                      <a:noFill/>
                    </a:lnL>
                    <a:lnR>
                      <a:noFill/>
                    </a:lnR>
                    <a:lnT>
                      <a:noFill/>
                    </a:lnT>
                    <a:lnB>
                      <a:noFill/>
                    </a:lnB>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nb-NO" b="1" dirty="0" err="1" smtClean="0">
                          <a:solidFill>
                            <a:schemeClr val="tx1"/>
                          </a:solidFill>
                        </a:rPr>
                        <a:t>Kap.rente</a:t>
                      </a:r>
                      <a:endParaRPr lang="nb-NO" b="1" dirty="0" smtClean="0">
                        <a:solidFill>
                          <a:schemeClr val="tx1"/>
                        </a:solidFill>
                      </a:endParaRPr>
                    </a:p>
                  </a:txBody>
                  <a:tcPr marL="9525" marR="9525" marT="9525" marB="0" anchor="b">
                    <a:lnL>
                      <a:noFill/>
                    </a:lnL>
                    <a:lnR>
                      <a:noFill/>
                    </a:lnR>
                    <a:lnT>
                      <a:noFill/>
                    </a:lnT>
                    <a:lnB>
                      <a:noFill/>
                    </a:lnB>
                  </a:tcPr>
                </a:tc>
                <a:tc hMerge="1">
                  <a:txBody>
                    <a:bodyPr/>
                    <a:lstStyle/>
                    <a:p>
                      <a:endParaRPr lang="nb-NO"/>
                    </a:p>
                  </a:txBody>
                  <a:tcPr/>
                </a:tc>
              </a:tr>
              <a:tr h="459555">
                <a:tc>
                  <a:txBody>
                    <a:bodyPr/>
                    <a:lstStyle/>
                    <a:p>
                      <a:pPr algn="l" fontAlgn="b"/>
                      <a:endParaRPr lang="nb-NO"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nb-NO" sz="1800" b="1" i="0" u="none" strike="noStrike">
                          <a:solidFill>
                            <a:srgbClr val="000000"/>
                          </a:solidFill>
                          <a:latin typeface="Calibri"/>
                        </a:rPr>
                        <a:t>Høsthvete</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900</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628,9</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29000</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46,1</a:t>
                      </a:r>
                    </a:p>
                  </a:txBody>
                  <a:tcPr marL="9525" marR="9525" marT="9525" marB="0" anchor="b">
                    <a:lnL>
                      <a:noFill/>
                    </a:lnL>
                    <a:lnR>
                      <a:noFill/>
                    </a:lnR>
                    <a:lnT>
                      <a:noFill/>
                    </a:lnT>
                    <a:lnB>
                      <a:noFill/>
                    </a:lnB>
                  </a:tcPr>
                </a:tc>
                <a:tc>
                  <a:txBody>
                    <a:bodyPr/>
                    <a:lstStyle/>
                    <a:p>
                      <a:pPr algn="ctr" fontAlgn="b"/>
                      <a:r>
                        <a:rPr lang="nb-NO" sz="1800" b="0" i="0" u="none" strike="noStrike" dirty="0" smtClean="0">
                          <a:solidFill>
                            <a:srgbClr val="000000"/>
                          </a:solidFill>
                          <a:latin typeface="Calibri"/>
                        </a:rPr>
                        <a:t>2,17 %</a:t>
                      </a:r>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endParaRPr lang="nb-NO" dirty="0"/>
                    </a:p>
                  </a:txBody>
                  <a:tcPr marL="9525" marR="9525" marT="9525" marB="0" anchor="b">
                    <a:lnL>
                      <a:noFill/>
                    </a:lnL>
                    <a:lnR>
                      <a:noFill/>
                    </a:lnR>
                    <a:lnT>
                      <a:noFill/>
                    </a:lnT>
                    <a:lnB>
                      <a:noFill/>
                    </a:lnB>
                  </a:tcPr>
                </a:tc>
              </a:tr>
              <a:tr h="459555">
                <a:tc>
                  <a:txBody>
                    <a:bodyPr/>
                    <a:lstStyle/>
                    <a:p>
                      <a:pPr algn="l" fontAlgn="b"/>
                      <a:endParaRPr lang="nb-NO"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nb-NO" sz="1800" b="1" i="0" u="none" strike="noStrike">
                          <a:solidFill>
                            <a:srgbClr val="000000"/>
                          </a:solidFill>
                          <a:latin typeface="Calibri"/>
                        </a:rPr>
                        <a:t>Høsthvete</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675</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359,6</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29000</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80,6</a:t>
                      </a:r>
                    </a:p>
                  </a:txBody>
                  <a:tcPr marL="9525" marR="9525" marT="9525" marB="0" anchor="b">
                    <a:lnL>
                      <a:noFill/>
                    </a:lnL>
                    <a:lnR>
                      <a:noFill/>
                    </a:lnR>
                    <a:lnT>
                      <a:noFill/>
                    </a:lnT>
                    <a:lnB>
                      <a:noFill/>
                    </a:lnB>
                  </a:tcPr>
                </a:tc>
                <a:tc>
                  <a:txBody>
                    <a:bodyPr/>
                    <a:lstStyle/>
                    <a:p>
                      <a:pPr algn="ctr" fontAlgn="b"/>
                      <a:r>
                        <a:rPr lang="nb-NO" sz="1800" b="0" i="0" u="none" strike="noStrike" dirty="0" smtClean="0">
                          <a:solidFill>
                            <a:srgbClr val="000000"/>
                          </a:solidFill>
                          <a:latin typeface="Calibri"/>
                        </a:rPr>
                        <a:t>1,24 %</a:t>
                      </a:r>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endParaRPr lang="nb-NO"/>
                    </a:p>
                  </a:txBody>
                  <a:tcPr marL="9525" marR="9525" marT="9525" marB="0" anchor="b">
                    <a:lnL>
                      <a:noFill/>
                    </a:lnL>
                    <a:lnR>
                      <a:noFill/>
                    </a:lnR>
                    <a:lnT>
                      <a:noFill/>
                    </a:lnT>
                    <a:lnB>
                      <a:noFill/>
                    </a:lnB>
                  </a:tcPr>
                </a:tc>
              </a:tr>
              <a:tr h="459555">
                <a:tc>
                  <a:txBody>
                    <a:bodyPr/>
                    <a:lstStyle/>
                    <a:p>
                      <a:pPr algn="l" fontAlgn="b"/>
                      <a:endParaRPr lang="nb-NO"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nb-NO" sz="1800" b="1" i="0" u="none" strike="noStrike">
                          <a:solidFill>
                            <a:srgbClr val="000000"/>
                          </a:solidFill>
                          <a:latin typeface="Calibri"/>
                        </a:rPr>
                        <a:t>Høsthvete</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450</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90,3</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29000</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321,2</a:t>
                      </a:r>
                    </a:p>
                  </a:txBody>
                  <a:tcPr marL="9525" marR="9525" marT="9525" marB="0" anchor="b">
                    <a:lnL>
                      <a:noFill/>
                    </a:lnL>
                    <a:lnR>
                      <a:noFill/>
                    </a:lnR>
                    <a:lnT>
                      <a:noFill/>
                    </a:lnT>
                    <a:lnB>
                      <a:noFill/>
                    </a:lnB>
                  </a:tcPr>
                </a:tc>
                <a:tc>
                  <a:txBody>
                    <a:bodyPr/>
                    <a:lstStyle/>
                    <a:p>
                      <a:pPr algn="ctr" fontAlgn="b"/>
                      <a:r>
                        <a:rPr lang="nb-NO" sz="1800" b="0" i="0" u="none" strike="noStrike" dirty="0" smtClean="0">
                          <a:solidFill>
                            <a:srgbClr val="000000"/>
                          </a:solidFill>
                          <a:latin typeface="Calibri"/>
                        </a:rPr>
                        <a:t>0,31 %</a:t>
                      </a:r>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endParaRPr lang="nb-NO"/>
                    </a:p>
                  </a:txBody>
                  <a:tcPr marL="9525" marR="9525" marT="9525" marB="0" anchor="b">
                    <a:lnL>
                      <a:noFill/>
                    </a:lnL>
                    <a:lnR>
                      <a:noFill/>
                    </a:lnR>
                    <a:lnT>
                      <a:noFill/>
                    </a:lnT>
                    <a:lnB>
                      <a:noFill/>
                    </a:lnB>
                  </a:tcPr>
                </a:tc>
              </a:tr>
              <a:tr h="459555">
                <a:tc>
                  <a:txBody>
                    <a:bodyPr/>
                    <a:lstStyle/>
                    <a:p>
                      <a:pPr algn="l" fontAlgn="b"/>
                      <a:endParaRPr lang="nb-NO"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nb-NO" sz="1800" b="1" i="0" u="none" strike="noStrike">
                          <a:solidFill>
                            <a:srgbClr val="000000"/>
                          </a:solidFill>
                          <a:latin typeface="Calibri"/>
                        </a:rPr>
                        <a:t>Bygg</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690</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237,9</a:t>
                      </a:r>
                    </a:p>
                  </a:txBody>
                  <a:tcPr marL="9525" marR="9525" marT="9525" marB="0" anchor="b">
                    <a:lnL>
                      <a:noFill/>
                    </a:lnL>
                    <a:lnR>
                      <a:noFill/>
                    </a:lnR>
                    <a:lnT>
                      <a:noFill/>
                    </a:lnT>
                    <a:lnB>
                      <a:noFill/>
                    </a:lnB>
                  </a:tcPr>
                </a:tc>
                <a:tc>
                  <a:txBody>
                    <a:bodyPr/>
                    <a:lstStyle/>
                    <a:p>
                      <a:pPr algn="ctr" fontAlgn="b"/>
                      <a:r>
                        <a:rPr lang="nb-NO" sz="1800" b="0" i="0" u="none" strike="noStrike">
                          <a:solidFill>
                            <a:srgbClr val="000000"/>
                          </a:solidFill>
                          <a:latin typeface="Calibri"/>
                        </a:rPr>
                        <a:t>29000</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121,9</a:t>
                      </a:r>
                    </a:p>
                  </a:txBody>
                  <a:tcPr marL="9525" marR="9525" marT="9525" marB="0" anchor="b">
                    <a:lnL>
                      <a:noFill/>
                    </a:lnL>
                    <a:lnR>
                      <a:noFill/>
                    </a:lnR>
                    <a:lnT>
                      <a:noFill/>
                    </a:lnT>
                    <a:lnB>
                      <a:noFill/>
                    </a:lnB>
                  </a:tcPr>
                </a:tc>
                <a:tc>
                  <a:txBody>
                    <a:bodyPr/>
                    <a:lstStyle/>
                    <a:p>
                      <a:pPr algn="ctr" fontAlgn="b"/>
                      <a:r>
                        <a:rPr lang="nb-NO" sz="1800" b="0" i="0" u="none" strike="noStrike" dirty="0" smtClean="0">
                          <a:solidFill>
                            <a:srgbClr val="000000"/>
                          </a:solidFill>
                          <a:latin typeface="Calibri"/>
                        </a:rPr>
                        <a:t>0,82 %</a:t>
                      </a:r>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endParaRPr lang="nb-NO"/>
                    </a:p>
                  </a:txBody>
                  <a:tcPr marL="9525" marR="9525" marT="9525" marB="0" anchor="b">
                    <a:lnL>
                      <a:noFill/>
                    </a:lnL>
                    <a:lnR>
                      <a:noFill/>
                    </a:lnR>
                    <a:lnT>
                      <a:noFill/>
                    </a:lnT>
                    <a:lnB>
                      <a:noFill/>
                    </a:lnB>
                  </a:tcPr>
                </a:tc>
              </a:tr>
              <a:tr h="459555">
                <a:tc>
                  <a:txBody>
                    <a:bodyPr/>
                    <a:lstStyle/>
                    <a:p>
                      <a:pPr algn="l" fontAlgn="b"/>
                      <a:endParaRPr lang="nb-NO"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nb-NO" sz="1800" b="1" i="0" u="none" strike="noStrike">
                          <a:solidFill>
                            <a:srgbClr val="000000"/>
                          </a:solidFill>
                          <a:latin typeface="Calibri"/>
                        </a:rPr>
                        <a:t>Bygg</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495</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13,9</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29000</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2086,3</a:t>
                      </a:r>
                    </a:p>
                  </a:txBody>
                  <a:tcPr marL="9525" marR="9525" marT="9525" marB="0" anchor="b">
                    <a:lnL>
                      <a:noFill/>
                    </a:lnL>
                    <a:lnR>
                      <a:noFill/>
                    </a:lnR>
                    <a:lnT>
                      <a:noFill/>
                    </a:lnT>
                    <a:lnB>
                      <a:noFill/>
                    </a:lnB>
                  </a:tcPr>
                </a:tc>
                <a:tc>
                  <a:txBody>
                    <a:bodyPr/>
                    <a:lstStyle/>
                    <a:p>
                      <a:pPr algn="ctr" fontAlgn="b"/>
                      <a:r>
                        <a:rPr lang="nb-NO" sz="1800" b="0" i="0" u="none" strike="noStrike" dirty="0" smtClean="0">
                          <a:solidFill>
                            <a:srgbClr val="000000"/>
                          </a:solidFill>
                          <a:latin typeface="Calibri"/>
                        </a:rPr>
                        <a:t>0,05 % </a:t>
                      </a:r>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endParaRPr lang="nb-NO"/>
                    </a:p>
                  </a:txBody>
                  <a:tcPr marL="9525" marR="9525" marT="9525" marB="0" anchor="b">
                    <a:lnL>
                      <a:noFill/>
                    </a:lnL>
                    <a:lnR>
                      <a:noFill/>
                    </a:lnR>
                    <a:lnT>
                      <a:noFill/>
                    </a:lnT>
                    <a:lnB>
                      <a:noFill/>
                    </a:lnB>
                  </a:tcPr>
                </a:tc>
              </a:tr>
              <a:tr h="459555">
                <a:tc>
                  <a:txBody>
                    <a:bodyPr/>
                    <a:lstStyle/>
                    <a:p>
                      <a:pPr algn="l" fontAlgn="b"/>
                      <a:endParaRPr lang="nb-NO"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nb-NO" sz="1800" b="1" i="0" u="none" strike="noStrike">
                          <a:solidFill>
                            <a:srgbClr val="000000"/>
                          </a:solidFill>
                          <a:latin typeface="Calibri"/>
                        </a:rPr>
                        <a:t>Bygg</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300</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-210,1</a:t>
                      </a:r>
                    </a:p>
                  </a:txBody>
                  <a:tcPr marL="9525" marR="9525" marT="9525" marB="0" anchor="b">
                    <a:lnL>
                      <a:noFill/>
                    </a:lnL>
                    <a:lnR>
                      <a:noFill/>
                    </a:lnR>
                    <a:lnT>
                      <a:noFill/>
                    </a:lnT>
                    <a:lnB>
                      <a:noFill/>
                    </a:lnB>
                  </a:tcPr>
                </a:tc>
                <a:tc>
                  <a:txBody>
                    <a:bodyPr/>
                    <a:lstStyle/>
                    <a:p>
                      <a:pPr algn="ctr" fontAlgn="b"/>
                      <a:r>
                        <a:rPr lang="nb-NO" sz="1800" b="0" i="0" u="none" strike="noStrike" dirty="0">
                          <a:solidFill>
                            <a:srgbClr val="000000"/>
                          </a:solidFill>
                          <a:latin typeface="Calibri"/>
                        </a:rPr>
                        <a:t>29000</a:t>
                      </a:r>
                    </a:p>
                  </a:txBody>
                  <a:tcPr marL="9525" marR="9525" marT="9525" marB="0" anchor="b">
                    <a:lnL>
                      <a:noFill/>
                    </a:lnL>
                    <a:lnR>
                      <a:noFill/>
                    </a:lnR>
                    <a:lnT>
                      <a:noFill/>
                    </a:lnT>
                    <a:lnB>
                      <a:noFill/>
                    </a:lnB>
                  </a:tcPr>
                </a:tc>
                <a:tc>
                  <a:txBody>
                    <a:bodyPr/>
                    <a:lstStyle/>
                    <a:p>
                      <a:pPr algn="ctr"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endParaRPr lang="nb-NO"/>
                    </a:p>
                  </a:txBody>
                  <a:tcPr marL="9525" marR="9525" marT="9525" marB="0" anchor="b">
                    <a:lnL>
                      <a:noFill/>
                    </a:lnL>
                    <a:lnR>
                      <a:noFill/>
                    </a:lnR>
                    <a:lnT>
                      <a:noFill/>
                    </a:lnT>
                    <a:lnB>
                      <a:noFill/>
                    </a:lnB>
                  </a:tcPr>
                </a:tc>
              </a:tr>
              <a:tr h="459555">
                <a:tc>
                  <a:txBody>
                    <a:bodyPr/>
                    <a:lstStyle/>
                    <a:p>
                      <a:pPr algn="l" fontAlgn="b"/>
                      <a:endParaRPr lang="nb-NO"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nb-NO" sz="18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ctr"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endParaRPr lang="nb-NO" dirty="0"/>
                    </a:p>
                  </a:txBody>
                  <a:tcPr marL="9525" marR="9525" marT="9525" marB="0" anchor="b">
                    <a:lnL>
                      <a:noFill/>
                    </a:lnL>
                    <a:lnR>
                      <a:noFill/>
                    </a:lnR>
                    <a:lnT>
                      <a:noFill/>
                    </a:lnT>
                    <a:lnB>
                      <a:noFill/>
                    </a:lnB>
                  </a:tcPr>
                </a:tc>
                <a:tc>
                  <a:txBody>
                    <a:bodyPr/>
                    <a:lstStyle/>
                    <a:p>
                      <a:endParaRPr lang="nb-NO"/>
                    </a:p>
                  </a:txBody>
                  <a:tcPr marL="9525" marR="9525" marT="9525" marB="0" anchor="b">
                    <a:lnL>
                      <a:noFill/>
                    </a:lnL>
                    <a:lnR>
                      <a:noFill/>
                    </a:lnR>
                    <a:lnT>
                      <a:noFill/>
                    </a:lnT>
                    <a:lnB>
                      <a:noFill/>
                    </a:lnB>
                  </a:tcPr>
                </a:tc>
              </a:tr>
              <a:tr h="459555">
                <a:tc>
                  <a:txBody>
                    <a:bodyPr/>
                    <a:lstStyle/>
                    <a:p>
                      <a:pPr algn="l" fontAlgn="b"/>
                      <a:endParaRPr lang="nb-NO" sz="1800" b="0" i="0" u="none" strike="noStrike">
                        <a:solidFill>
                          <a:srgbClr val="000000"/>
                        </a:solidFill>
                        <a:latin typeface="Calibri"/>
                      </a:endParaRPr>
                    </a:p>
                  </a:txBody>
                  <a:tcPr marL="9525" marR="9525" marT="9525" marB="0" anchor="b">
                    <a:lnL>
                      <a:noFill/>
                    </a:lnL>
                    <a:lnR>
                      <a:noFill/>
                    </a:lnR>
                    <a:lnT>
                      <a:noFill/>
                    </a:lnT>
                    <a:lnB>
                      <a:noFill/>
                    </a:lnB>
                  </a:tcPr>
                </a:tc>
                <a:tc gridSpan="7">
                  <a:txBody>
                    <a:bodyPr/>
                    <a:lstStyle/>
                    <a:p>
                      <a:pPr algn="l" fontAlgn="b"/>
                      <a:r>
                        <a:rPr lang="nb-NO" sz="1800" b="1" i="0" u="none" strike="noStrike" dirty="0" smtClean="0">
                          <a:solidFill>
                            <a:srgbClr val="000000"/>
                          </a:solidFill>
                          <a:latin typeface="Calibri"/>
                        </a:rPr>
                        <a:t>*Forutsetter rentefritt lån i nedbetalingstiden</a:t>
                      </a:r>
                      <a:endParaRPr lang="nb-NO" sz="1800" b="1" i="0" u="none" strike="noStrike" dirty="0">
                        <a:solidFill>
                          <a:srgbClr val="000000"/>
                        </a:solidFill>
                        <a:latin typeface="Calibri"/>
                      </a:endParaRPr>
                    </a:p>
                  </a:txBody>
                  <a:tcPr marL="9525" marR="9525" marT="9525" marB="0" anchor="b">
                    <a:lnL>
                      <a:noFill/>
                    </a:lnL>
                    <a:lnR>
                      <a:noFill/>
                    </a:lnR>
                    <a:lnT>
                      <a:noFill/>
                    </a:lnT>
                    <a:lnB>
                      <a:noFill/>
                    </a:lnB>
                  </a:tcPr>
                </a:tc>
                <a:tc hMerge="1">
                  <a:txBody>
                    <a:bodyPr/>
                    <a:lstStyle/>
                    <a:p>
                      <a:pPr algn="l"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hMerge="1">
                  <a:txBody>
                    <a:bodyPr/>
                    <a:lstStyle/>
                    <a:p>
                      <a:pPr algn="l"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hMerge="1">
                  <a:txBody>
                    <a:bodyPr/>
                    <a:lstStyle/>
                    <a:p>
                      <a:pPr algn="l"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hMerge="1">
                  <a:txBody>
                    <a:bodyPr/>
                    <a:lstStyle/>
                    <a:p>
                      <a:pPr algn="l" fontAlgn="b"/>
                      <a:endParaRPr lang="nb-NO" sz="1800" b="0" i="0" u="none" strike="noStrike" dirty="0">
                        <a:solidFill>
                          <a:srgbClr val="000000"/>
                        </a:solidFill>
                        <a:latin typeface="Calibri"/>
                      </a:endParaRPr>
                    </a:p>
                  </a:txBody>
                  <a:tcPr marL="9525" marR="9525" marT="9525" marB="0" anchor="b">
                    <a:lnL>
                      <a:noFill/>
                    </a:lnL>
                    <a:lnR>
                      <a:noFill/>
                    </a:lnR>
                    <a:lnT>
                      <a:noFill/>
                    </a:lnT>
                    <a:lnB>
                      <a:noFill/>
                    </a:lnB>
                  </a:tcPr>
                </a:tc>
                <a:tc hMerge="1">
                  <a:txBody>
                    <a:bodyPr/>
                    <a:lstStyle/>
                    <a:p>
                      <a:endParaRPr lang="nb-NO"/>
                    </a:p>
                  </a:txBody>
                  <a:tcPr/>
                </a:tc>
                <a:tc hMerge="1">
                  <a:txBody>
                    <a:bodyPr/>
                    <a:lstStyle/>
                    <a:p>
                      <a:endParaRPr lang="nb-NO"/>
                    </a:p>
                  </a:txBody>
                  <a:tcPr/>
                </a:tc>
              </a:tr>
            </a:tbl>
          </a:graphicData>
        </a:graphic>
      </p:graphicFrame>
      <p:sp>
        <p:nvSpPr>
          <p:cNvPr id="24644" name="Tittel 1"/>
          <p:cNvSpPr>
            <a:spLocks noGrp="1"/>
          </p:cNvSpPr>
          <p:nvPr>
            <p:ph type="title"/>
          </p:nvPr>
        </p:nvSpPr>
        <p:spPr>
          <a:xfrm>
            <a:off x="457200" y="269875"/>
            <a:ext cx="8229600" cy="1143000"/>
          </a:xfrm>
        </p:spPr>
        <p:txBody>
          <a:bodyPr/>
          <a:lstStyle/>
          <a:p>
            <a:r>
              <a:rPr lang="nb-NO" smtClean="0"/>
              <a:t>Forrentning korn, Skåne, Sverige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borgos.nndata.no/Bygn03.jpg"/>
          <p:cNvPicPr>
            <a:picLocks noChangeAspect="1" noChangeArrowheads="1"/>
          </p:cNvPicPr>
          <p:nvPr/>
        </p:nvPicPr>
        <p:blipFill>
          <a:blip r:embed="rId3" cstate="print">
            <a:duotone>
              <a:schemeClr val="bg2">
                <a:shade val="45000"/>
                <a:satMod val="135000"/>
              </a:schemeClr>
              <a:prstClr val="white"/>
            </a:duotone>
            <a:lum bright="10000"/>
          </a:blip>
          <a:srcRect/>
          <a:stretch>
            <a:fillRect/>
          </a:stretch>
        </p:blipFill>
        <p:spPr bwMode="auto">
          <a:xfrm>
            <a:off x="1071538" y="1428736"/>
            <a:ext cx="6240000" cy="4680000"/>
          </a:xfrm>
          <a:prstGeom prst="rect">
            <a:avLst/>
          </a:prstGeom>
          <a:ln>
            <a:noFill/>
          </a:ln>
          <a:effectLst>
            <a:softEdge rad="635000"/>
          </a:effectLst>
        </p:spPr>
      </p:pic>
      <p:sp>
        <p:nvSpPr>
          <p:cNvPr id="25603" name="Tittel 1"/>
          <p:cNvSpPr>
            <a:spLocks noGrp="1"/>
          </p:cNvSpPr>
          <p:nvPr>
            <p:ph type="title"/>
          </p:nvPr>
        </p:nvSpPr>
        <p:spPr/>
        <p:txBody>
          <a:bodyPr/>
          <a:lstStyle/>
          <a:p>
            <a:r>
              <a:rPr lang="nb-NO" sz="4000" b="1" smtClean="0"/>
              <a:t>Prisutvikling dansk jordbruksareal</a:t>
            </a:r>
          </a:p>
        </p:txBody>
      </p:sp>
      <p:graphicFrame>
        <p:nvGraphicFramePr>
          <p:cNvPr id="5" name="Plassholder for innhold 5"/>
          <p:cNvGraphicFramePr>
            <a:graphicFrameLocks noGrp="1"/>
          </p:cNvGraphicFramePr>
          <p:nvPr>
            <p:ph idx="1"/>
          </p:nvPr>
        </p:nvGraphicFramePr>
        <p:xfrm>
          <a:off x="-101600" y="1041400"/>
          <a:ext cx="9347200" cy="564356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Down Arrow">
            <a:hlinkClick r:id="rId2" tgtFrame="&quot;_blank&quot;" tooltip="&quot;Home Sales in Winchester VA&quot;"/>
          </p:cNvPr>
          <p:cNvPicPr>
            <a:picLocks noChangeAspect="1"/>
          </p:cNvPicPr>
          <p:nvPr/>
        </p:nvPicPr>
        <p:blipFill>
          <a:blip r:embed="rId3" cstate="print">
            <a:lum bright="40000"/>
          </a:blip>
          <a:srcRect/>
          <a:stretch>
            <a:fillRect/>
          </a:stretch>
        </p:blipFill>
        <p:spPr bwMode="auto">
          <a:xfrm>
            <a:off x="1764288" y="693296"/>
            <a:ext cx="5400000" cy="5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627" name="Tittel 1"/>
          <p:cNvSpPr>
            <a:spLocks noGrp="1"/>
          </p:cNvSpPr>
          <p:nvPr>
            <p:ph type="title"/>
          </p:nvPr>
        </p:nvSpPr>
        <p:spPr/>
        <p:txBody>
          <a:bodyPr/>
          <a:lstStyle/>
          <a:p>
            <a:r>
              <a:rPr lang="nb-NO" smtClean="0"/>
              <a:t>Danmark – FOI-Udredning 2012/3</a:t>
            </a:r>
          </a:p>
        </p:txBody>
      </p:sp>
      <p:sp>
        <p:nvSpPr>
          <p:cNvPr id="26628" name="Plassholder for innhold 2"/>
          <p:cNvSpPr>
            <a:spLocks noGrp="1"/>
          </p:cNvSpPr>
          <p:nvPr>
            <p:ph idx="1"/>
          </p:nvPr>
        </p:nvSpPr>
        <p:spPr/>
        <p:txBody>
          <a:bodyPr/>
          <a:lstStyle/>
          <a:p>
            <a:r>
              <a:rPr lang="da-DK" smtClean="0"/>
              <a:t>Taget under ét </a:t>
            </a:r>
            <a:r>
              <a:rPr lang="da-DK" b="1" smtClean="0">
                <a:solidFill>
                  <a:srgbClr val="C00000"/>
                </a:solidFill>
              </a:rPr>
              <a:t>forrentede heltidslandbrugene</a:t>
            </a:r>
            <a:r>
              <a:rPr lang="da-DK" smtClean="0"/>
              <a:t> deres egen (ikke-forpagtede) landbrugskapital </a:t>
            </a:r>
            <a:r>
              <a:rPr lang="da-DK" b="1" smtClean="0">
                <a:solidFill>
                  <a:srgbClr val="C00000"/>
                </a:solidFill>
              </a:rPr>
              <a:t>med 0,9 pct</a:t>
            </a:r>
            <a:r>
              <a:rPr lang="da-DK" smtClean="0"/>
              <a:t> (i 2010).</a:t>
            </a:r>
          </a:p>
          <a:p>
            <a:endParaRPr lang="da-DK" sz="800" smtClean="0"/>
          </a:p>
          <a:p>
            <a:endParaRPr lang="da-DK" sz="800" smtClean="0"/>
          </a:p>
          <a:p>
            <a:r>
              <a:rPr lang="da-DK" b="1" smtClean="0">
                <a:solidFill>
                  <a:srgbClr val="C00000"/>
                </a:solidFill>
              </a:rPr>
              <a:t>Nettoindtjeningen </a:t>
            </a:r>
            <a:r>
              <a:rPr lang="da-DK" smtClean="0"/>
              <a:t>eller - mere præcist - resultatet efter finansielle poster </a:t>
            </a:r>
            <a:r>
              <a:rPr lang="da-DK" b="1" smtClean="0">
                <a:solidFill>
                  <a:srgbClr val="C00000"/>
                </a:solidFill>
              </a:rPr>
              <a:t>beløb sig til minus 98.000 kr. pr. bedrift</a:t>
            </a:r>
            <a:r>
              <a:rPr lang="da-DK" smtClean="0"/>
              <a:t>, mens det likvide overskud udgjorde 410.000 kr.</a:t>
            </a:r>
            <a:endParaRPr lang="nb-NO" smtClean="0"/>
          </a:p>
        </p:txBody>
      </p:sp>
      <p:sp>
        <p:nvSpPr>
          <p:cNvPr id="26629" name="AutoShape 5" descr="data:image/jpeg;base64,/9j/4AAQSkZJRgABAQAAAQABAAD/2wCEAAkGBxQSEhISEBIQEBQSEhQVEA8PEA8PDw8UFBQWFxQUFBQYHCggGBolHBQVITEhJSkrLi4uFx8zODQsNygtLisBCgoKDg0OGhAQGiwcHCQsLCwsLCwsLC0sLCwsLCwsLCw0LiwsLCwsLSwsLCwsLCwsLCwsLCwsLCwsLCwsLCwsLP/AABEIARgAtAMBIgACEQEDEQH/xAAcAAACAgMBAQAAAAAAAAAAAAABAgADBAUGBwj/xAA+EAACAQIEAgcGBAUEAQUAAAABAgADEQQSITEFQQYTUXGBscEiMmGR0fBCUoKhByNywuEUkqKyYhUWM0NT/8QAGQEAAwEBAQAAAAAAAAAAAAAAAAECAwQF/8QAJxEAAgICAgEDAwUAAAAAAAAAAAECEQMhEjFBBCJhQlHwgZGhsdH/2gAMAwEAAhEDEQA/ANcqRskuCwhZ4tnulOSTJL8smWFgU5YypLMsdFisKKCsIWXBISsAooyyZJdlkyRWMqCx8stCSwJCwZjZJMkySsXLGFFOSHJLcsbLAKKgscJHVY+WKwoqyQ2lwWRB2xiKckmSXFZMsQ6KcsMtyyRBRh5YcstCyFYwKssmWW5YcsAKgsdFjhYwgBURJaWZZMsAK8sIWWWhyyShQsNo+WG0BFZWDLLcsGWMdCWhyyzLDlgIRFjZY6LHCwAqZISstKawFdYAIBIVlyrJkgMoyyS/LJEBg2gyyy0loxFeWNljgRlWAFYSFRaNGKwChGWACWERdtyB3mIYAsYLFFZPzL/uEtSx2IPdABcsYLLAsbLACkrJllxWDLAZVljBZZlhyxiK1WWZYQJYFiAQrpFKy0iMU0jAqAhAjql4yprEBXlkl1pIDNZaS0e0YLGIrCw2voI5WPawgBS1OV43EpSQvUYKB2x8ZiVpoXc6AfP4Tzzi9epiXzOSFHuJyA+s2w4XkfwYZsyxr5LuM9OHN1wyhR/+jC7HuE5bFcRrVDd6tQ/qIHyEycXhgsw1SejDFCPSPNnlnPtiojH8TfMzNwvEa9I+xUqD9RI+Rl+DwhO03NHg2lzNGk+zNSa6L+EdN6ikDEqGH51FmHeJ3XD8alZQ9JgwPZy755vi+E25TG4dj6mEfNTJtf2k/Cw+s5MvpU1cdM68PqmnUto9aKwWmNwfiKYimKiHfcc1PMGZ2Wec1WmeknatFeWG0fLCFgMrtLcukmWWAQArIjuukYrC8AKlGsZl5xxTvCBygFlYWSWiSFAau0NowEMYhQNY9UaSBdLyvFVLIT2AwQM5jj9brXyD3E3+LTS4k2Gk2Nc2FzudTNViWnr44KMUjx8k3KTZpcc0x8OlyJk4pZTRaxmhkdNwtALTp8JSBE47h2J1AnW8Nr7RiLsVgwRtOT4xw+19J3pIInNcdXQwBGi6IcUOHrhSfYqGzDkDyM9TAni1ZbNf46T1vo9ietoU255bHvE871cKfJHp+jnceLNgFhtGCw2nIdglo6LGyxkEBCESMstYcoMusAJTWRltLGWwkZbiAFJWSWASRDNUJLbRgIV3gId1sJhcQH8p+6ZTNKsfSvSe35ZUX7kKS9rOJxxmprmbHFtNXXaeupHkOJr8RMMmxmZXmuqmVZm0ZuHr2M6PhvEbWvOOR5n0cQRGKjv6XFBbea7ieLDXnNpiz2wvXJisaiLVW58Z6N0EP8gjsaeeUluZ6T0IpWot8WnF6mVo7/SxpnQAQ5YyiNacR2iWjqILRlEABbWNTEOXcyW0gAzrpDSGhirfaEaGNCFKSTIuJIUKzn2gVtJKkxcRUtpBIbHFQXkq4kbTWPiLTBr4oxqInI1PFFyuw+Nx3TU1ptuKAtqNx5TTFrzsxy0cc47MarMGrTmxcShkmykYuJhCnLlWXBI6U4+QuIqJLkliU5VifZ1hdhVGywdK5E9U4DhOroqp3IufGeV9GeJJ1q5xdQRmI5dk9jpkEAjYjScWe09nb6emnQwEloRGmBuKBCsNpBvACERmG0jjaMF1gBBpCdZXUkUEiGx0glbSS1BpBChHPVxaazETfYmjczW4rDRiNC8x2WbWthTME0jrLTJaMNl3mp4hw/dk8V+k3mSVOspSaJcUzkS1tDofjDN5jsIrbjXtG80dfCMuxvNozTMJQaCElqU5gjFEbqfATLwtdm92m58LCU2RRlpTmy4PwQ4h9dE5nt7omG4XXf8ACFHZuZ0nDVrU7ApoOyYzy/Y2hj3s02I6ANRd6tE9ZTsT1RJDnTkZveE8QqUqYNJjiEQAVKbaV6fbpzm7ocSa2qzn+l2KRabVqQKVhocmmdTuDJWRz9si3jULlHR1vCuI066Z6bA9o/Ep7CJnWnnHR7gFZiK+FqDDrku136wVWve7C86zgvFqrVDQxKoHAur02BSoO0DlJlBJ62OM217tG7AhtqIyrrJaQWADbvjAawqILbwKFGpmQEsJXTpyxoITKSskuuDJCgsq/wBPMWvhLzb5ZW6ynEhSNHX4fMKrwrTadOyaRWpC0XErkci/BvhymO/BDO0NEROpEWx6OHfgBMr/APbF9xO9FIdkPUiGw0cRQ6Ip+UTaYTo8q/hA8J0opw5IqbFaRr8Pw9V5S/qB2CZOWKRCh2Yj4NDuomsx/RehWHtAg9qkze2kAjWgezz3FdDsTQzHBVzY3vTbQGanhfRisn8x67Yast8ujMLd89ZUSNTB3APfNVORk8cTxrEdKMUzHDHENnDAU6lJAA/bcmdbwvi2Iw9SnSrVExlJzl61COuota9qijcfES7pf0QSsDUpLkqDXMul/lOWwXQ2uFavTrItZNbA6tb8195dwkvsZ1OLfk9aUeUY2tPLqX8TKqJTzUqVU5itUo5DKF3OW3rPSOH4tK1OnVpkMrqCCNd5nKEo9m0MkZ9GQuxhvyjkDYRgsmh2U2kltpIqHZasUmPaBhNGZiPtFPKM20B3EllIB5wQk+cAiGACMBIIQYAS0gEJjAQomxbRCJbARHQJlRWQLHMgEKHYoWQCNaECAWLbymn4/wAISpTe3sMVNmUlTt8JuhExCXUjtjA+dylXCVx1eUtd1ysAwN+2+/Oeq/wwx9OpReiqhHouc9MG6+1zX4E3nM9PcR1AROqtUFYPTqk5QBzuZT/Dc1BxAuquiV1NwSzLsTqba6gkd86H74WzmXsnSPYl5wVD2QldJKYnP8HT8lQMMuZZIuIchidZGkeFtpRBU/KA7+EapvIRv3SShSu0CiMxg+/2iGQesNpB9/KMBGJhtCBJGtKSIbFIkjwR0FlZEg+/3hIh+npCh2KBJGg7fDyiGALoe6JWcAEywbfKY+OdVR2c2VQSx7ABcmDBdnlv8TM1Y03VSArqpbS2t7Sj+HWLqUMaaFQh84bZg2VgNxY9mkwekfFzigUouKVNnX2HZVqub6H4DnOj6A9Faoqf6uuQWubNoS4tlW2g0IF785vTjjqRhalluJ6PcmW0hEpiWlgNJzr7nRJ+AmSVASR2TRYdxI8DQneMRXUGoh7YTqRAo85JXgBG/dIJG38YYAQffzgq11S2dguZgoubXJ5QVKgUFmIAUXYnQAAa3nCcX4kcRUzahFP8pdiB+Y/E/tpNcWPmzLLk4I9Ajmcr0b6QCrmTUtSsHUi3ivw02nSjFJa+YevLlvKlia62Qsi86ZaYJivxFeQJ/YTErcTNwNFLXtpe9rfWVHBN+KJeeC8mzeQjeaLFZqispY+0CAb7HkfnNxgK/WUke2rBcw7Gv7Q+YMWTC4Kx48ym6LDFA+/CWOuv38Yp5/fKYm6YjHQ/fZOA/iHxSoaPVI2UVaio57FLazcdMula4QdVTUVa9TVafJF/M9te4c55XxTHJjalPrWdWzWZQqlF31UZtydNZpjxttSfRGTIknFdmFxDCU+tK0i7shsS1Mob3AA3ve559s984XRZKFJG1ZaaBj8QovOU6JdCFpZKlU5iGDhDr7XIsTvadsTt8bmTlkpaQ8UHHbGTthp6yMdLdsh0Gkg0GySQLV+EkNE7GJ1kblI4gO4jEKu8gG0K+9Av1iKF+sIEBO1+0zneIdOcBQLCpiULKbMlIPVYEcjlBtBJvoG0uzF6U8VzsaCH2UP81h+Nvydw5/HumjJmPS49h8XUqthM4CEFlqKEJDfiABOlwR2y3q7909CEeMdHnTlyls1vDqlWlialSmPZJF81wGGhIno2EdaiComxGo5qeYM5LJM/g+PNBid0PvL8e0fGXFqPfRE7m/k6QU5pa+apiQFbIKdlLkXVL7k+XhN/SrJUXPTIItqOa94mmqY+jRXqzUcszGoepBzsy6k5uVu+XOSS7IhCUnSVmXXrCmQtSyg2yVP/AKqgOxU8r9h/ebDgL2NSn2OHX+mpcn/kG+c5zEcdZ0pPSpC1V1UGsxZgCbXIHPxnScMxWGLuq1UatS9mspOV1sNfZNvZvznNkyRlGuzqjhnCSbVd/wAGxb09DOQ6VdMqWGY07O5UgVHXLkpEjY3PtNbWw2Fu0QdK+mVOnalh6tMuwbNVUrUFILYWAvbOc2l9BqT2TzL/ANPrYrEUxclENw4azM17ux7W5k9p8JhGCauXRu5tOo9kfiQqVa1TqnxFSqxKszmmKana+nZYeE3HRHowmJrM3VMqU3plqjsdxcsijnc21Ow7502F6CJUu1epXHtA5Q4ux01YkXJnXcP4fToUxTpLlUHbck9pPMxPIvpGsT+oyV0v2AiTn4CMdj3yINT98pkbWNz8JKg0hTW/fATc90ZPkW0MfLJAOQKsVjqIz7SpztBiQSfa8JX1m0Sq1j4TW4jGBctz2yWyjiP4rdK6lG2GonKWF2I5Dt8rePZPKMTg6nVis2YqzbsSTftPf2zuv4l4BsRVp16NqhCZaqAgNYNcEDnuR8pccMj0slvZK2ykWI+hE7sDXFI4s6fJs5PoLjuqxJHJ1IIOguNRPUMgFiNjqPp4TyitgzRq5T7y6q35lnofR7iYqIFY2Ntb/hPb6Ga3sxrVm2RSSABck2AHxm9bg1kAOrbk/HsmLwetTpNSaoCzVr9VkykBR+Im/PYTNp8a6166ooUU6JemSQzEqbG9jbflMpyT0dGPDOuSXi/0ujSl3oNmUlbc+R75nmrSfLVqpZyj9WoYZXLew2m42mtxOErYnDUybMTrdmpISRUOtiQdptMZwWgCjGolMK6udFu5CWOu55fKZRUuOlaN5RjCe5U9p18f6bDhqKFSnTbMFAy01VSV562F7955TyjpzWB4hiqdRShzghgdVz01J7x7W09c4XxOkqKaas99cwsFI1se3a3Kee9KcEmJxbVKoNHrDlLDWxVQoJuNRpebSnxim1RyqPOb3ZxvDMLeoynR1sAqAkMD+IAmwB0nsPQXo6MLQJqC9R2J9pg5RbaKDsNbnTtnmPCKb0uJ4SkwBdaoRxuHRufxGUkjwnuzbHvaYZpt68G+GCW/I1t+8ekUcu/6wqdD/V6wDl3n1mBuEbeMKbnv+kUf3Rk3aAEQ6Hxkp63MFPaCntAPuXSSoVIY7J4sjnSVudvgZba4lVvMQY0UsNT3WmrxuBDbjkZt2FmmPUHk0hlI884zgRT90ch5zRYGrZip56jxJuJ33GsJdT3Cef4qiVbusR8mmmORnkiLx3h/Wpp766qfSaLgvEDTYE8tGBnU08QMpJ5b8rTlK6oarOvu7lQBYnvJ0E77UlZwuLi6PVOibJiaGGqL72HuhVvaXQ3GYcxa06VaQUs1kQsLMURKYte9tBtPHeD8YfD5hQY0g9wSMjDe4sCCL7/MxONY6sxGevWe4vrUIHyFgIucY+NlOM5LvSPWzjqC3y+2RqRSRqh/4iZeI4J/qlAcZAUupDfzLMDbQC1vZPPlPDcJxnE0v/ixFZO5rj5G8zqfTPiAsBjKthoFC0lFhfS4UHmfnJlkclXQRxqLT8nq2F6PYijT6oPRKLfJUc1GbLqRdNu3nOR6T4lFApq4r1Faz1EAWjTJ/M2oFvyrdvhOVr9IMRXv11RqgJNldqjoo7AjMVPiCZmcMpPVI3c8vhYAdw0A+Uxa17naRsnv2qmzb9CeFE4xa1RjVqFvfsbBV5qDsLAAT1kjTxbzmj6K8F6hCzau4sT2C40E3rDT/d5zGT5OzeK4qgD+/wBYRsO8+sHL9frCvL+o+sgoijT9UKbxR2f+UZPr5xgyIdD4wUtvCQHQ95gQWU90QEFPQd0ktCyR0LkyoVN4oft25nuijnLM2mnwEVlUKBcg9olRTyPnMhj7Xcspbb9PrBgjV46hcfKcLx/BWN/vYT0TFrv4/sJzXGMGzA2Un4Dwkp0xtWjzDjlQinYaAt7Xx7LzApLYTr6/RuvVBAouRy27JZgv4cYtve6umvbUe5+S3vOmORVVnM4O7OVpLfTQXIFzsCdL+E63E9DUYG71WP5icoHdoB5zq+FdAsPTputb+ezrYm2UILH3Ow6DWbuhwGgtroalrC9ZmqbZeR0/aNZ4x8WKWGUvNHnXBeiOGIda71CRbJUouPEMCCL7Rq/QrD3/AJdTFPfllpn98s9SpUlA0UAAaAAAD7yy1bA27v7frMHkcnfRvGCSrs804b0BvrkcDtqtrsOQA7Z3XBuj1LDgWAJAbW3xtNnm0+//ABjX7OzzaF32PrrQWPn/AHf4ich4/wDYSFtR3+rSLst/vUQsKCPd/V/dJb3f6j6yJ7ot+bTwJhX8PeYgAP7vSMv184qj/tHJ9kd0YmV29k/EnzjuNLfERaf4fnC7e0Ih+R2EEBJvJGIRNop2XvgpnQyEe7JsryMd27pX/gRiffi3/wCwiY0B09ZEpi+339iS/n6xkiH4LFAF/vshdvTziX+/GG/pHZFFfb4+g9Ye3x+/2k/x5j6Sff3/ALpJQD5/W0J5/fP/ABJ9/uPrB9+f1jGOPX+7/EKnb9P7axf8eZMcHUfp8pSJYF+/3hA93uXzMienoYw5dw9Y0JkHur3/AFgUe74+UKj2V++UKj3O4+UBfn9gXl/UfWK59kd0K8u9vWSoPZXwh4H5G9Fi0hc3+ULc/wCmPTO0YukBhBFepYyRWhqLKV2MYfhkkklAvv8AEjzgP9x/aSSIAKRz+HrDe333SSRDDf7+cbN6eUkkBCBvvuv9IUP34gekEkENhB27/pCjDy9JJIWFBvp98ljHcd48pJJZLATp+k+QlhP7AX+RkkgmFEvovj5Qr+HugklEtAv7vefWQnRe8SSRDr8/cBb3j4ffzjqbAd0EkLBoqK31kkkiofJo/9k=">
            <a:hlinkClick r:id="rId4"/>
          </p:cNvPr>
          <p:cNvSpPr>
            <a:spLocks noChangeAspect="1" noChangeArrowheads="1"/>
          </p:cNvSpPr>
          <p:nvPr/>
        </p:nvSpPr>
        <p:spPr bwMode="auto">
          <a:xfrm>
            <a:off x="117475" y="-1897063"/>
            <a:ext cx="2552700" cy="3962401"/>
          </a:xfrm>
          <a:prstGeom prst="rect">
            <a:avLst/>
          </a:prstGeom>
          <a:noFill/>
          <a:ln w="9525">
            <a:noFill/>
            <a:miter lim="800000"/>
            <a:headEnd/>
            <a:tailEnd/>
          </a:ln>
        </p:spPr>
        <p:txBody>
          <a:bodyPr/>
          <a:lstStyle/>
          <a:p>
            <a:endParaRPr lang="nb-NO"/>
          </a:p>
        </p:txBody>
      </p:sp>
      <p:sp>
        <p:nvSpPr>
          <p:cNvPr id="26630" name="AutoShape 7" descr="data:image/jpeg;base64,/9j/4AAQSkZJRgABAQAAAQABAAD/2wCEAAkGBxQSEhISEBIQEBQSEhQVEA8PEA8PDw8UFBQWFxQUFBQYHCggGBolHBQVITEhJSkrLi4uFx8zODQsNygtLisBCgoKDg0OGhAQGiwcHCQsLCwsLCwsLC0sLCwsLCwsLCw0LiwsLCwsLSwsLCwsLCwsLCwsLCwsLCwsLCwsLCwsLP/AABEIARgAtAMBIgACEQEDEQH/xAAcAAACAgMBAQAAAAAAAAAAAAABAgADBAUGBwj/xAA+EAACAQIEAgcGBAUEAQUAAAABAgADEQQSITEFQQYTUXGBscEiMmGR0fBCUoKhByNywuEUkqKyYhUWM0NT/8QAGQEAAwEBAQAAAAAAAAAAAAAAAAECAwQF/8QAJxEAAgICAgEDAwUAAAAAAAAAAAECEQMhEjFBBCJhQlHwgZGhsdH/2gAMAwEAAhEDEQA/ANcqRskuCwhZ4tnulOSTJL8smWFgU5YypLMsdFisKKCsIWXBISsAooyyZJdlkyRWMqCx8stCSwJCwZjZJMkySsXLGFFOSHJLcsbLAKKgscJHVY+WKwoqyQ2lwWRB2xiKckmSXFZMsQ6KcsMtyyRBRh5YcstCyFYwKssmWW5YcsAKgsdFjhYwgBURJaWZZMsAK8sIWWWhyyShQsNo+WG0BFZWDLLcsGWMdCWhyyzLDlgIRFjZY6LHCwAqZISstKawFdYAIBIVlyrJkgMoyyS/LJEBg2gyyy0loxFeWNljgRlWAFYSFRaNGKwChGWACWERdtyB3mIYAsYLFFZPzL/uEtSx2IPdABcsYLLAsbLACkrJllxWDLAZVljBZZlhyxiK1WWZYQJYFiAQrpFKy0iMU0jAqAhAjql4yprEBXlkl1pIDNZaS0e0YLGIrCw2voI5WPawgBS1OV43EpSQvUYKB2x8ZiVpoXc6AfP4Tzzi9epiXzOSFHuJyA+s2w4XkfwYZsyxr5LuM9OHN1wyhR/+jC7HuE5bFcRrVDd6tQ/qIHyEycXhgsw1SejDFCPSPNnlnPtiojH8TfMzNwvEa9I+xUqD9RI+Rl+DwhO03NHg2lzNGk+zNSa6L+EdN6ikDEqGH51FmHeJ3XD8alZQ9JgwPZy755vi+E25TG4dj6mEfNTJtf2k/Cw+s5MvpU1cdM68PqmnUto9aKwWmNwfiKYimKiHfcc1PMGZ2Wec1WmeknatFeWG0fLCFgMrtLcukmWWAQArIjuukYrC8AKlGsZl5xxTvCBygFlYWSWiSFAau0NowEMYhQNY9UaSBdLyvFVLIT2AwQM5jj9brXyD3E3+LTS4k2Gk2Nc2FzudTNViWnr44KMUjx8k3KTZpcc0x8OlyJk4pZTRaxmhkdNwtALTp8JSBE47h2J1AnW8Nr7RiLsVgwRtOT4xw+19J3pIInNcdXQwBGi6IcUOHrhSfYqGzDkDyM9TAni1ZbNf46T1vo9ietoU255bHvE871cKfJHp+jnceLNgFhtGCw2nIdglo6LGyxkEBCESMstYcoMusAJTWRltLGWwkZbiAFJWSWASRDNUJLbRgIV3gId1sJhcQH8p+6ZTNKsfSvSe35ZUX7kKS9rOJxxmprmbHFtNXXaeupHkOJr8RMMmxmZXmuqmVZm0ZuHr2M6PhvEbWvOOR5n0cQRGKjv6XFBbea7ieLDXnNpiz2wvXJisaiLVW58Z6N0EP8gjsaeeUluZ6T0IpWot8WnF6mVo7/SxpnQAQ5YyiNacR2iWjqILRlEABbWNTEOXcyW0gAzrpDSGhirfaEaGNCFKSTIuJIUKzn2gVtJKkxcRUtpBIbHFQXkq4kbTWPiLTBr4oxqInI1PFFyuw+Nx3TU1ptuKAtqNx5TTFrzsxy0cc47MarMGrTmxcShkmykYuJhCnLlWXBI6U4+QuIqJLkliU5VifZ1hdhVGywdK5E9U4DhOroqp3IufGeV9GeJJ1q5xdQRmI5dk9jpkEAjYjScWe09nb6emnQwEloRGmBuKBCsNpBvACERmG0jjaMF1gBBpCdZXUkUEiGx0glbSS1BpBChHPVxaazETfYmjczW4rDRiNC8x2WbWthTME0jrLTJaMNl3mp4hw/dk8V+k3mSVOspSaJcUzkS1tDofjDN5jsIrbjXtG80dfCMuxvNozTMJQaCElqU5gjFEbqfATLwtdm92m58LCU2RRlpTmy4PwQ4h9dE5nt7omG4XXf8ACFHZuZ0nDVrU7ApoOyYzy/Y2hj3s02I6ANRd6tE9ZTsT1RJDnTkZveE8QqUqYNJjiEQAVKbaV6fbpzm7ocSa2qzn+l2KRabVqQKVhocmmdTuDJWRz9si3jULlHR1vCuI066Z6bA9o/Ep7CJnWnnHR7gFZiK+FqDDrku136wVWve7C86zgvFqrVDQxKoHAur02BSoO0DlJlBJ62OM217tG7AhtqIyrrJaQWADbvjAawqILbwKFGpmQEsJXTpyxoITKSskuuDJCgsq/wBPMWvhLzb5ZW6ynEhSNHX4fMKrwrTadOyaRWpC0XErkci/BvhymO/BDO0NEROpEWx6OHfgBMr/APbF9xO9FIdkPUiGw0cRQ6Ip+UTaYTo8q/hA8J0opw5IqbFaRr8Pw9V5S/qB2CZOWKRCh2Yj4NDuomsx/RehWHtAg9qkze2kAjWgezz3FdDsTQzHBVzY3vTbQGanhfRisn8x67Yast8ujMLd89ZUSNTB3APfNVORk8cTxrEdKMUzHDHENnDAU6lJAA/bcmdbwvi2Iw9SnSrVExlJzl61COuota9qijcfES7pf0QSsDUpLkqDXMul/lOWwXQ2uFavTrItZNbA6tb8195dwkvsZ1OLfk9aUeUY2tPLqX8TKqJTzUqVU5itUo5DKF3OW3rPSOH4tK1OnVpkMrqCCNd5nKEo9m0MkZ9GQuxhvyjkDYRgsmh2U2kltpIqHZasUmPaBhNGZiPtFPKM20B3EllIB5wQk+cAiGACMBIIQYAS0gEJjAQomxbRCJbARHQJlRWQLHMgEKHYoWQCNaECAWLbymn4/wAISpTe3sMVNmUlTt8JuhExCXUjtjA+dylXCVx1eUtd1ysAwN+2+/Oeq/wwx9OpReiqhHouc9MG6+1zX4E3nM9PcR1AROqtUFYPTqk5QBzuZT/Dc1BxAuquiV1NwSzLsTqba6gkd86H74WzmXsnSPYl5wVD2QldJKYnP8HT8lQMMuZZIuIchidZGkeFtpRBU/KA7+EapvIRv3SShSu0CiMxg+/2iGQesNpB9/KMBGJhtCBJGtKSIbFIkjwR0FlZEg+/3hIh+npCh2KBJGg7fDyiGALoe6JWcAEywbfKY+OdVR2c2VQSx7ABcmDBdnlv8TM1Y03VSArqpbS2t7Sj+HWLqUMaaFQh84bZg2VgNxY9mkwekfFzigUouKVNnX2HZVqub6H4DnOj6A9Faoqf6uuQWubNoS4tlW2g0IF785vTjjqRhalluJ6PcmW0hEpiWlgNJzr7nRJ+AmSVASR2TRYdxI8DQneMRXUGoh7YTqRAo85JXgBG/dIJG38YYAQffzgq11S2dguZgoubXJ5QVKgUFmIAUXYnQAAa3nCcX4kcRUzahFP8pdiB+Y/E/tpNcWPmzLLk4I9Ajmcr0b6QCrmTUtSsHUi3ivw02nSjFJa+YevLlvKlia62Qsi86ZaYJivxFeQJ/YTErcTNwNFLXtpe9rfWVHBN+KJeeC8mzeQjeaLFZqispY+0CAb7HkfnNxgK/WUke2rBcw7Gv7Q+YMWTC4Kx48ym6LDFA+/CWOuv38Yp5/fKYm6YjHQ/fZOA/iHxSoaPVI2UVaio57FLazcdMula4QdVTUVa9TVafJF/M9te4c55XxTHJjalPrWdWzWZQqlF31UZtydNZpjxttSfRGTIknFdmFxDCU+tK0i7shsS1Mob3AA3ve559s984XRZKFJG1ZaaBj8QovOU6JdCFpZKlU5iGDhDr7XIsTvadsTt8bmTlkpaQ8UHHbGTthp6yMdLdsh0Gkg0GySQLV+EkNE7GJ1kblI4gO4jEKu8gG0K+9Av1iKF+sIEBO1+0zneIdOcBQLCpiULKbMlIPVYEcjlBtBJvoG0uzF6U8VzsaCH2UP81h+Nvydw5/HumjJmPS49h8XUqthM4CEFlqKEJDfiABOlwR2y3q7909CEeMdHnTlyls1vDqlWlialSmPZJF81wGGhIno2EdaiComxGo5qeYM5LJM/g+PNBid0PvL8e0fGXFqPfRE7m/k6QU5pa+apiQFbIKdlLkXVL7k+XhN/SrJUXPTIItqOa94mmqY+jRXqzUcszGoepBzsy6k5uVu+XOSS7IhCUnSVmXXrCmQtSyg2yVP/AKqgOxU8r9h/ebDgL2NSn2OHX+mpcn/kG+c5zEcdZ0pPSpC1V1UGsxZgCbXIHPxnScMxWGLuq1UatS9mspOV1sNfZNvZvznNkyRlGuzqjhnCSbVd/wAGxb09DOQ6VdMqWGY07O5UgVHXLkpEjY3PtNbWw2Fu0QdK+mVOnalh6tMuwbNVUrUFILYWAvbOc2l9BqT2TzL/ANPrYrEUxclENw4azM17ux7W5k9p8JhGCauXRu5tOo9kfiQqVa1TqnxFSqxKszmmKana+nZYeE3HRHowmJrM3VMqU3plqjsdxcsijnc21Ow7502F6CJUu1epXHtA5Q4ux01YkXJnXcP4fToUxTpLlUHbck9pPMxPIvpGsT+oyV0v2AiTn4CMdj3yINT98pkbWNz8JKg0hTW/fATc90ZPkW0MfLJAOQKsVjqIz7SpztBiQSfa8JX1m0Sq1j4TW4jGBctz2yWyjiP4rdK6lG2GonKWF2I5Dt8rePZPKMTg6nVis2YqzbsSTftPf2zuv4l4BsRVp16NqhCZaqAgNYNcEDnuR8pccMj0slvZK2ykWI+hE7sDXFI4s6fJs5PoLjuqxJHJ1IIOguNRPUMgFiNjqPp4TyitgzRq5T7y6q35lnofR7iYqIFY2Ntb/hPb6Ga3sxrVm2RSSABck2AHxm9bg1kAOrbk/HsmLwetTpNSaoCzVr9VkykBR+Im/PYTNp8a6166ooUU6JemSQzEqbG9jbflMpyT0dGPDOuSXi/0ujSl3oNmUlbc+R75nmrSfLVqpZyj9WoYZXLew2m42mtxOErYnDUybMTrdmpISRUOtiQdptMZwWgCjGolMK6udFu5CWOu55fKZRUuOlaN5RjCe5U9p18f6bDhqKFSnTbMFAy01VSV562F7955TyjpzWB4hiqdRShzghgdVz01J7x7W09c4XxOkqKaas99cwsFI1se3a3Kee9KcEmJxbVKoNHrDlLDWxVQoJuNRpebSnxim1RyqPOb3ZxvDMLeoynR1sAqAkMD+IAmwB0nsPQXo6MLQJqC9R2J9pg5RbaKDsNbnTtnmPCKb0uJ4SkwBdaoRxuHRufxGUkjwnuzbHvaYZpt68G+GCW/I1t+8ekUcu/6wqdD/V6wDl3n1mBuEbeMKbnv+kUf3Rk3aAEQ6Hxkp63MFPaCntAPuXSSoVIY7J4sjnSVudvgZba4lVvMQY0UsNT3WmrxuBDbjkZt2FmmPUHk0hlI884zgRT90ch5zRYGrZip56jxJuJ33GsJdT3Cef4qiVbusR8mmmORnkiLx3h/Wpp766qfSaLgvEDTYE8tGBnU08QMpJ5b8rTlK6oarOvu7lQBYnvJ0E77UlZwuLi6PVOibJiaGGqL72HuhVvaXQ3GYcxa06VaQUs1kQsLMURKYte9tBtPHeD8YfD5hQY0g9wSMjDe4sCCL7/MxONY6sxGevWe4vrUIHyFgIucY+NlOM5LvSPWzjqC3y+2RqRSRqh/4iZeI4J/qlAcZAUupDfzLMDbQC1vZPPlPDcJxnE0v/ixFZO5rj5G8zqfTPiAsBjKthoFC0lFhfS4UHmfnJlkclXQRxqLT8nq2F6PYijT6oPRKLfJUc1GbLqRdNu3nOR6T4lFApq4r1Faz1EAWjTJ/M2oFvyrdvhOVr9IMRXv11RqgJNldqjoo7AjMVPiCZmcMpPVI3c8vhYAdw0A+Uxa17naRsnv2qmzb9CeFE4xa1RjVqFvfsbBV5qDsLAAT1kjTxbzmj6K8F6hCzau4sT2C40E3rDT/d5zGT5OzeK4qgD+/wBYRsO8+sHL9frCvL+o+sgoijT9UKbxR2f+UZPr5xgyIdD4wUtvCQHQ95gQWU90QEFPQd0ktCyR0LkyoVN4oft25nuijnLM2mnwEVlUKBcg9olRTyPnMhj7Xcspbb9PrBgjV46hcfKcLx/BWN/vYT0TFrv4/sJzXGMGzA2Un4Dwkp0xtWjzDjlQinYaAt7Xx7LzApLYTr6/RuvVBAouRy27JZgv4cYtve6umvbUe5+S3vOmORVVnM4O7OVpLfTQXIFzsCdL+E63E9DUYG71WP5icoHdoB5zq+FdAsPTputb+ezrYm2UILH3Ow6DWbuhwGgtroalrC9ZmqbZeR0/aNZ4x8WKWGUvNHnXBeiOGIda71CRbJUouPEMCCL7Rq/QrD3/AJdTFPfllpn98s9SpUlA0UAAaAAAD7yy1bA27v7frMHkcnfRvGCSrs804b0BvrkcDtqtrsOQA7Z3XBuj1LDgWAJAbW3xtNnm0+//ABjX7OzzaF32PrrQWPn/AHf4ich4/wDYSFtR3+rSLst/vUQsKCPd/V/dJb3f6j6yJ7ot+bTwJhX8PeYgAP7vSMv184qj/tHJ9kd0YmV29k/EnzjuNLfERaf4fnC7e0Ih+R2EEBJvJGIRNop2XvgpnQyEe7JsryMd27pX/gRiffi3/wCwiY0B09ZEpi+339iS/n6xkiH4LFAF/vshdvTziX+/GG/pHZFFfb4+g9Ye3x+/2k/x5j6Sff3/ALpJQD5/W0J5/fP/ABJ9/uPrB9+f1jGOPX+7/EKnb9P7axf8eZMcHUfp8pSJYF+/3hA93uXzMienoYw5dw9Y0JkHur3/AFgUe74+UKj2V++UKj3O4+UBfn9gXl/UfWK59kd0K8u9vWSoPZXwh4H5G9Fi0hc3+ULc/wCmPTO0YukBhBFepYyRWhqLKV2MYfhkkklAvv8AEjzgP9x/aSSIAKRz+HrDe333SSRDDf7+cbN6eUkkBCBvvuv9IUP34gekEkENhB27/pCjDy9JJIWFBvp98ljHcd48pJJZLATp+k+QlhP7AX+RkkgmFEvovj5Qr+HugklEtAv7vefWQnRe8SSRDr8/cBb3j4ffzjqbAd0EkLBoqK31kkkiofJo/9k=">
            <a:hlinkClick r:id="rId4"/>
          </p:cNvPr>
          <p:cNvSpPr>
            <a:spLocks noChangeAspect="1" noChangeArrowheads="1"/>
          </p:cNvSpPr>
          <p:nvPr/>
        </p:nvSpPr>
        <p:spPr bwMode="auto">
          <a:xfrm>
            <a:off x="117475" y="-1897063"/>
            <a:ext cx="2552700" cy="3962401"/>
          </a:xfrm>
          <a:prstGeom prst="rect">
            <a:avLst/>
          </a:prstGeom>
          <a:noFill/>
          <a:ln w="9525">
            <a:noFill/>
            <a:miter lim="800000"/>
            <a:headEnd/>
            <a:tailEnd/>
          </a:ln>
        </p:spPr>
        <p:txBody>
          <a:bodyPr/>
          <a:lstStyle/>
          <a:p>
            <a:endParaRPr lang="nb-NO"/>
          </a:p>
        </p:txBody>
      </p:sp>
      <p:sp>
        <p:nvSpPr>
          <p:cNvPr id="26631" name="AutoShape 9" descr="data:image/jpeg;base64,/9j/4AAQSkZJRgABAQAAAQABAAD/2wCEAAkGBxQSEhISEBIQEBQSEhQVEA8PEA8PDw8UFBQWFxQUFBQYHCggGBolHBQVITEhJSkrLi4uFx8zODQsNygtLisBCgoKDg0OGhAQGiwcHCQsLCwsLCwsLC0sLCwsLCwsLCw0LiwsLCwsLSwsLCwsLCwsLCwsLCwsLCwsLCwsLCwsLP/AABEIARgAtAMBIgACEQEDEQH/xAAcAAACAgMBAQAAAAAAAAAAAAABAgADBAUGBwj/xAA+EAACAQIEAgcGBAUEAQUAAAABAgADEQQSITEFQQYTUXGBscEiMmGR0fBCUoKhByNywuEUkqKyYhUWM0NT/8QAGQEAAwEBAQAAAAAAAAAAAAAAAAECAwQF/8QAJxEAAgICAgEDAwUAAAAAAAAAAAECEQMhEjFBBCJhQlHwgZGhsdH/2gAMAwEAAhEDEQA/ANcqRskuCwhZ4tnulOSTJL8smWFgU5YypLMsdFisKKCsIWXBISsAooyyZJdlkyRWMqCx8stCSwJCwZjZJMkySsXLGFFOSHJLcsbLAKKgscJHVY+WKwoqyQ2lwWRB2xiKckmSXFZMsQ6KcsMtyyRBRh5YcstCyFYwKssmWW5YcsAKgsdFjhYwgBURJaWZZMsAK8sIWWWhyyShQsNo+WG0BFZWDLLcsGWMdCWhyyzLDlgIRFjZY6LHCwAqZISstKawFdYAIBIVlyrJkgMoyyS/LJEBg2gyyy0loxFeWNljgRlWAFYSFRaNGKwChGWACWERdtyB3mIYAsYLFFZPzL/uEtSx2IPdABcsYLLAsbLACkrJllxWDLAZVljBZZlhyxiK1WWZYQJYFiAQrpFKy0iMU0jAqAhAjql4yprEBXlkl1pIDNZaS0e0YLGIrCw2voI5WPawgBS1OV43EpSQvUYKB2x8ZiVpoXc6AfP4Tzzi9epiXzOSFHuJyA+s2w4XkfwYZsyxr5LuM9OHN1wyhR/+jC7HuE5bFcRrVDd6tQ/qIHyEycXhgsw1SejDFCPSPNnlnPtiojH8TfMzNwvEa9I+xUqD9RI+Rl+DwhO03NHg2lzNGk+zNSa6L+EdN6ikDEqGH51FmHeJ3XD8alZQ9JgwPZy755vi+E25TG4dj6mEfNTJtf2k/Cw+s5MvpU1cdM68PqmnUto9aKwWmNwfiKYimKiHfcc1PMGZ2Wec1WmeknatFeWG0fLCFgMrtLcukmWWAQArIjuukYrC8AKlGsZl5xxTvCBygFlYWSWiSFAau0NowEMYhQNY9UaSBdLyvFVLIT2AwQM5jj9brXyD3E3+LTS4k2Gk2Nc2FzudTNViWnr44KMUjx8k3KTZpcc0x8OlyJk4pZTRaxmhkdNwtALTp8JSBE47h2J1AnW8Nr7RiLsVgwRtOT4xw+19J3pIInNcdXQwBGi6IcUOHrhSfYqGzDkDyM9TAni1ZbNf46T1vo9ietoU255bHvE871cKfJHp+jnceLNgFhtGCw2nIdglo6LGyxkEBCESMstYcoMusAJTWRltLGWwkZbiAFJWSWASRDNUJLbRgIV3gId1sJhcQH8p+6ZTNKsfSvSe35ZUX7kKS9rOJxxmprmbHFtNXXaeupHkOJr8RMMmxmZXmuqmVZm0ZuHr2M6PhvEbWvOOR5n0cQRGKjv6XFBbea7ieLDXnNpiz2wvXJisaiLVW58Z6N0EP8gjsaeeUluZ6T0IpWot8WnF6mVo7/SxpnQAQ5YyiNacR2iWjqILRlEABbWNTEOXcyW0gAzrpDSGhirfaEaGNCFKSTIuJIUKzn2gVtJKkxcRUtpBIbHFQXkq4kbTWPiLTBr4oxqInI1PFFyuw+Nx3TU1ptuKAtqNx5TTFrzsxy0cc47MarMGrTmxcShkmykYuJhCnLlWXBI6U4+QuIqJLkliU5VifZ1hdhVGywdK5E9U4DhOroqp3IufGeV9GeJJ1q5xdQRmI5dk9jpkEAjYjScWe09nb6emnQwEloRGmBuKBCsNpBvACERmG0jjaMF1gBBpCdZXUkUEiGx0glbSS1BpBChHPVxaazETfYmjczW4rDRiNC8x2WbWthTME0jrLTJaMNl3mp4hw/dk8V+k3mSVOspSaJcUzkS1tDofjDN5jsIrbjXtG80dfCMuxvNozTMJQaCElqU5gjFEbqfATLwtdm92m58LCU2RRlpTmy4PwQ4h9dE5nt7omG4XXf8ACFHZuZ0nDVrU7ApoOyYzy/Y2hj3s02I6ANRd6tE9ZTsT1RJDnTkZveE8QqUqYNJjiEQAVKbaV6fbpzm7ocSa2qzn+l2KRabVqQKVhocmmdTuDJWRz9si3jULlHR1vCuI066Z6bA9o/Ep7CJnWnnHR7gFZiK+FqDDrku136wVWve7C86zgvFqrVDQxKoHAur02BSoO0DlJlBJ62OM217tG7AhtqIyrrJaQWADbvjAawqILbwKFGpmQEsJXTpyxoITKSskuuDJCgsq/wBPMWvhLzb5ZW6ynEhSNHX4fMKrwrTadOyaRWpC0XErkci/BvhymO/BDO0NEROpEWx6OHfgBMr/APbF9xO9FIdkPUiGw0cRQ6Ip+UTaYTo8q/hA8J0opw5IqbFaRr8Pw9V5S/qB2CZOWKRCh2Yj4NDuomsx/RehWHtAg9qkze2kAjWgezz3FdDsTQzHBVzY3vTbQGanhfRisn8x67Yast8ujMLd89ZUSNTB3APfNVORk8cTxrEdKMUzHDHENnDAU6lJAA/bcmdbwvi2Iw9SnSrVExlJzl61COuota9qijcfES7pf0QSsDUpLkqDXMul/lOWwXQ2uFavTrItZNbA6tb8195dwkvsZ1OLfk9aUeUY2tPLqX8TKqJTzUqVU5itUo5DKF3OW3rPSOH4tK1OnVpkMrqCCNd5nKEo9m0MkZ9GQuxhvyjkDYRgsmh2U2kltpIqHZasUmPaBhNGZiPtFPKM20B3EllIB5wQk+cAiGACMBIIQYAS0gEJjAQomxbRCJbARHQJlRWQLHMgEKHYoWQCNaECAWLbymn4/wAISpTe3sMVNmUlTt8JuhExCXUjtjA+dylXCVx1eUtd1ysAwN+2+/Oeq/wwx9OpReiqhHouc9MG6+1zX4E3nM9PcR1AROqtUFYPTqk5QBzuZT/Dc1BxAuquiV1NwSzLsTqba6gkd86H74WzmXsnSPYl5wVD2QldJKYnP8HT8lQMMuZZIuIchidZGkeFtpRBU/KA7+EapvIRv3SShSu0CiMxg+/2iGQesNpB9/KMBGJhtCBJGtKSIbFIkjwR0FlZEg+/3hIh+npCh2KBJGg7fDyiGALoe6JWcAEywbfKY+OdVR2c2VQSx7ABcmDBdnlv8TM1Y03VSArqpbS2t7Sj+HWLqUMaaFQh84bZg2VgNxY9mkwekfFzigUouKVNnX2HZVqub6H4DnOj6A9Faoqf6uuQWubNoS4tlW2g0IF785vTjjqRhalluJ6PcmW0hEpiWlgNJzr7nRJ+AmSVASR2TRYdxI8DQneMRXUGoh7YTqRAo85JXgBG/dIJG38YYAQffzgq11S2dguZgoubXJ5QVKgUFmIAUXYnQAAa3nCcX4kcRUzahFP8pdiB+Y/E/tpNcWPmzLLk4I9Ajmcr0b6QCrmTUtSsHUi3ivw02nSjFJa+YevLlvKlia62Qsi86ZaYJivxFeQJ/YTErcTNwNFLXtpe9rfWVHBN+KJeeC8mzeQjeaLFZqispY+0CAb7HkfnNxgK/WUke2rBcw7Gv7Q+YMWTC4Kx48ym6LDFA+/CWOuv38Yp5/fKYm6YjHQ/fZOA/iHxSoaPVI2UVaio57FLazcdMula4QdVTUVa9TVafJF/M9te4c55XxTHJjalPrWdWzWZQqlF31UZtydNZpjxttSfRGTIknFdmFxDCU+tK0i7shsS1Mob3AA3ve559s984XRZKFJG1ZaaBj8QovOU6JdCFpZKlU5iGDhDr7XIsTvadsTt8bmTlkpaQ8UHHbGTthp6yMdLdsh0Gkg0GySQLV+EkNE7GJ1kblI4gO4jEKu8gG0K+9Av1iKF+sIEBO1+0zneIdOcBQLCpiULKbMlIPVYEcjlBtBJvoG0uzF6U8VzsaCH2UP81h+Nvydw5/HumjJmPS49h8XUqthM4CEFlqKEJDfiABOlwR2y3q7909CEeMdHnTlyls1vDqlWlialSmPZJF81wGGhIno2EdaiComxGo5qeYM5LJM/g+PNBid0PvL8e0fGXFqPfRE7m/k6QU5pa+apiQFbIKdlLkXVL7k+XhN/SrJUXPTIItqOa94mmqY+jRXqzUcszGoepBzsy6k5uVu+XOSS7IhCUnSVmXXrCmQtSyg2yVP/AKqgOxU8r9h/ebDgL2NSn2OHX+mpcn/kG+c5zEcdZ0pPSpC1V1UGsxZgCbXIHPxnScMxWGLuq1UatS9mspOV1sNfZNvZvznNkyRlGuzqjhnCSbVd/wAGxb09DOQ6VdMqWGY07O5UgVHXLkpEjY3PtNbWw2Fu0QdK+mVOnalh6tMuwbNVUrUFILYWAvbOc2l9BqT2TzL/ANPrYrEUxclENw4azM17ux7W5k9p8JhGCauXRu5tOo9kfiQqVa1TqnxFSqxKszmmKana+nZYeE3HRHowmJrM3VMqU3plqjsdxcsijnc21Ow7502F6CJUu1epXHtA5Q4ux01YkXJnXcP4fToUxTpLlUHbck9pPMxPIvpGsT+oyV0v2AiTn4CMdj3yINT98pkbWNz8JKg0hTW/fATc90ZPkW0MfLJAOQKsVjqIz7SpztBiQSfa8JX1m0Sq1j4TW4jGBctz2yWyjiP4rdK6lG2GonKWF2I5Dt8rePZPKMTg6nVis2YqzbsSTftPf2zuv4l4BsRVp16NqhCZaqAgNYNcEDnuR8pccMj0slvZK2ykWI+hE7sDXFI4s6fJs5PoLjuqxJHJ1IIOguNRPUMgFiNjqPp4TyitgzRq5T7y6q35lnofR7iYqIFY2Ntb/hPb6Ga3sxrVm2RSSABck2AHxm9bg1kAOrbk/HsmLwetTpNSaoCzVr9VkykBR+Im/PYTNp8a6166ooUU6JemSQzEqbG9jbflMpyT0dGPDOuSXi/0ujSl3oNmUlbc+R75nmrSfLVqpZyj9WoYZXLew2m42mtxOErYnDUybMTrdmpISRUOtiQdptMZwWgCjGolMK6udFu5CWOu55fKZRUuOlaN5RjCe5U9p18f6bDhqKFSnTbMFAy01VSV562F7955TyjpzWB4hiqdRShzghgdVz01J7x7W09c4XxOkqKaas99cwsFI1se3a3Kee9KcEmJxbVKoNHrDlLDWxVQoJuNRpebSnxim1RyqPOb3ZxvDMLeoynR1sAqAkMD+IAmwB0nsPQXo6MLQJqC9R2J9pg5RbaKDsNbnTtnmPCKb0uJ4SkwBdaoRxuHRufxGUkjwnuzbHvaYZpt68G+GCW/I1t+8ekUcu/6wqdD/V6wDl3n1mBuEbeMKbnv+kUf3Rk3aAEQ6Hxkp63MFPaCntAPuXSSoVIY7J4sjnSVudvgZba4lVvMQY0UsNT3WmrxuBDbjkZt2FmmPUHk0hlI884zgRT90ch5zRYGrZip56jxJuJ33GsJdT3Cef4qiVbusR8mmmORnkiLx3h/Wpp766qfSaLgvEDTYE8tGBnU08QMpJ5b8rTlK6oarOvu7lQBYnvJ0E77UlZwuLi6PVOibJiaGGqL72HuhVvaXQ3GYcxa06VaQUs1kQsLMURKYte9tBtPHeD8YfD5hQY0g9wSMjDe4sCCL7/MxONY6sxGevWe4vrUIHyFgIucY+NlOM5LvSPWzjqC3y+2RqRSRqh/4iZeI4J/qlAcZAUupDfzLMDbQC1vZPPlPDcJxnE0v/ixFZO5rj5G8zqfTPiAsBjKthoFC0lFhfS4UHmfnJlkclXQRxqLT8nq2F6PYijT6oPRKLfJUc1GbLqRdNu3nOR6T4lFApq4r1Faz1EAWjTJ/M2oFvyrdvhOVr9IMRXv11RqgJNldqjoo7AjMVPiCZmcMpPVI3c8vhYAdw0A+Uxa17naRsnv2qmzb9CeFE4xa1RjVqFvfsbBV5qDsLAAT1kjTxbzmj6K8F6hCzau4sT2C40E3rDT/d5zGT5OzeK4qgD+/wBYRsO8+sHL9frCvL+o+sgoijT9UKbxR2f+UZPr5xgyIdD4wUtvCQHQ95gQWU90QEFPQd0ktCyR0LkyoVN4oft25nuijnLM2mnwEVlUKBcg9olRTyPnMhj7Xcspbb9PrBgjV46hcfKcLx/BWN/vYT0TFrv4/sJzXGMGzA2Un4Dwkp0xtWjzDjlQinYaAt7Xx7LzApLYTr6/RuvVBAouRy27JZgv4cYtve6umvbUe5+S3vOmORVVnM4O7OVpLfTQXIFzsCdL+E63E9DUYG71WP5icoHdoB5zq+FdAsPTputb+ezrYm2UILH3Ow6DWbuhwGgtroalrC9ZmqbZeR0/aNZ4x8WKWGUvNHnXBeiOGIda71CRbJUouPEMCCL7Rq/QrD3/AJdTFPfllpn98s9SpUlA0UAAaAAAD7yy1bA27v7frMHkcnfRvGCSrs804b0BvrkcDtqtrsOQA7Z3XBuj1LDgWAJAbW3xtNnm0+//ABjX7OzzaF32PrrQWPn/AHf4ich4/wDYSFtR3+rSLst/vUQsKCPd/V/dJb3f6j6yJ7ot+bTwJhX8PeYgAP7vSMv184qj/tHJ9kd0YmV29k/EnzjuNLfERaf4fnC7e0Ih+R2EEBJvJGIRNop2XvgpnQyEe7JsryMd27pX/gRiffi3/wCwiY0B09ZEpi+339iS/n6xkiH4LFAF/vshdvTziX+/GG/pHZFFfb4+g9Ye3x+/2k/x5j6Sff3/ALpJQD5/W0J5/fP/ABJ9/uPrB9+f1jGOPX+7/EKnb9P7axf8eZMcHUfp8pSJYF+/3hA93uXzMienoYw5dw9Y0JkHur3/AFgUe74+UKj2V++UKj3O4+UBfn9gXl/UfWK59kd0K8u9vWSoPZXwh4H5G9Fi0hc3+ULc/wCmPTO0YukBhBFepYyRWhqLKV2MYfhkkklAvv8AEjzgP9x/aSSIAKRz+HrDe333SSRDDf7+cbN6eUkkBCBvvuv9IUP34gekEkENhB27/pCjDy9JJIWFBvp98ljHcd48pJJZLATp+k+QlhP7AX+RkkgmFEvovj5Qr+HugklEtAv7vefWQnRe8SSRDr8/cBb3j4ffzjqbAd0EkLBoqK31kkkiofJo/9k=">
            <a:hlinkClick r:id="rId4"/>
          </p:cNvPr>
          <p:cNvSpPr>
            <a:spLocks noChangeAspect="1" noChangeArrowheads="1"/>
          </p:cNvSpPr>
          <p:nvPr/>
        </p:nvSpPr>
        <p:spPr bwMode="auto">
          <a:xfrm>
            <a:off x="117475" y="-1897063"/>
            <a:ext cx="2552700" cy="3962401"/>
          </a:xfrm>
          <a:prstGeom prst="rect">
            <a:avLst/>
          </a:prstGeom>
          <a:noFill/>
          <a:ln w="9525">
            <a:noFill/>
            <a:miter lim="800000"/>
            <a:headEnd/>
            <a:tailEnd/>
          </a:ln>
        </p:spPr>
        <p:txBody>
          <a:bodyPr/>
          <a:lstStyle/>
          <a:p>
            <a:endParaRPr lang="nb-NO"/>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organictoday.dk/wp-content/uploads/landbrug-penge.jpg"/>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229196" y="1340768"/>
            <a:ext cx="8735292" cy="5400000"/>
          </a:xfrm>
          <a:prstGeom prst="rect">
            <a:avLst/>
          </a:prstGeom>
          <a:noFill/>
        </p:spPr>
      </p:pic>
      <p:sp>
        <p:nvSpPr>
          <p:cNvPr id="27651" name="Tittel 1"/>
          <p:cNvSpPr>
            <a:spLocks noGrp="1"/>
          </p:cNvSpPr>
          <p:nvPr>
            <p:ph type="title"/>
          </p:nvPr>
        </p:nvSpPr>
        <p:spPr>
          <a:xfrm>
            <a:off x="0" y="53975"/>
            <a:ext cx="9144000" cy="854075"/>
          </a:xfrm>
        </p:spPr>
        <p:txBody>
          <a:bodyPr/>
          <a:lstStyle/>
          <a:p>
            <a:r>
              <a:rPr lang="nb-NO" b="1" smtClean="0"/>
              <a:t>Danmark tilbake til leilendingstiden?</a:t>
            </a:r>
          </a:p>
        </p:txBody>
      </p:sp>
      <p:sp>
        <p:nvSpPr>
          <p:cNvPr id="27652" name="Plassholder for innhold 2"/>
          <p:cNvSpPr>
            <a:spLocks noGrp="1"/>
          </p:cNvSpPr>
          <p:nvPr>
            <p:ph idx="1"/>
          </p:nvPr>
        </p:nvSpPr>
        <p:spPr>
          <a:xfrm>
            <a:off x="14288" y="981075"/>
            <a:ext cx="9129712" cy="5876925"/>
          </a:xfrm>
        </p:spPr>
        <p:txBody>
          <a:bodyPr/>
          <a:lstStyle/>
          <a:p>
            <a:pPr algn="just">
              <a:buFont typeface="Arial" charset="0"/>
              <a:buNone/>
            </a:pPr>
            <a:r>
              <a:rPr lang="da-DK" sz="1800" b="1" smtClean="0"/>
              <a:t>	</a:t>
            </a:r>
            <a:r>
              <a:rPr lang="da-DK" sz="2000" b="1" smtClean="0"/>
              <a:t>AP Pension har netop købt sit første landbrug, og flere forventes at komme til. I de seneste år har mange, især yngre landmænd, haft svært ved at låne penge til at overtage en landbrugsbedrift. Det gør AP Pensions investeringer nu muligt. Det er forbundet med lav risiko, og </a:t>
            </a:r>
            <a:r>
              <a:rPr lang="da-DK" sz="2000" b="1" smtClean="0">
                <a:solidFill>
                  <a:srgbClr val="C00000"/>
                </a:solidFill>
              </a:rPr>
              <a:t>AP Pension forventer at kunne skabe et solidt afkast til sine kunder bl.a. i kraft af forventede stigende priser på landbrugsjord.</a:t>
            </a:r>
          </a:p>
          <a:p>
            <a:pPr algn="just">
              <a:buFont typeface="Arial" charset="0"/>
              <a:buNone/>
            </a:pPr>
            <a:endParaRPr lang="da-DK" sz="900" smtClean="0"/>
          </a:p>
          <a:p>
            <a:pPr algn="just">
              <a:buFont typeface="Arial" charset="0"/>
              <a:buNone/>
            </a:pPr>
            <a:r>
              <a:rPr lang="da-DK" sz="2000" smtClean="0"/>
              <a:t>	Princippet bag opkøbene er følgende: </a:t>
            </a:r>
            <a:r>
              <a:rPr lang="da-DK" sz="2000" b="1" smtClean="0">
                <a:solidFill>
                  <a:srgbClr val="C00000"/>
                </a:solidFill>
              </a:rPr>
              <a:t>AP Pensions investeringsfond ejer bygninger og jord, mens landmanden på en 10-årig aftale forpligter sig til at drive landbruget, </a:t>
            </a:r>
            <a:r>
              <a:rPr lang="da-DK" sz="2000" smtClean="0"/>
              <a:t>herunder står han selv for finansieringen af dyr, maskiner og driftskredit.</a:t>
            </a:r>
          </a:p>
          <a:p>
            <a:pPr algn="just">
              <a:buFont typeface="Arial" charset="0"/>
              <a:buNone/>
            </a:pPr>
            <a:endParaRPr lang="da-DK" sz="900" smtClean="0"/>
          </a:p>
          <a:p>
            <a:pPr algn="just">
              <a:buFont typeface="Arial" charset="0"/>
              <a:buNone/>
            </a:pPr>
            <a:r>
              <a:rPr lang="da-DK" sz="2000" smtClean="0"/>
              <a:t>	</a:t>
            </a:r>
            <a:r>
              <a:rPr lang="da-DK" sz="2000" b="1" smtClean="0">
                <a:solidFill>
                  <a:srgbClr val="C00000"/>
                </a:solidFill>
              </a:rPr>
              <a:t>Landmanden betaler AP Pensions investeringsfond en slags husleje på 5,2 pct. af det beløb, der er investeret i jorden, og 6,5 pct. af det beløb, som er investeret i bygningerne. Han beholder selv det overskud, der er på driften. </a:t>
            </a:r>
            <a:r>
              <a:rPr lang="da-DK" sz="2000" smtClean="0"/>
              <a:t>Når de 10 år er gået, har landmanden option på at købe gården på vilkår, der allerede er fastlagt. Modellen giver landmanden mulighed for i løbet af de 10 år at opbygge en egenkapital, som gør det lettere for ham at få finansieret købet af gården, når aftalen udløber.</a:t>
            </a:r>
            <a:endParaRPr lang="da-DK"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tel 1"/>
          <p:cNvSpPr>
            <a:spLocks noGrp="1"/>
          </p:cNvSpPr>
          <p:nvPr>
            <p:ph type="title"/>
          </p:nvPr>
        </p:nvSpPr>
        <p:spPr/>
        <p:txBody>
          <a:bodyPr/>
          <a:lstStyle/>
          <a:p>
            <a:r>
              <a:rPr lang="nb-NO" smtClean="0"/>
              <a:t>Rekruttering til landbruket</a:t>
            </a:r>
          </a:p>
        </p:txBody>
      </p:sp>
      <p:graphicFrame>
        <p:nvGraphicFramePr>
          <p:cNvPr id="1026" name="Plassholder for innhold 3"/>
          <p:cNvGraphicFramePr>
            <a:graphicFrameLocks noGrp="1"/>
          </p:cNvGraphicFramePr>
          <p:nvPr>
            <p:ph idx="1"/>
          </p:nvPr>
        </p:nvGraphicFramePr>
        <p:xfrm>
          <a:off x="406400" y="1074738"/>
          <a:ext cx="8331200" cy="4276725"/>
        </p:xfrm>
        <a:graphic>
          <a:graphicData uri="http://schemas.openxmlformats.org/presentationml/2006/ole">
            <p:oleObj spid="_x0000_s1026" r:id="rId3" imgW="8327858" imgH="4279763" progId="Excel.Chart.8">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tel 1"/>
          <p:cNvSpPr>
            <a:spLocks noGrp="1"/>
          </p:cNvSpPr>
          <p:nvPr>
            <p:ph type="title"/>
          </p:nvPr>
        </p:nvSpPr>
        <p:spPr>
          <a:xfrm>
            <a:off x="457200" y="-26988"/>
            <a:ext cx="8229600" cy="1143001"/>
          </a:xfrm>
        </p:spPr>
        <p:txBody>
          <a:bodyPr/>
          <a:lstStyle/>
          <a:p>
            <a:r>
              <a:rPr lang="nb-NO" smtClean="0"/>
              <a:t>Boplikten</a:t>
            </a:r>
          </a:p>
        </p:txBody>
      </p:sp>
      <p:sp>
        <p:nvSpPr>
          <p:cNvPr id="28675" name="Plassholder for innhold 2"/>
          <p:cNvSpPr>
            <a:spLocks noGrp="1"/>
          </p:cNvSpPr>
          <p:nvPr>
            <p:ph idx="1"/>
          </p:nvPr>
        </p:nvSpPr>
        <p:spPr>
          <a:xfrm>
            <a:off x="323850" y="1052513"/>
            <a:ext cx="8496300" cy="4525962"/>
          </a:xfrm>
        </p:spPr>
        <p:txBody>
          <a:bodyPr/>
          <a:lstStyle/>
          <a:p>
            <a:r>
              <a:rPr lang="nb-NO" sz="2400" smtClean="0"/>
              <a:t>Boplikt – er et viktig distriktspolitisk virkemiddel</a:t>
            </a:r>
          </a:p>
          <a:p>
            <a:r>
              <a:rPr lang="nb-NO" sz="2400" smtClean="0"/>
              <a:t>Uten boplikt er det grunn til å forvente:</a:t>
            </a:r>
          </a:p>
          <a:p>
            <a:pPr lvl="1"/>
            <a:r>
              <a:rPr lang="nb-NO" sz="2000" smtClean="0"/>
              <a:t>Økt avgang av jordbruksareal</a:t>
            </a:r>
          </a:p>
          <a:p>
            <a:pPr lvl="1"/>
            <a:r>
              <a:rPr lang="nb-NO" sz="2000" smtClean="0"/>
              <a:t>Økt omsetning av landbrukseiendom som feriested</a:t>
            </a:r>
          </a:p>
          <a:p>
            <a:pPr lvl="1"/>
            <a:r>
              <a:rPr lang="nb-NO" sz="2000" smtClean="0"/>
              <a:t>Økt salg av arealverdier utenfor bygden og derved redusert verdiskapning</a:t>
            </a:r>
          </a:p>
          <a:p>
            <a:endParaRPr lang="nb-NO" sz="2400" smtClean="0"/>
          </a:p>
        </p:txBody>
      </p:sp>
      <p:pic>
        <p:nvPicPr>
          <p:cNvPr id="28676" name="Picture 5" descr="Eiendommen ligger idyllisk til nede ved sjøen et kvarters kjøring fra Orkanger mot Lensvik."/>
          <p:cNvPicPr>
            <a:picLocks noChangeAspect="1" noChangeArrowheads="1"/>
          </p:cNvPicPr>
          <p:nvPr/>
        </p:nvPicPr>
        <p:blipFill>
          <a:blip r:embed="rId2" cstate="print"/>
          <a:srcRect/>
          <a:stretch>
            <a:fillRect/>
          </a:stretch>
        </p:blipFill>
        <p:spPr bwMode="auto">
          <a:xfrm>
            <a:off x="395288" y="3429000"/>
            <a:ext cx="5400675" cy="303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tel 1"/>
          <p:cNvSpPr>
            <a:spLocks noGrp="1"/>
          </p:cNvSpPr>
          <p:nvPr>
            <p:ph type="title"/>
          </p:nvPr>
        </p:nvSpPr>
        <p:spPr>
          <a:xfrm>
            <a:off x="457200" y="115888"/>
            <a:ext cx="8229600" cy="1143000"/>
          </a:xfrm>
        </p:spPr>
        <p:txBody>
          <a:bodyPr/>
          <a:lstStyle/>
          <a:p>
            <a:r>
              <a:rPr lang="nb-NO" smtClean="0"/>
              <a:t>Driveplikt</a:t>
            </a:r>
          </a:p>
        </p:txBody>
      </p:sp>
      <p:sp>
        <p:nvSpPr>
          <p:cNvPr id="29699" name="Plassholder for innhold 4"/>
          <p:cNvSpPr>
            <a:spLocks noGrp="1"/>
          </p:cNvSpPr>
          <p:nvPr>
            <p:ph sz="half" idx="1"/>
          </p:nvPr>
        </p:nvSpPr>
        <p:spPr>
          <a:xfrm>
            <a:off x="250825" y="1239838"/>
            <a:ext cx="8642350" cy="2260600"/>
          </a:xfrm>
        </p:spPr>
        <p:txBody>
          <a:bodyPr/>
          <a:lstStyle/>
          <a:p>
            <a:r>
              <a:rPr lang="nb-NO" smtClean="0"/>
              <a:t>Sikrer bruk av dyrket jord (avgjørende for jordvernet)</a:t>
            </a:r>
          </a:p>
          <a:p>
            <a:pPr lvl="1"/>
            <a:r>
              <a:rPr lang="nb-NO" smtClean="0"/>
              <a:t>Sikrer bruk av jordbruksareal enten av eier eller ved bortleie</a:t>
            </a:r>
          </a:p>
          <a:p>
            <a:pPr lvl="1"/>
            <a:r>
              <a:rPr lang="nb-NO" smtClean="0"/>
              <a:t>Forebygger gjengroing</a:t>
            </a:r>
          </a:p>
          <a:p>
            <a:pPr lvl="1"/>
            <a:r>
              <a:rPr lang="nb-NO" smtClean="0"/>
              <a:t>Forebygger omdisponering</a:t>
            </a:r>
          </a:p>
        </p:txBody>
      </p:sp>
      <p:pic>
        <p:nvPicPr>
          <p:cNvPr id="29700" name="Picture 4" descr="Det blei utbetalt om lag 26 prosent mindre i erstatning for tap av sau på beite i 2010 enn toppåret 2009. Foto: Bjarne Bekkeheien Aase."/>
          <p:cNvPicPr>
            <a:picLocks noChangeAspect="1" noChangeArrowheads="1"/>
          </p:cNvPicPr>
          <p:nvPr/>
        </p:nvPicPr>
        <p:blipFill>
          <a:blip r:embed="rId2" cstate="print"/>
          <a:srcRect/>
          <a:stretch>
            <a:fillRect/>
          </a:stretch>
        </p:blipFill>
        <p:spPr bwMode="auto">
          <a:xfrm>
            <a:off x="4500563" y="3068638"/>
            <a:ext cx="4319587" cy="2428875"/>
          </a:xfrm>
          <a:prstGeom prst="rect">
            <a:avLst/>
          </a:prstGeom>
          <a:noFill/>
          <a:ln w="9525">
            <a:noFill/>
            <a:miter lim="800000"/>
            <a:headEnd/>
            <a:tailEnd/>
          </a:ln>
        </p:spPr>
      </p:pic>
      <p:pic>
        <p:nvPicPr>
          <p:cNvPr id="29701" name="Picture 6" descr="http://www.opplandvgs.no/Skoler/Valle/Jord/traktorjordarbeiding.jpg">
            <a:hlinkClick r:id="rId3"/>
          </p:cNvPr>
          <p:cNvPicPr>
            <a:picLocks noChangeAspect="1" noChangeArrowheads="1"/>
          </p:cNvPicPr>
          <p:nvPr/>
        </p:nvPicPr>
        <p:blipFill>
          <a:blip r:embed="rId4" cstate="print"/>
          <a:srcRect/>
          <a:stretch>
            <a:fillRect/>
          </a:stretch>
        </p:blipFill>
        <p:spPr bwMode="auto">
          <a:xfrm>
            <a:off x="376238" y="3644900"/>
            <a:ext cx="3835400"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tel 1"/>
          <p:cNvSpPr>
            <a:spLocks noGrp="1"/>
          </p:cNvSpPr>
          <p:nvPr>
            <p:ph type="title"/>
          </p:nvPr>
        </p:nvSpPr>
        <p:spPr/>
        <p:txBody>
          <a:bodyPr/>
          <a:lstStyle/>
          <a:p>
            <a:r>
              <a:rPr lang="nb-NO" smtClean="0"/>
              <a:t>Mål: Styrking av grunneierretten</a:t>
            </a:r>
          </a:p>
        </p:txBody>
      </p:sp>
      <p:sp>
        <p:nvSpPr>
          <p:cNvPr id="24579" name="Plassholder for innhold 6"/>
          <p:cNvSpPr>
            <a:spLocks noGrp="1"/>
          </p:cNvSpPr>
          <p:nvPr>
            <p:ph idx="1"/>
          </p:nvPr>
        </p:nvSpPr>
        <p:spPr>
          <a:xfrm>
            <a:off x="107950" y="1495425"/>
            <a:ext cx="6048375" cy="4525963"/>
          </a:xfrm>
        </p:spPr>
        <p:txBody>
          <a:bodyPr/>
          <a:lstStyle/>
          <a:p>
            <a:pPr marL="514350" indent="-514350">
              <a:buFont typeface="+mj-lt"/>
              <a:buAutoNum type="arabicParenR"/>
              <a:defRPr/>
            </a:pPr>
            <a:r>
              <a:rPr lang="nb-NO" sz="2800" b="1" dirty="0" smtClean="0"/>
              <a:t>For å legge til rette for økt verdiskapning i landbruket?</a:t>
            </a:r>
          </a:p>
          <a:p>
            <a:pPr>
              <a:buFont typeface="Arial" charset="0"/>
              <a:buNone/>
              <a:defRPr/>
            </a:pPr>
            <a:r>
              <a:rPr lang="nb-NO" sz="2800" b="1" dirty="0" smtClean="0"/>
              <a:t>	</a:t>
            </a:r>
            <a:r>
              <a:rPr lang="nb-NO" sz="2400" b="1" dirty="0" smtClean="0">
                <a:solidFill>
                  <a:srgbClr val="FF0000"/>
                </a:solidFill>
                <a:sym typeface="Wingdings" pitchFamily="2" charset="2"/>
              </a:rPr>
              <a:t> Må videreføre jord- og konsesjonslov</a:t>
            </a:r>
            <a:endParaRPr lang="nb-NO" sz="2800" b="1" dirty="0" smtClean="0">
              <a:solidFill>
                <a:srgbClr val="FF0000"/>
              </a:solidFill>
            </a:endParaRPr>
          </a:p>
          <a:p>
            <a:pPr>
              <a:buFont typeface="Arial" pitchFamily="34" charset="0"/>
              <a:buChar char="•"/>
              <a:defRPr/>
            </a:pPr>
            <a:endParaRPr lang="nb-NO" sz="700" b="1" dirty="0" smtClean="0"/>
          </a:p>
          <a:p>
            <a:pPr lvl="3">
              <a:buFont typeface="Arial" charset="0"/>
              <a:buNone/>
              <a:defRPr/>
            </a:pPr>
            <a:r>
              <a:rPr lang="nb-NO" sz="2800" b="1" dirty="0" smtClean="0"/>
              <a:t>… eller …</a:t>
            </a:r>
          </a:p>
          <a:p>
            <a:pPr>
              <a:buFont typeface="Arial" pitchFamily="34" charset="0"/>
              <a:buChar char="•"/>
              <a:defRPr/>
            </a:pPr>
            <a:endParaRPr lang="nb-NO" sz="700" b="1" dirty="0" smtClean="0"/>
          </a:p>
          <a:p>
            <a:pPr marL="514350" indent="-514350">
              <a:buFont typeface="+mj-lt"/>
              <a:buAutoNum type="arabicParenR"/>
              <a:defRPr/>
            </a:pPr>
            <a:r>
              <a:rPr lang="nb-NO" sz="2800" b="1" dirty="0" smtClean="0"/>
              <a:t>For profittmaksimering?</a:t>
            </a:r>
          </a:p>
          <a:p>
            <a:pPr>
              <a:buFont typeface="Arial" charset="0"/>
              <a:buNone/>
              <a:defRPr/>
            </a:pPr>
            <a:r>
              <a:rPr lang="nb-NO" sz="2800" b="1" dirty="0" smtClean="0"/>
              <a:t>	</a:t>
            </a:r>
            <a:r>
              <a:rPr lang="nb-NO" sz="2400" b="1" dirty="0" smtClean="0"/>
              <a:t>(vil tappe næringen for kapital og begrense ungdoms muligheter til å få tak i gårdsbruk)</a:t>
            </a:r>
            <a:endParaRPr lang="nb-NO" sz="2400" dirty="0" smtClean="0"/>
          </a:p>
          <a:p>
            <a:pPr>
              <a:buFont typeface="Arial" charset="0"/>
              <a:buNone/>
              <a:defRPr/>
            </a:pPr>
            <a:r>
              <a:rPr lang="nb-NO" sz="2800" b="1" dirty="0" smtClean="0"/>
              <a:t>	</a:t>
            </a:r>
            <a:r>
              <a:rPr lang="nb-NO" sz="2400" b="1" dirty="0" smtClean="0">
                <a:solidFill>
                  <a:srgbClr val="FF0000"/>
                </a:solidFill>
                <a:sym typeface="Wingdings" pitchFamily="2" charset="2"/>
              </a:rPr>
              <a:t> Kan avvikle jord- og konsesjonslov</a:t>
            </a:r>
            <a:endParaRPr lang="nb-NO" sz="2800" b="1" dirty="0" smtClean="0">
              <a:solidFill>
                <a:srgbClr val="FF0000"/>
              </a:solidFill>
            </a:endParaRPr>
          </a:p>
          <a:p>
            <a:pPr>
              <a:buFont typeface="Arial" charset="0"/>
              <a:buNone/>
              <a:defRPr/>
            </a:pPr>
            <a:endParaRPr lang="nb-NO" sz="2800" dirty="0" smtClean="0"/>
          </a:p>
        </p:txBody>
      </p:sp>
      <p:pic>
        <p:nvPicPr>
          <p:cNvPr id="30724" name="Picture 4" descr="http://mayang.com/textures/Architectural/images/Signs/private_property_sign_6210302.JPG">
            <a:hlinkClick r:id="rId2"/>
          </p:cNvPr>
          <p:cNvPicPr>
            <a:picLocks noChangeAspect="1" noChangeArrowheads="1"/>
          </p:cNvPicPr>
          <p:nvPr/>
        </p:nvPicPr>
        <p:blipFill>
          <a:blip r:embed="rId3" cstate="print"/>
          <a:srcRect/>
          <a:stretch>
            <a:fillRect/>
          </a:stretch>
        </p:blipFill>
        <p:spPr bwMode="auto">
          <a:xfrm>
            <a:off x="6132513" y="1628775"/>
            <a:ext cx="2400300" cy="1800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tel 1"/>
          <p:cNvSpPr>
            <a:spLocks noGrp="1"/>
          </p:cNvSpPr>
          <p:nvPr>
            <p:ph type="title"/>
          </p:nvPr>
        </p:nvSpPr>
        <p:spPr>
          <a:xfrm>
            <a:off x="179388" y="260350"/>
            <a:ext cx="8785225" cy="706438"/>
          </a:xfrm>
        </p:spPr>
        <p:txBody>
          <a:bodyPr/>
          <a:lstStyle/>
          <a:p>
            <a:r>
              <a:rPr lang="nb-NO" sz="4000" b="1" smtClean="0"/>
              <a:t>Effektive virkemidler for å nå målene?</a:t>
            </a:r>
          </a:p>
        </p:txBody>
      </p:sp>
      <p:sp>
        <p:nvSpPr>
          <p:cNvPr id="5123" name="Plassholder for innhold 3"/>
          <p:cNvSpPr>
            <a:spLocks noGrp="1"/>
          </p:cNvSpPr>
          <p:nvPr>
            <p:ph sz="half" idx="2"/>
          </p:nvPr>
        </p:nvSpPr>
        <p:spPr>
          <a:xfrm>
            <a:off x="468313" y="1341438"/>
            <a:ext cx="8351837" cy="3816350"/>
          </a:xfrm>
        </p:spPr>
        <p:txBody>
          <a:bodyPr/>
          <a:lstStyle/>
          <a:p>
            <a:r>
              <a:rPr lang="nb-NO" b="1" smtClean="0">
                <a:solidFill>
                  <a:srgbClr val="FF0000"/>
                </a:solidFill>
              </a:rPr>
              <a:t>Oppheve konsesjonslov, boplikt,</a:t>
            </a:r>
          </a:p>
          <a:p>
            <a:pPr>
              <a:buFont typeface="Arial" charset="0"/>
              <a:buNone/>
            </a:pPr>
            <a:r>
              <a:rPr lang="nb-NO" b="1" smtClean="0">
                <a:solidFill>
                  <a:srgbClr val="FF0000"/>
                </a:solidFill>
              </a:rPr>
              <a:t>	delingsforbud og priskontroll</a:t>
            </a:r>
          </a:p>
          <a:p>
            <a:r>
              <a:rPr lang="nb-NO" smtClean="0"/>
              <a:t>Vurdere opphevelse av driveplikten</a:t>
            </a:r>
          </a:p>
          <a:p>
            <a:r>
              <a:rPr lang="nb-NO" smtClean="0"/>
              <a:t>Oppheve grunnloven § 107 (odelsretten)</a:t>
            </a:r>
            <a:endParaRPr lang="nb-NO" sz="1200" smtClean="0"/>
          </a:p>
          <a:p>
            <a:r>
              <a:rPr lang="nb-NO" smtClean="0"/>
              <a:t>Åpne for bruk av AS i landbruket</a:t>
            </a:r>
          </a:p>
          <a:p>
            <a:r>
              <a:rPr lang="nb-NO" smtClean="0"/>
              <a:t>Ivareta god matjord, men balansere</a:t>
            </a:r>
          </a:p>
          <a:p>
            <a:pPr>
              <a:buFont typeface="Arial" charset="0"/>
              <a:buNone/>
            </a:pPr>
            <a:r>
              <a:rPr lang="nb-NO" smtClean="0"/>
              <a:t>	jordvernet mot samfunnets behov</a:t>
            </a:r>
            <a:endParaRPr lang="nb-NO" sz="2800" smtClean="0"/>
          </a:p>
          <a:p>
            <a:endParaRPr lang="nb-NO" sz="1200" smtClean="0"/>
          </a:p>
          <a:p>
            <a:r>
              <a:rPr lang="nb-NO" smtClean="0"/>
              <a:t>Gjennomgå leiejordsproblematikken</a:t>
            </a:r>
          </a:p>
          <a:p>
            <a:endParaRPr lang="nb-NO" sz="3600" smtClean="0"/>
          </a:p>
        </p:txBody>
      </p:sp>
      <p:sp>
        <p:nvSpPr>
          <p:cNvPr id="5124" name="AutoShape 2" descr="data:image/jpeg;base64,/9j/4AAQSkZJRgABAQAAAQABAAD/2wCEAAkGBxMSEhQUExQWFBQXGRwXGBgYFxwZGhsYFxgYGBcZFxcYHCggHBomHBwYIjEhJSorLi4uFx8zODMsNygtLisBCgoKDg0OGxAQGiwkHyQsLCwsLywsLCwsNCwsLCwsLCwsLCwsLCwsLCwsLCwsLCwsLCwsLCwsLywsLCwsLCwsLP/AABEIALgBEgMBIgACEQEDEQH/xAAcAAACAgMBAQAAAAAAAAAAAAAEBQMGAAECBwj/xABAEAACAQMCBAQEAwYGAgAHAQABAhEAAyEEEgUxQVETImFxBjKBkRShsSNCwdHh8BUzUmJyggeSJCVTg6LC8Rb/xAAZAQADAQEBAAAAAAAAAAAAAAABAgMEAAX/xAApEQACAgEDAwMFAQEBAAAAAAAAAQIRAxIhMRNBUQQiYRRxgZHwMtEj/9oADAMBAAIRAxEAPwC9WhdIV7sgA4zyHtUnEnZrigYIzuPIgxt2/nU/BuKWnEFpHr0z/WlPHdfs1A8J5UDG3kJ5qI+//ar4otyM+WSUdh7r+ONa2GFcAlX7mBgr0j3FUXWLvYsBgkwOwnA+mKcvxRtu0cs/UHMfr96W3WUCVgHkR/KtmPHoMs8jmL10bMYVSTz+g5kzyFRajSBVliJ6KCGOepKyAOXWftRjXm9x2Pbt7URq9NZ/DqwhbhblJMrmeZxzH2p22hUVxlrQWpnWstWiSAMkkAD1PKnYCMrUZq9f/wCR2WPOR4xYcjhVHT1P9K3wXgduzd8R2FxSCNhtgnPWScR6CoPPGiqwyvcS6jhFj8P4n7RXCqpUrjeBLESRuBH2mRVXu161xewnho0qLagbAYwcBUxkSY7+1eV8T/zLmZ8x6z179aGGbkdljQATWi1aY1GxrQSNlq4NMBqbQCrsJ2iQd22XMEloHIHAzyiah4rf3OQAsAyCBBznP99KCk7C47ARatbq5atCnsSiTdWq4rtTRs6h78KcNN27uKyqAt6FuQH5z9K9U4Zw1LahgoVoG6IJn/l71Qv/AB4P2jZ+nfnXpEDH95rzfUybmbcCWmzi/dLUIBB5V3q7m3lXViCMc6gXO7dpjXNxSKIgjNB6i8aFhNpfArYg5pebkmibTUQBaRUgWZyMChlNSau6EAE5Ik/XIH2rjhfqDNCXUxUpk8uVD3gRzogYFeMYiag1GnxPL0qW5czWtRcEUyEADfNZUDOJrKcBZuF6YXX2LA5mY5e46ilnG9G1phMZnA5jbAz2B6U++EdNG+74kQYK45cxJpTx7V+Jcz0EdQPaKvC9dLghOtCvkT+Oa58Wo7ts1ytaaIB1txy71DrrRBz9PaubbxXd25POuOAiKsnwLbT8R5gp8p2yJMyPlxziarzxOKsHwtrNjbSF8xGTj2Bxy545VPKrg0hsbqSL3qra3BmZ7/XGKV6jRKCFXzMe/Kp9Rxy1bmfMRmF9e1a0lg3FFwttLAFQOQ9CQRuzXn6WtzbqT4E2q09wHbMjPl5j1wcVXOK/Cl1iG06lw3NfKAvruYgQT0/lXpVyyImJjt1PrQTBkH7K0AWO4xHPlkCjDI48HSxqXJ5Bq+C3kurZZYuM21QGB8x6EgkA0rZDJBwQYPoQYM/WvTeK3Ajm5cUgnyg45mZn6SKqvxVYVlt3LSwAu1gOSwTk9fMTOf41sx5nJ0zPLGlwK+HcP3lt2AgJJ6QPcjNAeEWcqok5MDsOZPZRzJOB1p/wvgV26d14lFMEg/5jDkuD8ogcz25U602lR7lzQ6O6mn1CIt0sybwW3qVS4TMtsDPt/wCJ5BhU5+oUW0t2PDC5LfZFENqCQRkSI9RzqIirjwz4O1BFv8awtXSbwY7wzXFQgpcwSJhiIkmLY7mEXGeENYglgwOJAODnqefKq480ZE54nEU12grVS20nkKtZIY8O1Ph5Eg9CDV/+FuPG5b2vll6zmJ5mqvw74eZ7ZZjtHMGP7JqwcH4W1m3JVZ5yebdR3j2rHlcZfc041JDy/qg2Op5f1qbhS+Yz0AjP5RQ+lVTb3AmWEyRHPoB0rVkFQIBkdazMuPNRfgRzpbfsEiaJ090HnRAug+gpOBhXa0/QiuzbAOKM2SagvICQoiep9qZHM3p8ZiaB19zcxNNGuKggClOq1AnFE4y3AUdD1oHVXJrT3YPYVBdvCuoFgV1TNcXkMTUrwetdXGASDToQTlaysbnWU9ALA6RO0xJz96BvqSc0ZcSDULCa30efYBcSh/Dpi1uuSschRoNgMVwxol0JNb1Wk2QOZiTywe1AIERRGnaTnlURWprVquZw11upDGQTG0CIgYA5emOtbuccufs4MC38o5/ccj9qXE1yhgzU3FMZNl+4Jq96eK90ho8ysYWOcr9etNbdyYM4/UHrPSvN7XFWToCOxAI+g6URpeL3xHmYIPNygH35SPT0rLPD3NMMvYs/xBcssuwqD7jtn695qrMSEYWhLH5MCZkSw7BZXJ6n0Nc3te9995w7jdMf5dkdh3PbrM9RRWgYbA/yrtgL2UEmSf3j65HOPmNYNbey4Niilu+QPimqbTWLz2rTXXVSVAUsXcAAuV5+Enln7COZdWPh8aVDrbGkNzWm0imz4sBmLee4WdR+22s5LET8y/vEkfhXE9Ddutpb4F666v4hKTatooYm2zTghS25uUkgnApn8L/En4q41pGsuLU7mtrcC7ZIt7Cwg4Cz9YkCujJcWWl6fIlqcWklf48iD4f0rcXs2NZqN1q9YuXR+xVB4iqbii00yTt3OOgPiNzmQt41xS3etqLQ3KVKbCJAZCyMWnmwYGM9B0zXpeu47prNy3au37aXbhARGcBmJIAheeTgetIPjb4fRrO+2qW2RixgBQ28kvMc2klu5luZq2OVS3MuSNrY8v03CyTBn6R+pq1fC/A1IJORMn19Ae1QcL0I3Kokk5aJIjsatgfaQB0wAP5DlWrLkfBDHBck6IFkAUPf1IiCKmvOBz50u1F4MwA5moJWWbo6F4xAmOw5UVau4iaGdgqmKW2r5ZzsyRj0/vnTKNiN0P1vQRTHeNu40kFyMnHf+ftWtRxXy4Hl5UulsbVQe+vIqJLksDPKq/qdcNw/h60VZ1EqIgHuedV6dIl1LY61GpxSbUXc0Wr+s+tKdddianQ+qzd29UKXZNA+MR/KorupYU8Ygcho7gUFqr00rva1sntQF3jBq0cLZN5Ehib9ZVfOuNZVfp2J1keqMgM1x4IoWzqoY9M8qbabUwZUwe9V7bGZoB/DDr/faptDwcXQ5NxUCxMicHrzHrRn4d3IEyak1nDbi29xAjrB9hyiklPtdMaMe9bCp+FwN63FcDnAgjtIPQ9+lC6rRt1BB9f7/uad8M0lwsGG4KeuII6jzcxmnGl0VoSAS2IJBMRI59vbIpJZdL8jxxuXwUVdFiaz8NBxn++1eiPo0jKAjp0/IARSC7bKu62iq3BMSCyjtuUlZEHlImOdLHOpdhnia7lW1123plD6iVU/KIlm77V9MZwPWhvh/WW9ff8ABsK9vylt10CDHTyuTJyeXQ0n+MOCXrepQ39RcvG4isCQbYEuy7AgJAUGMD/VTL4QIsaq1EAB4acSr7QG9gC+ayS9VO9tjZD00NO5cV+BmPO+o9rZP6uKIf4JBUA32ImSAggjtzmj+C/FOk1d25a095brWlVmKyVh+UPyJHUDkcdDDxKSWSclTY0cUYu0im8V4NY0tlrly6zBmCqIA3O8Ii4PITy6R6Ckevval7QuaNfEdLiEqFVyVILKShPlWNrTB+ZOxIf/ABdwxNbcRArFrTSCpxLGGJUkIYWcnzAAgGTB3pPgS0muOr8Z+m1FOwyAAfEdTLgkSRiZzNQlHsjZgcFLVN8bpVd/Ax4XwtbjWdTqtPZt64Lko0n5dpPqYxHmjluNFaHgOmsXbl2zbFu5cAD7SQDmflmAZ7ClF34I/wDmCa1b74mUeXI3KyxbcnyqN0gEGK4+GfhC5pNXfvtfN5Li7QXLG5O4N5zO0xHOJ7bcyFzx/eSk9Di2snbin5/z+An4q+F9LqI1NzSm/fsjcgttsd4z4ZaQGU5w3c981S1w9PiLTbtVZvaO5YusqhW3ARzV7dxQNw6+XtnJUMfi/g3j6rS6jxtZZNq8tsWxae7aaXKi4oQ7bcwZdpxtlYIlr8f8G1+ptKNDqzp2Uyyzs3iQf85QXQiOQwZzVDEKeOaZtI7C0BtI3gk5IPOWPMhufuO9b0N/9mCYLsJY9T1+3tTj4s0d9tMmxfFvIV3bQAWB8twruMRndtzO0da88DuAIYnp164AP8q1YvfEz5Pax3xLUSu4XSDErnHPkR+VIf8AEy4hvqQe/Unn6RUtrQ3LhmGiYwP58h61y3C3WY/PP8KslFbEW2w3Wa7aAqNjsP5nNCcJ1gUmCR3BMj3oS9pm3FWj3zB9+9ceKV5QOmO1MoKqA5MbXuKXWMATBiRJH3qG/qWMSxjljv8AWlqXTUm41WOMlKZK5I7zyrlmY9SfrXBYnnU2meDmY6+1VqkTu2EaDiZt+V90TPrmOnamt3UI3ymarOqMnEx60OSRSSwqW40crjsMOI34659KAfiRggyfWh3FRMtPHDFIDyNnF/Us3M4oNhRw07ESBjv0+9d2uF3Hnasx16fQ09xiBWxZFZTI8Gv/AP0rn/of5Vldrj5Dpl4PcOIcNtPdQXB827GRJxmQZ5f2K1pvh9bbyCWEyAwxB6Exn3p27weQMfxpbq+JopEnzdIBH6mK8ZZJVSZ6Txx5YYYBOBPpk46SakvIIAAxziMfXpSq/wAQU/KWB58qh/xokCeYoJNgtILu6oAMIC4zuBwD2A5j2NT2NsSpXHbl68qVX+MsQYg9wc/qait8ccKAttBiBEiKethU99x6/PkCJ+pnqZoG9p/2qlmJXksEjPQwOf8ASlCcfuTBUBvX+mKZvqWS3vcEk956zyxH/wDaFOIbTKh/5WtbRp7wyRvQc4ztIkfRvyqtWmnZcERCMJ67gwKkdjIq2fGl38VoLmIa2yuBHTKHP/YVStGh8FJ7ldvobgYH3VZMdqzztSNOKmtj074X+D9Nobl27py4F8CU3DwxksGVFAAMED0AxEmnfFNX4VskfOcKOvQT+Y+4pPwTje63o0RfE3pNw7wpt20BUXCrZcFgBA5TPvJeH4m9t/c/e/4A/L6bjj23dqa9gCD4U+JGfiF7TeBdFraPCveGdpKAtdd2Jwrym3uAhnzCnXxVxy5pQxtr4jCy1wIQQCEdRcYsB0VlMVBwH4/0Gsv+BYu7rjAlfKy7wiktEgRAB+aJAxTXj3EEs2XuXG221+YwTgsFGBJOSKDWw+J+9Wr+DVvjHiae3f09tryuAwUMqMAec+IQJHaelGvfYW9+xyYnwwU3z/py+yf+0Y51WeEcctKniWf2lhvKAgiGTyDarRiBHsFoHhfxxo1ZwL2pvTko4R9kHaSpB3bZ6EnmIxQGceVVV9/0y5aHVF03lLlv/a4hhHcKT+RzQ3COI3Ls7gV24YNauWzu6lTcEFefInmKr9v4v03jeIdVqAhH+S1gFPSCtveOp+Y8/SKZHjqX9p0+pVAD5hc07sGHUZKEfQ/euBtuv+7fHA41l3YpeWhc4jlH/H6z6VXrliwbrrbKZlztAkHdDK2OjT9yP3adanwryshO5HBVgCQYIMwRke9ed8Stae3fvNphdLFw97ao2SEZPDRjkzdZiSP3l25Iig56N+wFCMou+ew2v67axTkPT+tLdfrgp2jeSekR98f3Fbu3DaMhg4InPY8iKEt2i7S+5Q0iS0fcHNbYVyYZN8CrVE9wPcyfy6UJNG8Xsop8j+IO/b7UtDVshurM0+QlDU6CaHtinvAuHC44LFdozBPPIxFNKSirYmlydIK0HwzcuDcWVR9+npRz/C8gefMQSF8uOsTP6VY7bhYXkD/cCpb2BisT9RNs2LBBHn+u4G6MVCtc7FQYj2pRqNI6/MpHuCPzIr0i4CM0N+JEndHbuPqKrD1Mu6slL08fJ5sUo/hvDmZxIxyzjNNuIpatuWQKPQcvoOlLbvEHBUiYBMCMferubmvaiOhRe5crejQqpIHlGPSgjctozExzn61WNVx66wgNtHYfzpVc1DGZY59ajH00n/pl36iPZF2bXrPSt1RPEbufvWU/0i8g+pfg+gbuVI6+4BJqq3nYMwbEdDz9/arFd16sItuC3OP1mq3xjSs3nI83X+4rzomqYNcuEnHL9PyrYjAFD2bgAgk+goXUaoDk0egqpOxgbXOST2FQAuCDESYjNJjrnn5jVg4HbDbXuXlQT8pJ3SPfoa6T0hS1B+i0ispLMMYj96ev0qO9eUYS4Co6NP60drNF4jlk2OOu0gx70NY0zAkpbORHcEnGJNSUh3EX8Rv2zbuKIQlSCO/UfmAfpVM0ei2lnOSW3kjmCoKLP/QxTzX3A90gxtTnygtnn3jax7Y9qGu2hddbQBCqQ7wY9dpHfMe5PapTlb2LY4tIbfD+rNq34S2x5zIYZJVcgER8gJxmSX5AEmrnwCwoshgwcvksDMwTiR2JP1LHrVZ4dwAapbiXifDNsoyqSolzJAKkGAAB/wAZB+bBf/jr4Tbh1hluP4l+4266wd2Q7Swt7Q/LykSYz9BRQZDPQ8G01nU6m9aH7e9sN4bpiBC+X9zdz9Y9K54paW6j23G5HBVh3B5/Xr7gVTl+AWs3tZd8S69plI09tL13eBd/z94xJnKw0Yk1ZOPeN4F0acDxtsJJ5EkA+Y9QJgnqBROgrkqdfILpOHJZtJZQQqCB3J5sx9SZJ96Sp8LWrdy7cVfNdMnsO4X0LS327Cm/w3p7yaa2mpjxElJBDSimEYkc/LH2E5JpRw59eL93xwLdp7qlDh4AfZ4SgNjcijzdMGJY0tqlsaNEm5+9fO/O/bz5M/wX0p5w/hm1eVH2bYxST4dtcRGt1I1Dg6VY8M+Ft8TeNyi2Q0L4fynGesnIZozWPbNraR7/AMDVI4npR462SC7XdTdv4mLapu2SQMAtkTjczgSRV7tXHN91MeGqoV8ud5FzfLb842Y2iJ9RNe4rYtrq1LKrpeDWzJ3EXpZrRIZoCmbi9PmUdqjkelKuXsvyPB72VzRanakuCCw8QK5G4K7tAO2QP4AgVNxPVae6FxkCIEjp35H+ldcQsFWa3+G2h0a6t5RO0Bna3aa5O0DwlJKzG9h2FIGtEGt3pvct9mjN6qEoO62lucPpTkqGK9wJ+5GJrn8OREgie4j7TV/4DbXwVGJA6cp7+9ca3TkgzBHOOf61X6inVEOhtdlHRYpjZ1REEfODg9qN1KbZO0Ge6/p2+lL1UE4B9KvGSkQlFxHGm4mzshuNgHtyHerQOIK7bQR7/wBaXcK4UiqCySY65j70Re0sggQnYgD78qzTcJPY0QjJIA43xDwzC57+9VxtUxPMiaK4ppChywYdD/SlyXSpxWrHBKOxlyTbluO+HcA8QbnYj0gfqam1fBEVSoZiInMQPaldniN4AeYxMCeRPUfnVq11otbDcmiGEgwe0ioZZTi92XxqElsjz3W6XaWgyAcd6BZatWq0I27pzJEUHqr1jygoIHYAZ9Y51ohmb7EpY0u5XorKKcLJjlOKyrayen5PUfw4s77hILJBG0yfMSsHoabWwroruYnMSSInGelVvimnNlyFcOGBwJyM4P8AQ9Ki0mpYCMjpFeRotcnoa6dUE8Y0Kydjz7iky8OBndNNXuzWlWnWyFdMCuaJD8q7Y/3HNQX9DtjIaeUH+ByKcmgdTZk+UZobnbA2j0OYRvDudyYBH0FEa3VX7SG27ftDCgSsDcf9QPP05zXOm0V4mQNuCfMaQcd4sbN1VNp71wjyywVRO7E5gwG6cqnkltRXHG2MbD27agAzkQYmWfkB3JABjtFG6TSbEdvJbJG5nYkxn5mnmEWWI5EmOhNVvT8V1rsyqtqyO4BduxhmO3HL5amfhd+6Iv6i66/vLvKoR2KLCx6R0qCRey3/AAjxfxbWlYlgNQ95kBWR4aD9mHbb5W2AMciSW5zgr4y+IhoVtv4HihywJkKFYLKg+U/MZ+in2o34VsC3pbSKIVQQo7AEgR9BR+psq4AdQwBVhImGVgyn3BE01Oh8c8amnONrur5IlO5VYptJUEqQJUkAlTHUcvpSjifEU0/nuMqWlR7jkmG2ptBKLOfMyKRGTdTqcOnNLuI8IsahSL1pLgKlZZQSF3K5AJ5Dcin/AKimJMi4Pr7eqs279okpcXcJ5joysAfmVgVPqprjhvFbF+5et2rgd7DBLoB5MRP1EhhPdDSHW29XotTorGh0w/Bht14yssbjuHHm5bB+1xjIwAAKefD/AMKaXR3Llyxa2NcEEyx8shoAY8t2ZOcxMACuAM7IyRB8sZzmROD+VEL7/pUdjSojOyqA1wguRzYqoRZ9lAFTFa4Lq9jiBM9cZgSQJgSBJGWx6motHxEXFUgwWUtsJAbaG2ElQeW7E8uVSsYqkaLgVlOLK41tx9QmnXdZYgk2RbWyASFCwWHiEDMkGIO6hRxdbxUiGjzSo6EmCSFMzO0McZhSelUjjHCk/EXFVtuFubQMAXC4XrnKMPpRPxrww3tRw9xq/wAOUvEIkHzvtLyoBy21CkNAi5zk7X64xw4trRfDAL4C2ikc9ty84af+4+xpoScZWhZpNUzrhts2xCEuPWBHejWUNO7H1oJLm3p/frXQ4h5vlp927JKkS3LAjoaA1diSCuD3MH350TqtUOmaCcOSMRTwtCTodae+FUAktitam6D+8BQrMABnNJr98m5HOK5Kwt0gritnywWn2ApCLBM/xpnfV2Egj0FAMCPmMVphkcVRnnBSZ3bZmQJAgGYxB6znrT74fvs07h5SAsdDtPb7/ekP40Dsfp1rm1rHOF6ev6mhP3JoMfa0wv4iCq8LhRyE49qQu0ySJ/v0o3VxzZ9x7Ly+5oFqtiVInkdsg21qu6yrWRPVNLrrYORBHKJ+sH1rjiAtuAyklv3iTzNV67qcmpLF8x/AV5rxrk3LJexM5g4oqzPWl12VPv8AlRWn1BIA7VwUEXAayw+1gYyK7s5/jUv4YNiQvqcUrYyDNBxpNxlYJxM4n2jnVR+Iy13WEq0qvgwYH+s+KB/0kf8Aam9/h8ebcdvU46dZn9ar51NsagWzcRWYgKGaW+UsSQs7AApMtEgYmozii+OUr4OuHbCzBQ07N0ntdu3j+qsfaK1xLSkW1thyu60+nU5/zLiKttjHba5mi9CEsPaNxSbV/IMOoD7VdUI27nGzxI2wBtYR1rfFdO7qRb8reG5Qjo5hVP8A6l6ne9dx6dF14Gsae2Bygx7bjH5UU5obhQizb6+USeU+sdKQ/F/EtXbu6caaxcuIDvulVLBhuCeHI5c93/qf3TTXSHxYnknpTS++xY2pXxzh/wCLsNY8S5aBZQz2ydwHMYCmVJG0g0Vxa66p+z2lt6Dzctpcb+XXbu9ufIGgNXrHs7LiLuUOougAlvBYFXKAc2VjbeOcIwHOiTrayH/x5xTT3dOLNm9eutZnf+IBW8QzuyswIgqZhSJgAA5FL/hRbWh1d3SX+JNqL9wWytu6pSCQ0Q5Yh7rDb1BIA59LLxW7rkv2vAt6e5p2ZfGLOyXE6M/ZxtAAjMwIjNLeMfE9o3zY01u3f19smLN5XtMVQEubVx7cE8oJKqwkhjFcAsGr1Fu0pa4wVVUsWPKBz/v1qt/DfANuqu6tNT41i7uNtVcsB4jh3nMYIgR9c1Y+G3bj2rb3rXg3WWWt7t+wnpuAE4/WKkWyLaEWkUQCVQQq7iS0YECWJz60unctDK4xcV327cEHiI4YoyvsJVtpBKsOYMciO1ecXzpbvFdQlhblviQtNsvGSiudPG9hJGwoUAkETmBgm/cA04O+82lXTX3O25G07tswwZeakk5MExnkKC1eka3rg62ENu7Z2teBh0a2zMLbD95W3rEQRsMyAIK4EmkpUv79HnmutIBw3/F3unVlyybMBELLsQkDzXBcFueZ2lpMgVftVLOwwMCeXVm/LFKvjDinharh9s6T8QXuzbcc0ePDIXsQri5Jx+zGARuWLi2o3MjQV3IDEgx5n5lSQfoaaKtkpukb1LeYgZHcVq3tn1pf4jRE4/vrW0EmrqJnchoLiL0/jW0uzkD6n+FQ29KRmfzqQ6tYg/c0K8B+5w9xe0/WgmMSFAFNNFtb5th/4iPv0moOI3rYwAB7V170dW1i5beZZpHpQWqUNy/Wjb9xYx+lBXb55A4qsU2TckgNWKggdajuagnmTU17PUmoCtaIkWzU1wa78I84NYtluxptSQFG+wxX4fuEAzz/ANrfyrKjOp1H+t//AH/rWVDqZPKLdOHgNDyT7/xo5DBUjEc6DOjYEwwOT6Uw0mgcqeYPOPT9T9KlKSGUWbN0E1MgA5c6hGkcZIH1NbO4cx9j0pbQ3AwtPI5Vl3c2QAemZ/KCJqPSWE/fdvpA/WmQW2qgbicdAP586nKS4HSPLfijjGrLX0tutu3bYqWRCbmIGCWME7gfKFPrVr4s4GnXToqlhbtWiRAYW/I11nc/ukRKzLbSJBIpTrV/+KeAPDZrhYkDLi5aW3M9YmO8elTvaMsxTzI7BSpdtpdQUd0jLbHUgCfKTEEEDNmlpg3Rrwr3IKS+xtqmAii2LSmMXF2uIUwrEEKOfmAdSRzpjd1iBjkLhSRAwHO1eQ5FsUs4bw03LhUIVFvlGXAvO2B5YVCttSWnJkTg0xvaJC0xO4W/tbbesfWkwKXTTb/v79FMmjXVUixDiSae0TdlLNuz4rXT8uGjYABz5QBzJAApjavLcVXRtyMAysCCCrAEEHsRSXjPw3Z1ljbdLjdaVZDtthG8VS1vdtIDczgxIkUdwbhlvSWbdi1u8O1IXcZOWLZPuT9IrQjOcJrbN83FR1uGzc8O4BB23FAaDI5jv3BHMGl3EeLWLJi9c8PsWB83lLHb5TMADPcgZNDfDfwlY0DXmstcY3YDb2n5SSCe7yxlvbAzM3GPh6xqP8wNm4lw+Y/uqEKCcKrLzjqZrnfYri6er/0uvgO1SWdTphZvW7l1MMrWmCkDnbZX3qQYMAjpz5xUfCOK6PS27dlRePgp4QZwHuR5WILgznymBA5QMCmOkAB5QARj0HICqZZ4ctpdq5yWJ/1Mxlj9/sAK5iKg/gHENDYuXblrV6pkuGBbum46IyO2/aSCxlpGZx1MiHfFeNae7ZK29Z4DmCtxFJIIMjcrLle4xI65ql6XhRUBfmMnO0LO5ieSgDEx9K54eiXgWt7iqnaSUdIaAY86jMEfegwx2do9D03GrARd19XaBubaRuIGTtAxJ6Uv4Xr12vv1q6i3ubadgU7RuDKXjaxV+RERtz2pDe0G62VBKkiAwgkHuAcUX8M8LOn03hs/iQ11g3KVe47iR3zJ96AdVL7/AAWIWwSAYbaZB9YKyp6eViJ/3EelVbjHDdhUIPIiBRkYG5zmAABk8hAita/gI1Gp018sV8I+cCfMEbxEA7efn6HuKG+MdW4vBQSAbakjuQ9yKfHbYmaMFBNO75+DWmCTEiina1bGPM/6VWLVw1P+KPStDgZFL4GVy+Sa5W+oI3Z9KAu32iRNBOzdZopClqHF0CEQPp3pd4e+TMf30pOgPUGKI1F8bQAzKOxH8aCilwFu+Sa+kczQ2DyINQi2YHmkc/mn+zUxFVUmiTiiNhUiWQUJnzTgVqPr+dEae0eq/fFdPJsdCG4VYugoAcHkfX+FBXwdxPL9aNZsQPtFKr9+Jn6Cs8XvZpa2Jy/oK1S78T71lPQpbWVN0yR9Ov35V2+oI5ZA7VwdCsn9p3nHKCRJPQVNb0OfmxgSRj+/5jnWbrY/JTpzfCODqyaja7PWi20ak+VweQEAZn6z/URUi6e2gBba04GOfbr7cqKzw7A6U+4JY1YGDUl7W7jy9MQK272iu4bQZgDOe0DnP0Nd2dUh8uBy2+WZkFo8s9Ac0Hnin8hjib7lQvWQ5uqxaGuFjmDh1MAg4Hlj61abXD763kuopdWRVbcQQkKXR1VnztcuIUjF4QPLNS6hbY2k2rbjqxRG5CTJIkgf6ojnnv43rH87vsCoeQgCekxEdfypLUqaLxtbHq2q+FLniWns3X0/7e5evAbVJ3b9rp837TadhJPK4/c1gsu5W4rsqMumZVBjbFwu4gdNhA9Yrzv4Z+Fk1BueIwUp8o8Pdu5ZmRyO2VxO7Bwau2ru/hxDAEKLagJMkM3hiE+bAHrMEAmJo64vYaOu7X9wWf4v4Ve1fDzYs3PDLBN+MvbAlraksACx25JiAQedMOB2LtrT2bV64Lt1ECtcgwxEgGDk4jJ5xPWk/wAXfEDaDRi8tvxdpRGgwEDIYdu43bBEj/MGaacK1z3rFu6bZtuyBjaJyrMoYJJAyQRzGN1MiYi+DOA6rSfiPxN/xzduC5/9wz4rj0byQMHy8hVm61WfhT4suaxC76ZrQFxrc7hjbbe4/laC20hUMZlpIXpZDcyu3MkA+xkYnmQYnsJ9J7UkFJvgms9ff+ApMLMxTgEZM9fpyA/WkXBuJJfVXUMFKK24jEsH3JPVl2wf+Qrm0FQk1dCv4o0TG15RKhvMOmVYKWHVQxGDiSCcA0o+G9A/jIEZz5/EZmMkKX3XhIOUdTGczdtkhTIF9G0kqRIOCCJBnBB9P5+tb4Rwq3p1IUk7m+ZjLQWi2k9gCAO5JPNjQTT4A00aFiodUzLp7pQS4tuVH+4KxX6zFHi6CLnldQhZfMsTAUyn+pTuAB7g0p4XxFNTp7d63Oy4siZHJihGR/qBz1wetFnJ07I/hxrxsWzfI8VgWaBEbiSogYBCkClfxNpjcvrHS2B9d9w0/W4AQCSCSByJyZj5Qf8ASefWl3FLDb94ONsHA6FmMRJOCJgUISUXydmTnbrkRjg1wctrYk5ED79agGlAMMwH9+lMm1A25fHqR/Gg7VtHJ85xywM9D/D71VZaVyZm0dog7WBBiT+n513Zk8l/KpdRYCczHvz+3T9PWsF5QOeKKyJq0wOLT3C7GnBkwBHUmTnl7cqB4gqIRjdIzn++tS/iYBAgg8/Wg7wQwZyfy6ZmpxypS3Y7VrZEj3kCbQACcyRJPbpUPj7eYUn2/WmFrhO7PiDEAgIZkiYBYAE5HInn7UNqdFtMMCD9xjnBGD96dZIPuCUJLsDpxQrygVo32fJz2/vpU+n09ssByB67Z/v3om9aKiQcHpEfaef0n6UrzY0+RlCbVgKs4IMR9f0rL08wAPSpXf1E+/rGPy+9QlSME06kmLwCm83asoptG3rWVP6jF5QdMh3p+OFQNyhgsDOTjcDzmPb0FMVvWyrk7VJiVDdeeRgkfQYMe/n17WY2jAYBfrt35HqTH1opdbt6/KMe5yY9M8/flXiKUkvJo6lFrv3bW1SGAJUbowVJgnC9QY9frXVjTi6LnmLGU80wqlvliOYmOXRcCqgdfAzhmHLpy801MnGHYABmGGOOZlQArHtggehIoJu7Yeoi1G6ltyj2VYjE7YxMiEIJgmMTkDrQ41gRwy21VACjJu5pz80zyAAAGfLgxSPS8UYM1zdDAyD1nyq0j7/+p5VvUa0XRtzho5SB195M/dvXHOck/g7Wq2Lpc1Vl7bAeWPmG1QMGIZjgiSD16daRcRt2tOyPabxb0bWYYXaVZVBIbuq4mMHvVfuapVlFPRczLTPblujZOa51epA6ywEc5AZQAfpMx7Cu6stuwZTLH/i4cMjWkEAndAEeQBSMRzLdfbsS72osi4ASpABySGEoEGDMCRu5dQe+KTZ1UsWP7oKY589q/cEVP+L/AHQARkz2JzI+v94ptckqXIOqWm9r12su7yxJESSg2qMHGfy2KelMrt9k8S4AT8pZcnnLBv8AaoEZPSOVUe3xYBgVyOWesESGHVSZxyqRuIPE7mMgL5uXlPlX2GT676EZyXNnOaLg/G0Kg+FkFiCSYDMGJLHG6SdxB5kAnoa74dx1B5bi4WArT4hI5cuZzjJJ6+9WPFNixuMc/YttBgn1UCPU96Eusu5nOBBAnH3Md4j3JjAJHVyd9wqaPQb+ptM243tkIWzEkQR5VB6bSYz0xSHR8dFsBdg8NGCgQPKgcj5RgQh5ARzquWdVuJMwNsHsCxABk8zE9P3aX6jWEYGAQFM9ypY49wBR6kpPwc5no1rXW23MxVSQgKz1LMZIwTyGMY+hMB4nbK2zv5hSwn5R5SeXVSoj2Bqi2tdAXJlR+eSY9Ibn6+lYNbETgkQB0xIafpNGU59gLIXzTX9y3dpMttdiDtALAREYjdH/AKjnmpP8RFpzaa2IGB5SojMbUjkTgd/WqRp+MOQAGYYIwckFQdp/2+WB23EdaK0nFHDG4W8ywwPXcu3mP75Gu6kktnud1EWS7xYLc8QWlBAKMN0MyySQ5IMgZgR0MczR9zitl7bj5YBLCBEATBZsER09e8GqZf1YugpOQQBIkDE56yR+vrFB3mVfKp/dEnmwIOPLymIP37Cgs0++4dY/4pft2PDa3d8a6Ykg+UA7lgsCTM4wRyM84odONBwyPaT5ZLxAHlGeWfMZgkc2j1S6kKoEzKr9mVJ+mcdfloayw3yf3AUgROCNv3mPpQjJugOdcFwv3bAuICykAZMhhgAgAzEdPcesUtdrRPzRAJMCZEzj1mR7GehpSdQMKACDk9gcmR9evoK4XWqCNs8ivbOJBzlZxXapNndSy2fhltqbiJgKjMsFiQQYYR8ggMSxHI1n+I2mSTplO09eWJIkwMc/KcZHMVXLutYgncxUyIPyjKhQI6cvyoocQNtYDYHnjs0jIP0B7ZoW1/k7qIsXCOJ208l1QQnythoUtyC84BYDmT1ori9y2QXW5tYIWUGATEqFUKZGQT6YxVOdFLM7GAMZx3mTyz/A9gTCtwtBJxtXdGebxz78x9DR6sqobXsWWzxuSA1pW3gifqObQTMbvtU2oexsSSrDcSYggKzhSNsxyE56A95qkeOWIBxkN9GkH7QPvUz64jIzJyPSZz6xmOk0dUkheoWHW27DNAIBJABnEkwR7Rn3rnTaBWVGUGSHgtLboncBbkEnKgdARz5iq63ENuMyCJ6RJxtM4ME551J+PuESGYAQSB8vylS0dyAZ/wCZ70It8s55EMLnFbUmbSzOZbM9ZxzrKVW3uQMpy6xP1rKTQ/Ieq/AmW7udR06/p+g/KpWvgk9JyfT94D+J9/SsrK10QZm+AwJlog5iMCZ7mQMdOs8q5s3snGDt5YwZjPoRWVldQAl73T1/hn6134kDyjJPOeR8qznlCn8jWqykcVYUQWbixuXlOOm7mR9McuwzUvicv/yx1BG6fWM/U1usoSRxDp2AST1z/P7yBWF5zO3GewjcogffHMk1lZT13Acai+Jx2MZnEhjPbpj9aIt6jHqABz9uQPUQPqaysrtKOZoakMTPeO3IwOXrFcajVqSJ5TgDmzEHccdAoEnrgdMZWV0YKwnaakTBJ29e0nAHpmfqTUG7cyD6n7KP1mt1lDSkcdPfUkjoZ+g+YD+PsR6zsvG6T5+0wBMgyepPb2ntWVldQCLT3xOBggY5TPIfcUYb8YBxIg4zjn74H5VqsrnFHEgvQCVEseX/ACwFOe0jPSZqKzeWCy5AJE8t0GcdlncPUDNbrKXSqCdvfmJOZh+8mAZ+hJ+tQaa4AhLdTP05t/8Ar96ysrkqOZjNMkHbiD2AiB+vuT71xevL07GM5/1EkDlnpnHWsrKZIBLZvCM8wBHbMGI7gj8x6V34m6QcjI7T0PLv/GtVlBxRx1qr8mDyJgARLOZB+m1cnsY51348YBMYJ/Ij8yT71lZSyiqQUQaciWJzA29uy/x/KtFw3Lpy6TIO4n7fQVlZTpHEVy6oAyGzkzzIMCF7cs9fTr1pr3Q+p+xgz6GB9zWVlGrRxKNWe7D2Aj6elZWVlHQhT//Z"/>
          <p:cNvSpPr>
            <a:spLocks noChangeAspect="1" noChangeArrowheads="1"/>
          </p:cNvSpPr>
          <p:nvPr/>
        </p:nvSpPr>
        <p:spPr bwMode="auto">
          <a:xfrm>
            <a:off x="63500" y="-144463"/>
            <a:ext cx="304800" cy="304801"/>
          </a:xfrm>
          <a:prstGeom prst="rect">
            <a:avLst/>
          </a:prstGeom>
          <a:noFill/>
          <a:ln w="9525">
            <a:noFill/>
            <a:miter lim="800000"/>
            <a:headEnd/>
            <a:tailEnd/>
          </a:ln>
        </p:spPr>
        <p:txBody>
          <a:bodyPr/>
          <a:lstStyle/>
          <a:p>
            <a:endParaRPr lang="nb-NO"/>
          </a:p>
        </p:txBody>
      </p:sp>
      <p:sp>
        <p:nvSpPr>
          <p:cNvPr id="5125" name="AutoShape 4" descr="data:image/jpeg;base64,/9j/4AAQSkZJRgABAQAAAQABAAD/2wCEAAkGBxMSEhQUExQWFBQXGRwXGBgYFxwZGhsYFxgYGBcZFxcYHCggHBomHBwYIjEhJSorLi4uFx8zODMsNygtLisBCgoKDg0OGxAQGiwkHyQsLCwsLywsLCwsNCwsLCwsLCwsLCwsLCwsLCwsLCwsLCwsLCwsLCwsLywsLCwsLCwsLP/AABEIALgBEgMBIgACEQEDEQH/xAAcAAACAgMBAQAAAAAAAAAAAAAEBQMGAAECBwj/xABAEAACAQMCBAQEAwYGAgAHAQABAhEAAyEEEgUxQVETImFxBjKBkRShsSNCwdHh8BUzUmJyggeSJCVTg6LC8Rb/xAAZAQADAQEBAAAAAAAAAAAAAAABAgMEAAX/xAApEQACAgEDAwMFAQEBAAAAAAAAAQIRAxIhMRNBUQQiYRRxgZHwMtEj/9oADAMBAAIRAxEAPwC9WhdIV7sgA4zyHtUnEnZrigYIzuPIgxt2/nU/BuKWnEFpHr0z/WlPHdfs1A8J5UDG3kJ5qI+//ar4otyM+WSUdh7r+ONa2GFcAlX7mBgr0j3FUXWLvYsBgkwOwnA+mKcvxRtu0cs/UHMfr96W3WUCVgHkR/KtmPHoMs8jmL10bMYVSTz+g5kzyFRajSBVliJ6KCGOepKyAOXWftRjXm9x2Pbt7URq9NZ/DqwhbhblJMrmeZxzH2p22hUVxlrQWpnWstWiSAMkkAD1PKnYCMrUZq9f/wCR2WPOR4xYcjhVHT1P9K3wXgduzd8R2FxSCNhtgnPWScR6CoPPGiqwyvcS6jhFj8P4n7RXCqpUrjeBLESRuBH2mRVXu161xewnho0qLagbAYwcBUxkSY7+1eV8T/zLmZ8x6z179aGGbkdljQATWi1aY1GxrQSNlq4NMBqbQCrsJ2iQd22XMEloHIHAzyiah4rf3OQAsAyCBBznP99KCk7C47ARatbq5atCnsSiTdWq4rtTRs6h78KcNN27uKyqAt6FuQH5z9K9U4Zw1LahgoVoG6IJn/l71Qv/AB4P2jZ+nfnXpEDH95rzfUybmbcCWmzi/dLUIBB5V3q7m3lXViCMc6gXO7dpjXNxSKIgjNB6i8aFhNpfArYg5pebkmibTUQBaRUgWZyMChlNSau6EAE5Ik/XIH2rjhfqDNCXUxUpk8uVD3gRzogYFeMYiag1GnxPL0qW5czWtRcEUyEADfNZUDOJrKcBZuF6YXX2LA5mY5e46ilnG9G1phMZnA5jbAz2B6U++EdNG+74kQYK45cxJpTx7V+Jcz0EdQPaKvC9dLghOtCvkT+Oa58Wo7ts1ytaaIB1txy71DrrRBz9PaubbxXd25POuOAiKsnwLbT8R5gp8p2yJMyPlxziarzxOKsHwtrNjbSF8xGTj2Bxy545VPKrg0hsbqSL3qra3BmZ7/XGKV6jRKCFXzMe/Kp9Rxy1bmfMRmF9e1a0lg3FFwttLAFQOQ9CQRuzXn6WtzbqT4E2q09wHbMjPl5j1wcVXOK/Cl1iG06lw3NfKAvruYgQT0/lXpVyyImJjt1PrQTBkH7K0AWO4xHPlkCjDI48HSxqXJ5Bq+C3kurZZYuM21QGB8x6EgkA0rZDJBwQYPoQYM/WvTeK3Ajm5cUgnyg45mZn6SKqvxVYVlt3LSwAu1gOSwTk9fMTOf41sx5nJ0zPLGlwK+HcP3lt2AgJJ6QPcjNAeEWcqok5MDsOZPZRzJOB1p/wvgV26d14lFMEg/5jDkuD8ogcz25U602lR7lzQ6O6mn1CIt0sybwW3qVS4TMtsDPt/wCJ5BhU5+oUW0t2PDC5LfZFENqCQRkSI9RzqIirjwz4O1BFv8awtXSbwY7wzXFQgpcwSJhiIkmLY7mEXGeENYglgwOJAODnqefKq480ZE54nEU12grVS20nkKtZIY8O1Ph5Eg9CDV/+FuPG5b2vll6zmJ5mqvw74eZ7ZZjtHMGP7JqwcH4W1m3JVZ5yebdR3j2rHlcZfc041JDy/qg2Op5f1qbhS+Yz0AjP5RQ+lVTb3AmWEyRHPoB0rVkFQIBkdazMuPNRfgRzpbfsEiaJ090HnRAug+gpOBhXa0/QiuzbAOKM2SagvICQoiep9qZHM3p8ZiaB19zcxNNGuKggClOq1AnFE4y3AUdD1oHVXJrT3YPYVBdvCuoFgV1TNcXkMTUrwetdXGASDToQTlaysbnWU9ALA6RO0xJz96BvqSc0ZcSDULCa30efYBcSh/Dpi1uuSschRoNgMVwxol0JNb1Wk2QOZiTywe1AIERRGnaTnlURWprVquZw11upDGQTG0CIgYA5emOtbuccufs4MC38o5/ccj9qXE1yhgzU3FMZNl+4Jq96eK90ho8ysYWOcr9etNbdyYM4/UHrPSvN7XFWToCOxAI+g6URpeL3xHmYIPNygH35SPT0rLPD3NMMvYs/xBcssuwqD7jtn695qrMSEYWhLH5MCZkSw7BZXJ6n0Nc3te9995w7jdMf5dkdh3PbrM9RRWgYbA/yrtgL2UEmSf3j65HOPmNYNbey4Niilu+QPimqbTWLz2rTXXVSVAUsXcAAuV5+Enln7COZdWPh8aVDrbGkNzWm0imz4sBmLee4WdR+22s5LET8y/vEkfhXE9Ddutpb4F666v4hKTatooYm2zTghS25uUkgnApn8L/En4q41pGsuLU7mtrcC7ZIt7Cwg4Cz9YkCujJcWWl6fIlqcWklf48iD4f0rcXs2NZqN1q9YuXR+xVB4iqbii00yTt3OOgPiNzmQt41xS3etqLQ3KVKbCJAZCyMWnmwYGM9B0zXpeu47prNy3au37aXbhARGcBmJIAheeTgetIPjb4fRrO+2qW2RixgBQ28kvMc2klu5luZq2OVS3MuSNrY8v03CyTBn6R+pq1fC/A1IJORMn19Ae1QcL0I3Kokk5aJIjsatgfaQB0wAP5DlWrLkfBDHBck6IFkAUPf1IiCKmvOBz50u1F4MwA5moJWWbo6F4xAmOw5UVau4iaGdgqmKW2r5ZzsyRj0/vnTKNiN0P1vQRTHeNu40kFyMnHf+ftWtRxXy4Hl5UulsbVQe+vIqJLksDPKq/qdcNw/h60VZ1EqIgHuedV6dIl1LY61GpxSbUXc0Wr+s+tKdddianQ+qzd29UKXZNA+MR/KorupYU8Ygcho7gUFqr00rva1sntQF3jBq0cLZN5Ehib9ZVfOuNZVfp2J1keqMgM1x4IoWzqoY9M8qbabUwZUwe9V7bGZoB/DDr/faptDwcXQ5NxUCxMicHrzHrRn4d3IEyak1nDbi29xAjrB9hyiklPtdMaMe9bCp+FwN63FcDnAgjtIPQ9+lC6rRt1BB9f7/uad8M0lwsGG4KeuII6jzcxmnGl0VoSAS2IJBMRI59vbIpJZdL8jxxuXwUVdFiaz8NBxn++1eiPo0jKAjp0/IARSC7bKu62iq3BMSCyjtuUlZEHlImOdLHOpdhnia7lW1123plD6iVU/KIlm77V9MZwPWhvh/WW9ff8ABsK9vylt10CDHTyuTJyeXQ0n+MOCXrepQ39RcvG4isCQbYEuy7AgJAUGMD/VTL4QIsaq1EAB4acSr7QG9gC+ayS9VO9tjZD00NO5cV+BmPO+o9rZP6uKIf4JBUA32ImSAggjtzmj+C/FOk1d25a095brWlVmKyVh+UPyJHUDkcdDDxKSWSclTY0cUYu0im8V4NY0tlrly6zBmCqIA3O8Ii4PITy6R6Ckevval7QuaNfEdLiEqFVyVILKShPlWNrTB+ZOxIf/ABdwxNbcRArFrTSCpxLGGJUkIYWcnzAAgGTB3pPgS0muOr8Z+m1FOwyAAfEdTLgkSRiZzNQlHsjZgcFLVN8bpVd/Ax4XwtbjWdTqtPZt64Lko0n5dpPqYxHmjluNFaHgOmsXbl2zbFu5cAD7SQDmflmAZ7ClF34I/wDmCa1b74mUeXI3KyxbcnyqN0gEGK4+GfhC5pNXfvtfN5Li7QXLG5O4N5zO0xHOJ7bcyFzx/eSk9Di2snbin5/z+An4q+F9LqI1NzSm/fsjcgttsd4z4ZaQGU5w3c981S1w9PiLTbtVZvaO5YusqhW3ARzV7dxQNw6+XtnJUMfi/g3j6rS6jxtZZNq8tsWxae7aaXKi4oQ7bcwZdpxtlYIlr8f8G1+ptKNDqzp2Uyyzs3iQf85QXQiOQwZzVDEKeOaZtI7C0BtI3gk5IPOWPMhufuO9b0N/9mCYLsJY9T1+3tTj4s0d9tMmxfFvIV3bQAWB8twruMRndtzO0da88DuAIYnp164AP8q1YvfEz5Pax3xLUSu4XSDErnHPkR+VIf8AEy4hvqQe/Unn6RUtrQ3LhmGiYwP58h61y3C3WY/PP8KslFbEW2w3Wa7aAqNjsP5nNCcJ1gUmCR3BMj3oS9pm3FWj3zB9+9ceKV5QOmO1MoKqA5MbXuKXWMATBiRJH3qG/qWMSxjljv8AWlqXTUm41WOMlKZK5I7zyrlmY9SfrXBYnnU2meDmY6+1VqkTu2EaDiZt+V90TPrmOnamt3UI3ymarOqMnEx60OSRSSwqW40crjsMOI34659KAfiRggyfWh3FRMtPHDFIDyNnF/Us3M4oNhRw07ESBjv0+9d2uF3Hnasx16fQ09xiBWxZFZTI8Gv/AP0rn/of5Vldrj5Dpl4PcOIcNtPdQXB827GRJxmQZ5f2K1pvh9bbyCWEyAwxB6Exn3p27weQMfxpbq+JopEnzdIBH6mK8ZZJVSZ6Txx5YYYBOBPpk46SakvIIAAxziMfXpSq/wAQU/KWB58qh/xokCeYoJNgtILu6oAMIC4zuBwD2A5j2NT2NsSpXHbl68qVX+MsQYg9wc/qait8ccKAttBiBEiKethU99x6/PkCJ+pnqZoG9p/2qlmJXksEjPQwOf8ASlCcfuTBUBvX+mKZvqWS3vcEk956zyxH/wDaFOIbTKh/5WtbRp7wyRvQc4ztIkfRvyqtWmnZcERCMJ67gwKkdjIq2fGl38VoLmIa2yuBHTKHP/YVStGh8FJ7ldvobgYH3VZMdqzztSNOKmtj074X+D9Nobl27py4F8CU3DwxksGVFAAMED0AxEmnfFNX4VskfOcKOvQT+Y+4pPwTje63o0RfE3pNw7wpt20BUXCrZcFgBA5TPvJeH4m9t/c/e/4A/L6bjj23dqa9gCD4U+JGfiF7TeBdFraPCveGdpKAtdd2Jwrym3uAhnzCnXxVxy5pQxtr4jCy1wIQQCEdRcYsB0VlMVBwH4/0Gsv+BYu7rjAlfKy7wiktEgRAB+aJAxTXj3EEs2XuXG221+YwTgsFGBJOSKDWw+J+9Wr+DVvjHiae3f09tryuAwUMqMAec+IQJHaelGvfYW9+xyYnwwU3z/py+yf+0Y51WeEcctKniWf2lhvKAgiGTyDarRiBHsFoHhfxxo1ZwL2pvTko4R9kHaSpB3bZ6EnmIxQGceVVV9/0y5aHVF03lLlv/a4hhHcKT+RzQ3COI3Ls7gV24YNauWzu6lTcEFefInmKr9v4v03jeIdVqAhH+S1gFPSCtveOp+Y8/SKZHjqX9p0+pVAD5hc07sGHUZKEfQ/euBtuv+7fHA41l3YpeWhc4jlH/H6z6VXrliwbrrbKZlztAkHdDK2OjT9yP3adanwryshO5HBVgCQYIMwRke9ed8Stae3fvNphdLFw97ao2SEZPDRjkzdZiSP3l25Iig56N+wFCMou+ew2v67axTkPT+tLdfrgp2jeSekR98f3Fbu3DaMhg4InPY8iKEt2i7S+5Q0iS0fcHNbYVyYZN8CrVE9wPcyfy6UJNG8Xsop8j+IO/b7UtDVshurM0+QlDU6CaHtinvAuHC44LFdozBPPIxFNKSirYmlydIK0HwzcuDcWVR9+npRz/C8gefMQSF8uOsTP6VY7bhYXkD/cCpb2BisT9RNs2LBBHn+u4G6MVCtc7FQYj2pRqNI6/MpHuCPzIr0i4CM0N+JEndHbuPqKrD1Mu6slL08fJ5sUo/hvDmZxIxyzjNNuIpatuWQKPQcvoOlLbvEHBUiYBMCMferubmvaiOhRe5crejQqpIHlGPSgjctozExzn61WNVx66wgNtHYfzpVc1DGZY59ajH00n/pl36iPZF2bXrPSt1RPEbufvWU/0i8g+pfg+gbuVI6+4BJqq3nYMwbEdDz9/arFd16sItuC3OP1mq3xjSs3nI83X+4rzomqYNcuEnHL9PyrYjAFD2bgAgk+goXUaoDk0egqpOxgbXOST2FQAuCDESYjNJjrnn5jVg4HbDbXuXlQT8pJ3SPfoa6T0hS1B+i0ispLMMYj96ev0qO9eUYS4Co6NP60drNF4jlk2OOu0gx70NY0zAkpbORHcEnGJNSUh3EX8Rv2zbuKIQlSCO/UfmAfpVM0ei2lnOSW3kjmCoKLP/QxTzX3A90gxtTnygtnn3jax7Y9qGu2hddbQBCqQ7wY9dpHfMe5PapTlb2LY4tIbfD+rNq34S2x5zIYZJVcgER8gJxmSX5AEmrnwCwoshgwcvksDMwTiR2JP1LHrVZ4dwAapbiXifDNsoyqSolzJAKkGAAB/wAZB+bBf/jr4Tbh1hluP4l+4266wd2Q7Swt7Q/LykSYz9BRQZDPQ8G01nU6m9aH7e9sN4bpiBC+X9zdz9Y9K54paW6j23G5HBVh3B5/Xr7gVTl+AWs3tZd8S69plI09tL13eBd/z94xJnKw0Yk1ZOPeN4F0acDxtsJJ5EkA+Y9QJgnqBROgrkqdfILpOHJZtJZQQqCB3J5sx9SZJ96Sp8LWrdy7cVfNdMnsO4X0LS327Cm/w3p7yaa2mpjxElJBDSimEYkc/LH2E5JpRw59eL93xwLdp7qlDh4AfZ4SgNjcijzdMGJY0tqlsaNEm5+9fO/O/bz5M/wX0p5w/hm1eVH2bYxST4dtcRGt1I1Dg6VY8M+Ft8TeNyi2Q0L4fynGesnIZozWPbNraR7/AMDVI4npR462SC7XdTdv4mLapu2SQMAtkTjczgSRV7tXHN91MeGqoV8ud5FzfLb842Y2iJ9RNe4rYtrq1LKrpeDWzJ3EXpZrRIZoCmbi9PmUdqjkelKuXsvyPB72VzRanakuCCw8QK5G4K7tAO2QP4AgVNxPVae6FxkCIEjp35H+ldcQsFWa3+G2h0a6t5RO0Bna3aa5O0DwlJKzG9h2FIGtEGt3pvct9mjN6qEoO62lucPpTkqGK9wJ+5GJrn8OREgie4j7TV/4DbXwVGJA6cp7+9ca3TkgzBHOOf61X6inVEOhtdlHRYpjZ1REEfODg9qN1KbZO0Ge6/p2+lL1UE4B9KvGSkQlFxHGm4mzshuNgHtyHerQOIK7bQR7/wBaXcK4UiqCySY65j70Re0sggQnYgD78qzTcJPY0QjJIA43xDwzC57+9VxtUxPMiaK4ppChywYdD/SlyXSpxWrHBKOxlyTbluO+HcA8QbnYj0gfqam1fBEVSoZiInMQPaldniN4AeYxMCeRPUfnVq11otbDcmiGEgwe0ioZZTi92XxqElsjz3W6XaWgyAcd6BZatWq0I27pzJEUHqr1jygoIHYAZ9Y51ohmb7EpY0u5XorKKcLJjlOKyrayen5PUfw4s77hILJBG0yfMSsHoabWwroruYnMSSInGelVvimnNlyFcOGBwJyM4P8AQ9Ki0mpYCMjpFeRotcnoa6dUE8Y0Kydjz7iky8OBndNNXuzWlWnWyFdMCuaJD8q7Y/3HNQX9DtjIaeUH+ByKcmgdTZk+UZobnbA2j0OYRvDudyYBH0FEa3VX7SG27ftDCgSsDcf9QPP05zXOm0V4mQNuCfMaQcd4sbN1VNp71wjyywVRO7E5gwG6cqnkltRXHG2MbD27agAzkQYmWfkB3JABjtFG6TSbEdvJbJG5nYkxn5mnmEWWI5EmOhNVvT8V1rsyqtqyO4BduxhmO3HL5amfhd+6Iv6i66/vLvKoR2KLCx6R0qCRey3/AAjxfxbWlYlgNQ95kBWR4aD9mHbb5W2AMciSW5zgr4y+IhoVtv4HihywJkKFYLKg+U/MZ+in2o34VsC3pbSKIVQQo7AEgR9BR+psq4AdQwBVhImGVgyn3BE01Oh8c8amnONrur5IlO5VYptJUEqQJUkAlTHUcvpSjifEU0/nuMqWlR7jkmG2ptBKLOfMyKRGTdTqcOnNLuI8IsahSL1pLgKlZZQSF3K5AJ5Dcin/AKimJMi4Pr7eqs279okpcXcJ5joysAfmVgVPqprjhvFbF+5et2rgd7DBLoB5MRP1EhhPdDSHW29XotTorGh0w/Bht14yssbjuHHm5bB+1xjIwAAKefD/AMKaXR3Llyxa2NcEEyx8shoAY8t2ZOcxMACuAM7IyRB8sZzmROD+VEL7/pUdjSojOyqA1wguRzYqoRZ9lAFTFa4Lq9jiBM9cZgSQJgSBJGWx6motHxEXFUgwWUtsJAbaG2ElQeW7E8uVSsYqkaLgVlOLK41tx9QmnXdZYgk2RbWyASFCwWHiEDMkGIO6hRxdbxUiGjzSo6EmCSFMzO0McZhSelUjjHCk/EXFVtuFubQMAXC4XrnKMPpRPxrww3tRw9xq/wAOUvEIkHzvtLyoBy21CkNAi5zk7X64xw4trRfDAL4C2ikc9ty84af+4+xpoScZWhZpNUzrhts2xCEuPWBHejWUNO7H1oJLm3p/frXQ4h5vlp927JKkS3LAjoaA1diSCuD3MH350TqtUOmaCcOSMRTwtCTodae+FUAktitam6D+8BQrMABnNJr98m5HOK5Kwt0gritnywWn2ApCLBM/xpnfV2Egj0FAMCPmMVphkcVRnnBSZ3bZmQJAgGYxB6znrT74fvs07h5SAsdDtPb7/ekP40Dsfp1rm1rHOF6ev6mhP3JoMfa0wv4iCq8LhRyE49qQu0ySJ/v0o3VxzZ9x7Ly+5oFqtiVInkdsg21qu6yrWRPVNLrrYORBHKJ+sH1rjiAtuAyklv3iTzNV67qcmpLF8x/AV5rxrk3LJexM5g4oqzPWl12VPv8AlRWn1BIA7VwUEXAayw+1gYyK7s5/jUv4YNiQvqcUrYyDNBxpNxlYJxM4n2jnVR+Iy13WEq0qvgwYH+s+KB/0kf8Aam9/h8ebcdvU46dZn9ar51NsagWzcRWYgKGaW+UsSQs7AApMtEgYmozii+OUr4OuHbCzBQ07N0ntdu3j+qsfaK1xLSkW1thyu60+nU5/zLiKttjHba5mi9CEsPaNxSbV/IMOoD7VdUI27nGzxI2wBtYR1rfFdO7qRb8reG5Qjo5hVP8A6l6ne9dx6dF14Gsae2Bygx7bjH5UU5obhQizb6+USeU+sdKQ/F/EtXbu6caaxcuIDvulVLBhuCeHI5c93/qf3TTXSHxYnknpTS++xY2pXxzh/wCLsNY8S5aBZQz2ydwHMYCmVJG0g0Vxa66p+z2lt6Dzctpcb+XXbu9ufIGgNXrHs7LiLuUOougAlvBYFXKAc2VjbeOcIwHOiTrayH/x5xTT3dOLNm9eutZnf+IBW8QzuyswIgqZhSJgAA5FL/hRbWh1d3SX+JNqL9wWytu6pSCQ0Q5Yh7rDb1BIA59LLxW7rkv2vAt6e5p2ZfGLOyXE6M/ZxtAAjMwIjNLeMfE9o3zY01u3f19smLN5XtMVQEubVx7cE8oJKqwkhjFcAsGr1Fu0pa4wVVUsWPKBz/v1qt/DfANuqu6tNT41i7uNtVcsB4jh3nMYIgR9c1Y+G3bj2rb3rXg3WWWt7t+wnpuAE4/WKkWyLaEWkUQCVQQq7iS0YECWJz60unctDK4xcV327cEHiI4YoyvsJVtpBKsOYMciO1ecXzpbvFdQlhblviQtNsvGSiudPG9hJGwoUAkETmBgm/cA04O+82lXTX3O25G07tswwZeakk5MExnkKC1eka3rg62ENu7Z2teBh0a2zMLbD95W3rEQRsMyAIK4EmkpUv79HnmutIBw3/F3unVlyybMBELLsQkDzXBcFueZ2lpMgVftVLOwwMCeXVm/LFKvjDinharh9s6T8QXuzbcc0ePDIXsQri5Jx+zGARuWLi2o3MjQV3IDEgx5n5lSQfoaaKtkpukb1LeYgZHcVq3tn1pf4jRE4/vrW0EmrqJnchoLiL0/jW0uzkD6n+FQ29KRmfzqQ6tYg/c0K8B+5w9xe0/WgmMSFAFNNFtb5th/4iPv0moOI3rYwAB7V170dW1i5beZZpHpQWqUNy/Wjb9xYx+lBXb55A4qsU2TckgNWKggdajuagnmTU17PUmoCtaIkWzU1wa78I84NYtluxptSQFG+wxX4fuEAzz/ANrfyrKjOp1H+t//AH/rWVDqZPKLdOHgNDyT7/xo5DBUjEc6DOjYEwwOT6Uw0mgcqeYPOPT9T9KlKSGUWbN0E1MgA5c6hGkcZIH1NbO4cx9j0pbQ3AwtPI5Vl3c2QAemZ/KCJqPSWE/fdvpA/WmQW2qgbicdAP586nKS4HSPLfijjGrLX0tutu3bYqWRCbmIGCWME7gfKFPrVr4s4GnXToqlhbtWiRAYW/I11nc/ukRKzLbSJBIpTrV/+KeAPDZrhYkDLi5aW3M9YmO8elTvaMsxTzI7BSpdtpdQUd0jLbHUgCfKTEEEDNmlpg3Rrwr3IKS+xtqmAii2LSmMXF2uIUwrEEKOfmAdSRzpjd1iBjkLhSRAwHO1eQ5FsUs4bw03LhUIVFvlGXAvO2B5YVCttSWnJkTg0xvaJC0xO4W/tbbesfWkwKXTTb/v79FMmjXVUixDiSae0TdlLNuz4rXT8uGjYABz5QBzJAApjavLcVXRtyMAysCCCrAEEHsRSXjPw3Z1ljbdLjdaVZDtthG8VS1vdtIDczgxIkUdwbhlvSWbdi1u8O1IXcZOWLZPuT9IrQjOcJrbN83FR1uGzc8O4BB23FAaDI5jv3BHMGl3EeLWLJi9c8PsWB83lLHb5TMADPcgZNDfDfwlY0DXmstcY3YDb2n5SSCe7yxlvbAzM3GPh6xqP8wNm4lw+Y/uqEKCcKrLzjqZrnfYri6er/0uvgO1SWdTphZvW7l1MMrWmCkDnbZX3qQYMAjpz5xUfCOK6PS27dlRePgp4QZwHuR5WILgznymBA5QMCmOkAB5QARj0HICqZZ4ctpdq5yWJ/1Mxlj9/sAK5iKg/gHENDYuXblrV6pkuGBbum46IyO2/aSCxlpGZx1MiHfFeNae7ZK29Z4DmCtxFJIIMjcrLle4xI65ql6XhRUBfmMnO0LO5ieSgDEx9K54eiXgWt7iqnaSUdIaAY86jMEfegwx2do9D03GrARd19XaBubaRuIGTtAxJ6Uv4Xr12vv1q6i3ubadgU7RuDKXjaxV+RERtz2pDe0G62VBKkiAwgkHuAcUX8M8LOn03hs/iQ11g3KVe47iR3zJ96AdVL7/AAWIWwSAYbaZB9YKyp6eViJ/3EelVbjHDdhUIPIiBRkYG5zmAABk8hAita/gI1Gp018sV8I+cCfMEbxEA7efn6HuKG+MdW4vBQSAbakjuQ9yKfHbYmaMFBNO75+DWmCTEiina1bGPM/6VWLVw1P+KPStDgZFL4GVy+Sa5W+oI3Z9KAu32iRNBOzdZopClqHF0CEQPp3pd4e+TMf30pOgPUGKI1F8bQAzKOxH8aCilwFu+Sa+kczQ2DyINQi2YHmkc/mn+zUxFVUmiTiiNhUiWQUJnzTgVqPr+dEae0eq/fFdPJsdCG4VYugoAcHkfX+FBXwdxPL9aNZsQPtFKr9+Jn6Cs8XvZpa2Jy/oK1S78T71lPQpbWVN0yR9Ov35V2+oI5ZA7VwdCsn9p3nHKCRJPQVNb0OfmxgSRj+/5jnWbrY/JTpzfCODqyaja7PWi20ak+VweQEAZn6z/URUi6e2gBba04GOfbr7cqKzw7A6U+4JY1YGDUl7W7jy9MQK272iu4bQZgDOe0DnP0Nd2dUh8uBy2+WZkFo8s9Ac0Hnin8hjib7lQvWQ5uqxaGuFjmDh1MAg4Hlj61abXD763kuopdWRVbcQQkKXR1VnztcuIUjF4QPLNS6hbY2k2rbjqxRG5CTJIkgf6ojnnv43rH87vsCoeQgCekxEdfypLUqaLxtbHq2q+FLniWns3X0/7e5evAbVJ3b9rp837TadhJPK4/c1gsu5W4rsqMumZVBjbFwu4gdNhA9Yrzv4Z+Fk1BueIwUp8o8Pdu5ZmRyO2VxO7Bwau2ru/hxDAEKLagJMkM3hiE+bAHrMEAmJo64vYaOu7X9wWf4v4Ve1fDzYs3PDLBN+MvbAlraksACx25JiAQedMOB2LtrT2bV64Lt1ECtcgwxEgGDk4jJ5xPWk/wAXfEDaDRi8tvxdpRGgwEDIYdu43bBEj/MGaacK1z3rFu6bZtuyBjaJyrMoYJJAyQRzGN1MiYi+DOA6rSfiPxN/xzduC5/9wz4rj0byQMHy8hVm61WfhT4suaxC76ZrQFxrc7hjbbe4/laC20hUMZlpIXpZDcyu3MkA+xkYnmQYnsJ9J7UkFJvgms9ff+ApMLMxTgEZM9fpyA/WkXBuJJfVXUMFKK24jEsH3JPVl2wf+Qrm0FQk1dCv4o0TG15RKhvMOmVYKWHVQxGDiSCcA0o+G9A/jIEZz5/EZmMkKX3XhIOUdTGczdtkhTIF9G0kqRIOCCJBnBB9P5+tb4Rwq3p1IUk7m+ZjLQWi2k9gCAO5JPNjQTT4A00aFiodUzLp7pQS4tuVH+4KxX6zFHi6CLnldQhZfMsTAUyn+pTuAB7g0p4XxFNTp7d63Oy4siZHJihGR/qBz1wetFnJ07I/hxrxsWzfI8VgWaBEbiSogYBCkClfxNpjcvrHS2B9d9w0/W4AQCSCSByJyZj5Qf8ASefWl3FLDb94ONsHA6FmMRJOCJgUISUXydmTnbrkRjg1wctrYk5ED79agGlAMMwH9+lMm1A25fHqR/Gg7VtHJ85xywM9D/D71VZaVyZm0dog7WBBiT+n513Zk8l/KpdRYCczHvz+3T9PWsF5QOeKKyJq0wOLT3C7GnBkwBHUmTnl7cqB4gqIRjdIzn++tS/iYBAgg8/Wg7wQwZyfy6ZmpxypS3Y7VrZEj3kCbQACcyRJPbpUPj7eYUn2/WmFrhO7PiDEAgIZkiYBYAE5HInn7UNqdFtMMCD9xjnBGD96dZIPuCUJLsDpxQrygVo32fJz2/vpU+n09ssByB67Z/v3om9aKiQcHpEfaef0n6UrzY0+RlCbVgKs4IMR9f0rL08wAPSpXf1E+/rGPy+9QlSME06kmLwCm83asoptG3rWVP6jF5QdMh3p+OFQNyhgsDOTjcDzmPb0FMVvWyrk7VJiVDdeeRgkfQYMe/n17WY2jAYBfrt35HqTH1opdbt6/KMe5yY9M8/flXiKUkvJo6lFrv3bW1SGAJUbowVJgnC9QY9frXVjTi6LnmLGU80wqlvliOYmOXRcCqgdfAzhmHLpy801MnGHYABmGGOOZlQArHtggehIoJu7Yeoi1G6ltyj2VYjE7YxMiEIJgmMTkDrQ41gRwy21VACjJu5pz80zyAAAGfLgxSPS8UYM1zdDAyD1nyq0j7/+p5VvUa0XRtzho5SB195M/dvXHOck/g7Wq2Lpc1Vl7bAeWPmG1QMGIZjgiSD16daRcRt2tOyPabxb0bWYYXaVZVBIbuq4mMHvVfuapVlFPRczLTPblujZOa51epA6ywEc5AZQAfpMx7Cu6stuwZTLH/i4cMjWkEAndAEeQBSMRzLdfbsS72osi4ASpABySGEoEGDMCRu5dQe+KTZ1UsWP7oKY589q/cEVP+L/AHQARkz2JzI+v94ptckqXIOqWm9r12su7yxJESSg2qMHGfy2KelMrt9k8S4AT8pZcnnLBv8AaoEZPSOVUe3xYBgVyOWesESGHVSZxyqRuIPE7mMgL5uXlPlX2GT676EZyXNnOaLg/G0Kg+FkFiCSYDMGJLHG6SdxB5kAnoa74dx1B5bi4WArT4hI5cuZzjJJ6+9WPFNixuMc/YttBgn1UCPU96Eusu5nOBBAnH3Md4j3JjAJHVyd9wqaPQb+ptM243tkIWzEkQR5VB6bSYz0xSHR8dFsBdg8NGCgQPKgcj5RgQh5ARzquWdVuJMwNsHsCxABk8zE9P3aX6jWEYGAQFM9ypY49wBR6kpPwc5no1rXW23MxVSQgKz1LMZIwTyGMY+hMB4nbK2zv5hSwn5R5SeXVSoj2Bqi2tdAXJlR+eSY9Ibn6+lYNbETgkQB0xIafpNGU59gLIXzTX9y3dpMttdiDtALAREYjdH/AKjnmpP8RFpzaa2IGB5SojMbUjkTgd/WqRp+MOQAGYYIwckFQdp/2+WB23EdaK0nFHDG4W8ywwPXcu3mP75Gu6kktnud1EWS7xYLc8QWlBAKMN0MyySQ5IMgZgR0MczR9zitl7bj5YBLCBEATBZsER09e8GqZf1YugpOQQBIkDE56yR+vrFB3mVfKp/dEnmwIOPLymIP37Cgs0++4dY/4pft2PDa3d8a6Ykg+UA7lgsCTM4wRyM84odONBwyPaT5ZLxAHlGeWfMZgkc2j1S6kKoEzKr9mVJ+mcdfloayw3yf3AUgROCNv3mPpQjJugOdcFwv3bAuICykAZMhhgAgAzEdPcesUtdrRPzRAJMCZEzj1mR7GehpSdQMKACDk9gcmR9evoK4XWqCNs8ivbOJBzlZxXapNndSy2fhltqbiJgKjMsFiQQYYR8ggMSxHI1n+I2mSTplO09eWJIkwMc/KcZHMVXLutYgncxUyIPyjKhQI6cvyoocQNtYDYHnjs0jIP0B7ZoW1/k7qIsXCOJ208l1QQnythoUtyC84BYDmT1ori9y2QXW5tYIWUGATEqFUKZGQT6YxVOdFLM7GAMZx3mTyz/A9gTCtwtBJxtXdGebxz78x9DR6sqobXsWWzxuSA1pW3gifqObQTMbvtU2oexsSSrDcSYggKzhSNsxyE56A95qkeOWIBxkN9GkH7QPvUz64jIzJyPSZz6xmOk0dUkheoWHW27DNAIBJABnEkwR7Rn3rnTaBWVGUGSHgtLboncBbkEnKgdARz5iq63ENuMyCJ6RJxtM4ME551J+PuESGYAQSB8vylS0dyAZ/wCZ70It8s55EMLnFbUmbSzOZbM9ZxzrKVW3uQMpy6xP1rKTQ/Ieq/AmW7udR06/p+g/KpWvgk9JyfT94D+J9/SsrK10QZm+AwJlog5iMCZ7mQMdOs8q5s3snGDt5YwZjPoRWVldQAl73T1/hn6134kDyjJPOeR8qznlCn8jWqykcVYUQWbixuXlOOm7mR9McuwzUvicv/yx1BG6fWM/U1usoSRxDp2AST1z/P7yBWF5zO3GewjcogffHMk1lZT13Acai+Jx2MZnEhjPbpj9aIt6jHqABz9uQPUQPqaysrtKOZoakMTPeO3IwOXrFcajVqSJ5TgDmzEHccdAoEnrgdMZWV0YKwnaakTBJ29e0nAHpmfqTUG7cyD6n7KP1mt1lDSkcdPfUkjoZ+g+YD+PsR6zsvG6T5+0wBMgyepPb2ntWVldQCLT3xOBggY5TPIfcUYb8YBxIg4zjn74H5VqsrnFHEgvQCVEseX/ACwFOe0jPSZqKzeWCy5AJE8t0GcdlncPUDNbrKXSqCdvfmJOZh+8mAZ+hJ+tQaa4AhLdTP05t/8Ar96ysrkqOZjNMkHbiD2AiB+vuT71xevL07GM5/1EkDlnpnHWsrKZIBLZvCM8wBHbMGI7gj8x6V34m6QcjI7T0PLv/GtVlBxRx1qr8mDyJgARLOZB+m1cnsY51348YBMYJ/Ij8yT71lZSyiqQUQaciWJzA29uy/x/KtFw3Lpy6TIO4n7fQVlZTpHEVy6oAyGzkzzIMCF7cs9fTr1pr3Q+p+xgz6GB9zWVlGrRxKNWe7D2Aj6elZWVlHQhT//Z"/>
          <p:cNvSpPr>
            <a:spLocks noChangeAspect="1" noChangeArrowheads="1"/>
          </p:cNvSpPr>
          <p:nvPr/>
        </p:nvSpPr>
        <p:spPr bwMode="auto">
          <a:xfrm>
            <a:off x="63500" y="-144463"/>
            <a:ext cx="304800" cy="304801"/>
          </a:xfrm>
          <a:prstGeom prst="rect">
            <a:avLst/>
          </a:prstGeom>
          <a:noFill/>
          <a:ln w="9525">
            <a:noFill/>
            <a:miter lim="800000"/>
            <a:headEnd/>
            <a:tailEnd/>
          </a:ln>
        </p:spPr>
        <p:txBody>
          <a:bodyPr/>
          <a:lstStyle/>
          <a:p>
            <a:endParaRPr lang="nb-NO"/>
          </a:p>
        </p:txBody>
      </p:sp>
      <p:sp>
        <p:nvSpPr>
          <p:cNvPr id="5126" name="AutoShape 6" descr="data:image/jpeg;base64,/9j/4AAQSkZJRgABAQAAAQABAAD/2wCEAAkGBxMSEhQUExQWFBQXGRwXGBgYFxwZGhsYFxgYGBcZFxcYHCggHBomHBwYIjEhJSorLi4uFx8zODMsNygtLisBCgoKDg0OGxAQGiwkHyQsLCwsLywsLCwsNCwsLCwsLCwsLCwsLCwsLCwsLCwsLCwsLCwsLCwsLywsLCwsLCwsLP/AABEIALgBEgMBIgACEQEDEQH/xAAcAAACAgMBAQAAAAAAAAAAAAAEBQMGAAECBwj/xABAEAACAQMCBAQEAwYGAgAHAQABAhEAAyEEEgUxQVETImFxBjKBkRShsSNCwdHh8BUzUmJyggeSJCVTg6LC8Rb/xAAZAQADAQEBAAAAAAAAAAAAAAABAgMEAAX/xAApEQACAgEDAwMFAQEBAAAAAAAAAQIRAxIhMRNBUQQiYRRxgZHwMtEj/9oADAMBAAIRAxEAPwC9WhdIV7sgA4zyHtUnEnZrigYIzuPIgxt2/nU/BuKWnEFpHr0z/WlPHdfs1A8J5UDG3kJ5qI+//ar4otyM+WSUdh7r+ONa2GFcAlX7mBgr0j3FUXWLvYsBgkwOwnA+mKcvxRtu0cs/UHMfr96W3WUCVgHkR/KtmPHoMs8jmL10bMYVSTz+g5kzyFRajSBVliJ6KCGOepKyAOXWftRjXm9x2Pbt7URq9NZ/DqwhbhblJMrmeZxzH2p22hUVxlrQWpnWstWiSAMkkAD1PKnYCMrUZq9f/wCR2WPOR4xYcjhVHT1P9K3wXgduzd8R2FxSCNhtgnPWScR6CoPPGiqwyvcS6jhFj8P4n7RXCqpUrjeBLESRuBH2mRVXu161xewnho0qLagbAYwcBUxkSY7+1eV8T/zLmZ8x6z179aGGbkdljQATWi1aY1GxrQSNlq4NMBqbQCrsJ2iQd22XMEloHIHAzyiah4rf3OQAsAyCBBznP99KCk7C47ARatbq5atCnsSiTdWq4rtTRs6h78KcNN27uKyqAt6FuQH5z9K9U4Zw1LahgoVoG6IJn/l71Qv/AB4P2jZ+nfnXpEDH95rzfUybmbcCWmzi/dLUIBB5V3q7m3lXViCMc6gXO7dpjXNxSKIgjNB6i8aFhNpfArYg5pebkmibTUQBaRUgWZyMChlNSau6EAE5Ik/XIH2rjhfqDNCXUxUpk8uVD3gRzogYFeMYiag1GnxPL0qW5czWtRcEUyEADfNZUDOJrKcBZuF6YXX2LA5mY5e46ilnG9G1phMZnA5jbAz2B6U++EdNG+74kQYK45cxJpTx7V+Jcz0EdQPaKvC9dLghOtCvkT+Oa58Wo7ts1ytaaIB1txy71DrrRBz9PaubbxXd25POuOAiKsnwLbT8R5gp8p2yJMyPlxziarzxOKsHwtrNjbSF8xGTj2Bxy545VPKrg0hsbqSL3qra3BmZ7/XGKV6jRKCFXzMe/Kp9Rxy1bmfMRmF9e1a0lg3FFwttLAFQOQ9CQRuzXn6WtzbqT4E2q09wHbMjPl5j1wcVXOK/Cl1iG06lw3NfKAvruYgQT0/lXpVyyImJjt1PrQTBkH7K0AWO4xHPlkCjDI48HSxqXJ5Bq+C3kurZZYuM21QGB8x6EgkA0rZDJBwQYPoQYM/WvTeK3Ajm5cUgnyg45mZn6SKqvxVYVlt3LSwAu1gOSwTk9fMTOf41sx5nJ0zPLGlwK+HcP3lt2AgJJ6QPcjNAeEWcqok5MDsOZPZRzJOB1p/wvgV26d14lFMEg/5jDkuD8ogcz25U602lR7lzQ6O6mn1CIt0sybwW3qVS4TMtsDPt/wCJ5BhU5+oUW0t2PDC5LfZFENqCQRkSI9RzqIirjwz4O1BFv8awtXSbwY7wzXFQgpcwSJhiIkmLY7mEXGeENYglgwOJAODnqefKq480ZE54nEU12grVS20nkKtZIY8O1Ph5Eg9CDV/+FuPG5b2vll6zmJ5mqvw74eZ7ZZjtHMGP7JqwcH4W1m3JVZ5yebdR3j2rHlcZfc041JDy/qg2Op5f1qbhS+Yz0AjP5RQ+lVTb3AmWEyRHPoB0rVkFQIBkdazMuPNRfgRzpbfsEiaJ090HnRAug+gpOBhXa0/QiuzbAOKM2SagvICQoiep9qZHM3p8ZiaB19zcxNNGuKggClOq1AnFE4y3AUdD1oHVXJrT3YPYVBdvCuoFgV1TNcXkMTUrwetdXGASDToQTlaysbnWU9ALA6RO0xJz96BvqSc0ZcSDULCa30efYBcSh/Dpi1uuSschRoNgMVwxol0JNb1Wk2QOZiTywe1AIERRGnaTnlURWprVquZw11upDGQTG0CIgYA5emOtbuccufs4MC38o5/ccj9qXE1yhgzU3FMZNl+4Jq96eK90ho8ysYWOcr9etNbdyYM4/UHrPSvN7XFWToCOxAI+g6URpeL3xHmYIPNygH35SPT0rLPD3NMMvYs/xBcssuwqD7jtn695qrMSEYWhLH5MCZkSw7BZXJ6n0Nc3te9995w7jdMf5dkdh3PbrM9RRWgYbA/yrtgL2UEmSf3j65HOPmNYNbey4Niilu+QPimqbTWLz2rTXXVSVAUsXcAAuV5+Enln7COZdWPh8aVDrbGkNzWm0imz4sBmLee4WdR+22s5LET8y/vEkfhXE9Ddutpb4F666v4hKTatooYm2zTghS25uUkgnApn8L/En4q41pGsuLU7mtrcC7ZIt7Cwg4Cz9YkCujJcWWl6fIlqcWklf48iD4f0rcXs2NZqN1q9YuXR+xVB4iqbii00yTt3OOgPiNzmQt41xS3etqLQ3KVKbCJAZCyMWnmwYGM9B0zXpeu47prNy3au37aXbhARGcBmJIAheeTgetIPjb4fRrO+2qW2RixgBQ28kvMc2klu5luZq2OVS3MuSNrY8v03CyTBn6R+pq1fC/A1IJORMn19Ae1QcL0I3Kokk5aJIjsatgfaQB0wAP5DlWrLkfBDHBck6IFkAUPf1IiCKmvOBz50u1F4MwA5moJWWbo6F4xAmOw5UVau4iaGdgqmKW2r5ZzsyRj0/vnTKNiN0P1vQRTHeNu40kFyMnHf+ftWtRxXy4Hl5UulsbVQe+vIqJLksDPKq/qdcNw/h60VZ1EqIgHuedV6dIl1LY61GpxSbUXc0Wr+s+tKdddianQ+qzd29UKXZNA+MR/KorupYU8Ygcho7gUFqr00rva1sntQF3jBq0cLZN5Ehib9ZVfOuNZVfp2J1keqMgM1x4IoWzqoY9M8qbabUwZUwe9V7bGZoB/DDr/faptDwcXQ5NxUCxMicHrzHrRn4d3IEyak1nDbi29xAjrB9hyiklPtdMaMe9bCp+FwN63FcDnAgjtIPQ9+lC6rRt1BB9f7/uad8M0lwsGG4KeuII6jzcxmnGl0VoSAS2IJBMRI59vbIpJZdL8jxxuXwUVdFiaz8NBxn++1eiPo0jKAjp0/IARSC7bKu62iq3BMSCyjtuUlZEHlImOdLHOpdhnia7lW1123plD6iVU/KIlm77V9MZwPWhvh/WW9ff8ABsK9vylt10CDHTyuTJyeXQ0n+MOCXrepQ39RcvG4isCQbYEuy7AgJAUGMD/VTL4QIsaq1EAB4acSr7QG9gC+ayS9VO9tjZD00NO5cV+BmPO+o9rZP6uKIf4JBUA32ImSAggjtzmj+C/FOk1d25a095brWlVmKyVh+UPyJHUDkcdDDxKSWSclTY0cUYu0im8V4NY0tlrly6zBmCqIA3O8Ii4PITy6R6Ckevval7QuaNfEdLiEqFVyVILKShPlWNrTB+ZOxIf/ABdwxNbcRArFrTSCpxLGGJUkIYWcnzAAgGTB3pPgS0muOr8Z+m1FOwyAAfEdTLgkSRiZzNQlHsjZgcFLVN8bpVd/Ax4XwtbjWdTqtPZt64Lko0n5dpPqYxHmjluNFaHgOmsXbl2zbFu5cAD7SQDmflmAZ7ClF34I/wDmCa1b74mUeXI3KyxbcnyqN0gEGK4+GfhC5pNXfvtfN5Li7QXLG5O4N5zO0xHOJ7bcyFzx/eSk9Di2snbin5/z+An4q+F9LqI1NzSm/fsjcgttsd4z4ZaQGU5w3c981S1w9PiLTbtVZvaO5YusqhW3ARzV7dxQNw6+XtnJUMfi/g3j6rS6jxtZZNq8tsWxae7aaXKi4oQ7bcwZdpxtlYIlr8f8G1+ptKNDqzp2Uyyzs3iQf85QXQiOQwZzVDEKeOaZtI7C0BtI3gk5IPOWPMhufuO9b0N/9mCYLsJY9T1+3tTj4s0d9tMmxfFvIV3bQAWB8twruMRndtzO0da88DuAIYnp164AP8q1YvfEz5Pax3xLUSu4XSDErnHPkR+VIf8AEy4hvqQe/Unn6RUtrQ3LhmGiYwP58h61y3C3WY/PP8KslFbEW2w3Wa7aAqNjsP5nNCcJ1gUmCR3BMj3oS9pm3FWj3zB9+9ceKV5QOmO1MoKqA5MbXuKXWMATBiRJH3qG/qWMSxjljv8AWlqXTUm41WOMlKZK5I7zyrlmY9SfrXBYnnU2meDmY6+1VqkTu2EaDiZt+V90TPrmOnamt3UI3ymarOqMnEx60OSRSSwqW40crjsMOI34659KAfiRggyfWh3FRMtPHDFIDyNnF/Us3M4oNhRw07ESBjv0+9d2uF3Hnasx16fQ09xiBWxZFZTI8Gv/AP0rn/of5Vldrj5Dpl4PcOIcNtPdQXB827GRJxmQZ5f2K1pvh9bbyCWEyAwxB6Exn3p27weQMfxpbq+JopEnzdIBH6mK8ZZJVSZ6Txx5YYYBOBPpk46SakvIIAAxziMfXpSq/wAQU/KWB58qh/xokCeYoJNgtILu6oAMIC4zuBwD2A5j2NT2NsSpXHbl68qVX+MsQYg9wc/qait8ccKAttBiBEiKethU99x6/PkCJ+pnqZoG9p/2qlmJXksEjPQwOf8ASlCcfuTBUBvX+mKZvqWS3vcEk956zyxH/wDaFOIbTKh/5WtbRp7wyRvQc4ztIkfRvyqtWmnZcERCMJ67gwKkdjIq2fGl38VoLmIa2yuBHTKHP/YVStGh8FJ7ldvobgYH3VZMdqzztSNOKmtj074X+D9Nobl27py4F8CU3DwxksGVFAAMED0AxEmnfFNX4VskfOcKOvQT+Y+4pPwTje63o0RfE3pNw7wpt20BUXCrZcFgBA5TPvJeH4m9t/c/e/4A/L6bjj23dqa9gCD4U+JGfiF7TeBdFraPCveGdpKAtdd2Jwrym3uAhnzCnXxVxy5pQxtr4jCy1wIQQCEdRcYsB0VlMVBwH4/0Gsv+BYu7rjAlfKy7wiktEgRAB+aJAxTXj3EEs2XuXG221+YwTgsFGBJOSKDWw+J+9Wr+DVvjHiae3f09tryuAwUMqMAec+IQJHaelGvfYW9+xyYnwwU3z/py+yf+0Y51WeEcctKniWf2lhvKAgiGTyDarRiBHsFoHhfxxo1ZwL2pvTko4R9kHaSpB3bZ6EnmIxQGceVVV9/0y5aHVF03lLlv/a4hhHcKT+RzQ3COI3Ls7gV24YNauWzu6lTcEFefInmKr9v4v03jeIdVqAhH+S1gFPSCtveOp+Y8/SKZHjqX9p0+pVAD5hc07sGHUZKEfQ/euBtuv+7fHA41l3YpeWhc4jlH/H6z6VXrliwbrrbKZlztAkHdDK2OjT9yP3adanwryshO5HBVgCQYIMwRke9ed8Stae3fvNphdLFw97ao2SEZPDRjkzdZiSP3l25Iig56N+wFCMou+ew2v67axTkPT+tLdfrgp2jeSekR98f3Fbu3DaMhg4InPY8iKEt2i7S+5Q0iS0fcHNbYVyYZN8CrVE9wPcyfy6UJNG8Xsop8j+IO/b7UtDVshurM0+QlDU6CaHtinvAuHC44LFdozBPPIxFNKSirYmlydIK0HwzcuDcWVR9+npRz/C8gefMQSF8uOsTP6VY7bhYXkD/cCpb2BisT9RNs2LBBHn+u4G6MVCtc7FQYj2pRqNI6/MpHuCPzIr0i4CM0N+JEndHbuPqKrD1Mu6slL08fJ5sUo/hvDmZxIxyzjNNuIpatuWQKPQcvoOlLbvEHBUiYBMCMferubmvaiOhRe5crejQqpIHlGPSgjctozExzn61WNVx66wgNtHYfzpVc1DGZY59ajH00n/pl36iPZF2bXrPSt1RPEbufvWU/0i8g+pfg+gbuVI6+4BJqq3nYMwbEdDz9/arFd16sItuC3OP1mq3xjSs3nI83X+4rzomqYNcuEnHL9PyrYjAFD2bgAgk+goXUaoDk0egqpOxgbXOST2FQAuCDESYjNJjrnn5jVg4HbDbXuXlQT8pJ3SPfoa6T0hS1B+i0ispLMMYj96ev0qO9eUYS4Co6NP60drNF4jlk2OOu0gx70NY0zAkpbORHcEnGJNSUh3EX8Rv2zbuKIQlSCO/UfmAfpVM0ei2lnOSW3kjmCoKLP/QxTzX3A90gxtTnygtnn3jax7Y9qGu2hddbQBCqQ7wY9dpHfMe5PapTlb2LY4tIbfD+rNq34S2x5zIYZJVcgER8gJxmSX5AEmrnwCwoshgwcvksDMwTiR2JP1LHrVZ4dwAapbiXifDNsoyqSolzJAKkGAAB/wAZB+bBf/jr4Tbh1hluP4l+4266wd2Q7Swt7Q/LykSYz9BRQZDPQ8G01nU6m9aH7e9sN4bpiBC+X9zdz9Y9K54paW6j23G5HBVh3B5/Xr7gVTl+AWs3tZd8S69plI09tL13eBd/z94xJnKw0Yk1ZOPeN4F0acDxtsJJ5EkA+Y9QJgnqBROgrkqdfILpOHJZtJZQQqCB3J5sx9SZJ96Sp8LWrdy7cVfNdMnsO4X0LS327Cm/w3p7yaa2mpjxElJBDSimEYkc/LH2E5JpRw59eL93xwLdp7qlDh4AfZ4SgNjcijzdMGJY0tqlsaNEm5+9fO/O/bz5M/wX0p5w/hm1eVH2bYxST4dtcRGt1I1Dg6VY8M+Ft8TeNyi2Q0L4fynGesnIZozWPbNraR7/AMDVI4npR462SC7XdTdv4mLapu2SQMAtkTjczgSRV7tXHN91MeGqoV8ud5FzfLb842Y2iJ9RNe4rYtrq1LKrpeDWzJ3EXpZrRIZoCmbi9PmUdqjkelKuXsvyPB72VzRanakuCCw8QK5G4K7tAO2QP4AgVNxPVae6FxkCIEjp35H+ldcQsFWa3+G2h0a6t5RO0Bna3aa5O0DwlJKzG9h2FIGtEGt3pvct9mjN6qEoO62lucPpTkqGK9wJ+5GJrn8OREgie4j7TV/4DbXwVGJA6cp7+9ca3TkgzBHOOf61X6inVEOhtdlHRYpjZ1REEfODg9qN1KbZO0Ge6/p2+lL1UE4B9KvGSkQlFxHGm4mzshuNgHtyHerQOIK7bQR7/wBaXcK4UiqCySY65j70Re0sggQnYgD78qzTcJPY0QjJIA43xDwzC57+9VxtUxPMiaK4ppChywYdD/SlyXSpxWrHBKOxlyTbluO+HcA8QbnYj0gfqam1fBEVSoZiInMQPaldniN4AeYxMCeRPUfnVq11otbDcmiGEgwe0ioZZTi92XxqElsjz3W6XaWgyAcd6BZatWq0I27pzJEUHqr1jygoIHYAZ9Y51ohmb7EpY0u5XorKKcLJjlOKyrayen5PUfw4s77hILJBG0yfMSsHoabWwroruYnMSSInGelVvimnNlyFcOGBwJyM4P8AQ9Ki0mpYCMjpFeRotcnoa6dUE8Y0Kydjz7iky8OBndNNXuzWlWnWyFdMCuaJD8q7Y/3HNQX9DtjIaeUH+ByKcmgdTZk+UZobnbA2j0OYRvDudyYBH0FEa3VX7SG27ftDCgSsDcf9QPP05zXOm0V4mQNuCfMaQcd4sbN1VNp71wjyywVRO7E5gwG6cqnkltRXHG2MbD27agAzkQYmWfkB3JABjtFG6TSbEdvJbJG5nYkxn5mnmEWWI5EmOhNVvT8V1rsyqtqyO4BduxhmO3HL5amfhd+6Iv6i66/vLvKoR2KLCx6R0qCRey3/AAjxfxbWlYlgNQ95kBWR4aD9mHbb5W2AMciSW5zgr4y+IhoVtv4HihywJkKFYLKg+U/MZ+in2o34VsC3pbSKIVQQo7AEgR9BR+psq4AdQwBVhImGVgyn3BE01Oh8c8amnONrur5IlO5VYptJUEqQJUkAlTHUcvpSjifEU0/nuMqWlR7jkmG2ptBKLOfMyKRGTdTqcOnNLuI8IsahSL1pLgKlZZQSF3K5AJ5Dcin/AKimJMi4Pr7eqs279okpcXcJ5joysAfmVgVPqprjhvFbF+5et2rgd7DBLoB5MRP1EhhPdDSHW29XotTorGh0w/Bht14yssbjuHHm5bB+1xjIwAAKefD/AMKaXR3Llyxa2NcEEyx8shoAY8t2ZOcxMACuAM7IyRB8sZzmROD+VEL7/pUdjSojOyqA1wguRzYqoRZ9lAFTFa4Lq9jiBM9cZgSQJgSBJGWx6motHxEXFUgwWUtsJAbaG2ElQeW7E8uVSsYqkaLgVlOLK41tx9QmnXdZYgk2RbWyASFCwWHiEDMkGIO6hRxdbxUiGjzSo6EmCSFMzO0McZhSelUjjHCk/EXFVtuFubQMAXC4XrnKMPpRPxrww3tRw9xq/wAOUvEIkHzvtLyoBy21CkNAi5zk7X64xw4trRfDAL4C2ikc9ty84af+4+xpoScZWhZpNUzrhts2xCEuPWBHejWUNO7H1oJLm3p/frXQ4h5vlp927JKkS3LAjoaA1diSCuD3MH350TqtUOmaCcOSMRTwtCTodae+FUAktitam6D+8BQrMABnNJr98m5HOK5Kwt0gritnywWn2ApCLBM/xpnfV2Egj0FAMCPmMVphkcVRnnBSZ3bZmQJAgGYxB6znrT74fvs07h5SAsdDtPb7/ekP40Dsfp1rm1rHOF6ev6mhP3JoMfa0wv4iCq8LhRyE49qQu0ySJ/v0o3VxzZ9x7Ly+5oFqtiVInkdsg21qu6yrWRPVNLrrYORBHKJ+sH1rjiAtuAyklv3iTzNV67qcmpLF8x/AV5rxrk3LJexM5g4oqzPWl12VPv8AlRWn1BIA7VwUEXAayw+1gYyK7s5/jUv4YNiQvqcUrYyDNBxpNxlYJxM4n2jnVR+Iy13WEq0qvgwYH+s+KB/0kf8Aam9/h8ebcdvU46dZn9ar51NsagWzcRWYgKGaW+UsSQs7AApMtEgYmozii+OUr4OuHbCzBQ07N0ntdu3j+qsfaK1xLSkW1thyu60+nU5/zLiKttjHba5mi9CEsPaNxSbV/IMOoD7VdUI27nGzxI2wBtYR1rfFdO7qRb8reG5Qjo5hVP8A6l6ne9dx6dF14Gsae2Bygx7bjH5UU5obhQizb6+USeU+sdKQ/F/EtXbu6caaxcuIDvulVLBhuCeHI5c93/qf3TTXSHxYnknpTS++xY2pXxzh/wCLsNY8S5aBZQz2ydwHMYCmVJG0g0Vxa66p+z2lt6Dzctpcb+XXbu9ufIGgNXrHs7LiLuUOougAlvBYFXKAc2VjbeOcIwHOiTrayH/x5xTT3dOLNm9eutZnf+IBW8QzuyswIgqZhSJgAA5FL/hRbWh1d3SX+JNqL9wWytu6pSCQ0Q5Yh7rDb1BIA59LLxW7rkv2vAt6e5p2ZfGLOyXE6M/ZxtAAjMwIjNLeMfE9o3zY01u3f19smLN5XtMVQEubVx7cE8oJKqwkhjFcAsGr1Fu0pa4wVVUsWPKBz/v1qt/DfANuqu6tNT41i7uNtVcsB4jh3nMYIgR9c1Y+G3bj2rb3rXg3WWWt7t+wnpuAE4/WKkWyLaEWkUQCVQQq7iS0YECWJz60unctDK4xcV327cEHiI4YoyvsJVtpBKsOYMciO1ecXzpbvFdQlhblviQtNsvGSiudPG9hJGwoUAkETmBgm/cA04O+82lXTX3O25G07tswwZeakk5MExnkKC1eka3rg62ENu7Z2teBh0a2zMLbD95W3rEQRsMyAIK4EmkpUv79HnmutIBw3/F3unVlyybMBELLsQkDzXBcFueZ2lpMgVftVLOwwMCeXVm/LFKvjDinharh9s6T8QXuzbcc0ePDIXsQri5Jx+zGARuWLi2o3MjQV3IDEgx5n5lSQfoaaKtkpukb1LeYgZHcVq3tn1pf4jRE4/vrW0EmrqJnchoLiL0/jW0uzkD6n+FQ29KRmfzqQ6tYg/c0K8B+5w9xe0/WgmMSFAFNNFtb5th/4iPv0moOI3rYwAB7V170dW1i5beZZpHpQWqUNy/Wjb9xYx+lBXb55A4qsU2TckgNWKggdajuagnmTU17PUmoCtaIkWzU1wa78I84NYtluxptSQFG+wxX4fuEAzz/ANrfyrKjOp1H+t//AH/rWVDqZPKLdOHgNDyT7/xo5DBUjEc6DOjYEwwOT6Uw0mgcqeYPOPT9T9KlKSGUWbN0E1MgA5c6hGkcZIH1NbO4cx9j0pbQ3AwtPI5Vl3c2QAemZ/KCJqPSWE/fdvpA/WmQW2qgbicdAP586nKS4HSPLfijjGrLX0tutu3bYqWRCbmIGCWME7gfKFPrVr4s4GnXToqlhbtWiRAYW/I11nc/ukRKzLbSJBIpTrV/+KeAPDZrhYkDLi5aW3M9YmO8elTvaMsxTzI7BSpdtpdQUd0jLbHUgCfKTEEEDNmlpg3Rrwr3IKS+xtqmAii2LSmMXF2uIUwrEEKOfmAdSRzpjd1iBjkLhSRAwHO1eQ5FsUs4bw03LhUIVFvlGXAvO2B5YVCttSWnJkTg0xvaJC0xO4W/tbbesfWkwKXTTb/v79FMmjXVUixDiSae0TdlLNuz4rXT8uGjYABz5QBzJAApjavLcVXRtyMAysCCCrAEEHsRSXjPw3Z1ljbdLjdaVZDtthG8VS1vdtIDczgxIkUdwbhlvSWbdi1u8O1IXcZOWLZPuT9IrQjOcJrbN83FR1uGzc8O4BB23FAaDI5jv3BHMGl3EeLWLJi9c8PsWB83lLHb5TMADPcgZNDfDfwlY0DXmstcY3YDb2n5SSCe7yxlvbAzM3GPh6xqP8wNm4lw+Y/uqEKCcKrLzjqZrnfYri6er/0uvgO1SWdTphZvW7l1MMrWmCkDnbZX3qQYMAjpz5xUfCOK6PS27dlRePgp4QZwHuR5WILgznymBA5QMCmOkAB5QARj0HICqZZ4ctpdq5yWJ/1Mxlj9/sAK5iKg/gHENDYuXblrV6pkuGBbum46IyO2/aSCxlpGZx1MiHfFeNae7ZK29Z4DmCtxFJIIMjcrLle4xI65ql6XhRUBfmMnO0LO5ieSgDEx9K54eiXgWt7iqnaSUdIaAY86jMEfegwx2do9D03GrARd19XaBubaRuIGTtAxJ6Uv4Xr12vv1q6i3ubadgU7RuDKXjaxV+RERtz2pDe0G62VBKkiAwgkHuAcUX8M8LOn03hs/iQ11g3KVe47iR3zJ96AdVL7/AAWIWwSAYbaZB9YKyp6eViJ/3EelVbjHDdhUIPIiBRkYG5zmAABk8hAita/gI1Gp018sV8I+cCfMEbxEA7efn6HuKG+MdW4vBQSAbakjuQ9yKfHbYmaMFBNO75+DWmCTEiina1bGPM/6VWLVw1P+KPStDgZFL4GVy+Sa5W+oI3Z9KAu32iRNBOzdZopClqHF0CEQPp3pd4e+TMf30pOgPUGKI1F8bQAzKOxH8aCilwFu+Sa+kczQ2DyINQi2YHmkc/mn+zUxFVUmiTiiNhUiWQUJnzTgVqPr+dEae0eq/fFdPJsdCG4VYugoAcHkfX+FBXwdxPL9aNZsQPtFKr9+Jn6Cs8XvZpa2Jy/oK1S78T71lPQpbWVN0yR9Ov35V2+oI5ZA7VwdCsn9p3nHKCRJPQVNb0OfmxgSRj+/5jnWbrY/JTpzfCODqyaja7PWi20ak+VweQEAZn6z/URUi6e2gBba04GOfbr7cqKzw7A6U+4JY1YGDUl7W7jy9MQK272iu4bQZgDOe0DnP0Nd2dUh8uBy2+WZkFo8s9Ac0Hnin8hjib7lQvWQ5uqxaGuFjmDh1MAg4Hlj61abXD763kuopdWRVbcQQkKXR1VnztcuIUjF4QPLNS6hbY2k2rbjqxRG5CTJIkgf6ojnnv43rH87vsCoeQgCekxEdfypLUqaLxtbHq2q+FLniWns3X0/7e5evAbVJ3b9rp837TadhJPK4/c1gsu5W4rsqMumZVBjbFwu4gdNhA9Yrzv4Z+Fk1BueIwUp8o8Pdu5ZmRyO2VxO7Bwau2ru/hxDAEKLagJMkM3hiE+bAHrMEAmJo64vYaOu7X9wWf4v4Ve1fDzYs3PDLBN+MvbAlraksACx25JiAQedMOB2LtrT2bV64Lt1ECtcgwxEgGDk4jJ5xPWk/wAXfEDaDRi8tvxdpRGgwEDIYdu43bBEj/MGaacK1z3rFu6bZtuyBjaJyrMoYJJAyQRzGN1MiYi+DOA6rSfiPxN/xzduC5/9wz4rj0byQMHy8hVm61WfhT4suaxC76ZrQFxrc7hjbbe4/laC20hUMZlpIXpZDcyu3MkA+xkYnmQYnsJ9J7UkFJvgms9ff+ApMLMxTgEZM9fpyA/WkXBuJJfVXUMFKK24jEsH3JPVl2wf+Qrm0FQk1dCv4o0TG15RKhvMOmVYKWHVQxGDiSCcA0o+G9A/jIEZz5/EZmMkKX3XhIOUdTGczdtkhTIF9G0kqRIOCCJBnBB9P5+tb4Rwq3p1IUk7m+ZjLQWi2k9gCAO5JPNjQTT4A00aFiodUzLp7pQS4tuVH+4KxX6zFHi6CLnldQhZfMsTAUyn+pTuAB7g0p4XxFNTp7d63Oy4siZHJihGR/qBz1wetFnJ07I/hxrxsWzfI8VgWaBEbiSogYBCkClfxNpjcvrHS2B9d9w0/W4AQCSCSByJyZj5Qf8ASefWl3FLDb94ONsHA6FmMRJOCJgUISUXydmTnbrkRjg1wctrYk5ED79agGlAMMwH9+lMm1A25fHqR/Gg7VtHJ85xywM9D/D71VZaVyZm0dog7WBBiT+n513Zk8l/KpdRYCczHvz+3T9PWsF5QOeKKyJq0wOLT3C7GnBkwBHUmTnl7cqB4gqIRjdIzn++tS/iYBAgg8/Wg7wQwZyfy6ZmpxypS3Y7VrZEj3kCbQACcyRJPbpUPj7eYUn2/WmFrhO7PiDEAgIZkiYBYAE5HInn7UNqdFtMMCD9xjnBGD96dZIPuCUJLsDpxQrygVo32fJz2/vpU+n09ssByB67Z/v3om9aKiQcHpEfaef0n6UrzY0+RlCbVgKs4IMR9f0rL08wAPSpXf1E+/rGPy+9QlSME06kmLwCm83asoptG3rWVP6jF5QdMh3p+OFQNyhgsDOTjcDzmPb0FMVvWyrk7VJiVDdeeRgkfQYMe/n17WY2jAYBfrt35HqTH1opdbt6/KMe5yY9M8/flXiKUkvJo6lFrv3bW1SGAJUbowVJgnC9QY9frXVjTi6LnmLGU80wqlvliOYmOXRcCqgdfAzhmHLpy801MnGHYABmGGOOZlQArHtggehIoJu7Yeoi1G6ltyj2VYjE7YxMiEIJgmMTkDrQ41gRwy21VACjJu5pz80zyAAAGfLgxSPS8UYM1zdDAyD1nyq0j7/+p5VvUa0XRtzho5SB195M/dvXHOck/g7Wq2Lpc1Vl7bAeWPmG1QMGIZjgiSD16daRcRt2tOyPabxb0bWYYXaVZVBIbuq4mMHvVfuapVlFPRczLTPblujZOa51epA6ywEc5AZQAfpMx7Cu6stuwZTLH/i4cMjWkEAndAEeQBSMRzLdfbsS72osi4ASpABySGEoEGDMCRu5dQe+KTZ1UsWP7oKY589q/cEVP+L/AHQARkz2JzI+v94ptckqXIOqWm9r12su7yxJESSg2qMHGfy2KelMrt9k8S4AT8pZcnnLBv8AaoEZPSOVUe3xYBgVyOWesESGHVSZxyqRuIPE7mMgL5uXlPlX2GT676EZyXNnOaLg/G0Kg+FkFiCSYDMGJLHG6SdxB5kAnoa74dx1B5bi4WArT4hI5cuZzjJJ6+9WPFNixuMc/YttBgn1UCPU96Eusu5nOBBAnH3Md4j3JjAJHVyd9wqaPQb+ptM243tkIWzEkQR5VB6bSYz0xSHR8dFsBdg8NGCgQPKgcj5RgQh5ARzquWdVuJMwNsHsCxABk8zE9P3aX6jWEYGAQFM9ypY49wBR6kpPwc5no1rXW23MxVSQgKz1LMZIwTyGMY+hMB4nbK2zv5hSwn5R5SeXVSoj2Bqi2tdAXJlR+eSY9Ibn6+lYNbETgkQB0xIafpNGU59gLIXzTX9y3dpMttdiDtALAREYjdH/AKjnmpP8RFpzaa2IGB5SojMbUjkTgd/WqRp+MOQAGYYIwckFQdp/2+WB23EdaK0nFHDG4W8ywwPXcu3mP75Gu6kktnud1EWS7xYLc8QWlBAKMN0MyySQ5IMgZgR0MczR9zitl7bj5YBLCBEATBZsER09e8GqZf1YugpOQQBIkDE56yR+vrFB3mVfKp/dEnmwIOPLymIP37Cgs0++4dY/4pft2PDa3d8a6Ykg+UA7lgsCTM4wRyM84odONBwyPaT5ZLxAHlGeWfMZgkc2j1S6kKoEzKr9mVJ+mcdfloayw3yf3AUgROCNv3mPpQjJugOdcFwv3bAuICykAZMhhgAgAzEdPcesUtdrRPzRAJMCZEzj1mR7GehpSdQMKACDk9gcmR9evoK4XWqCNs8ivbOJBzlZxXapNndSy2fhltqbiJgKjMsFiQQYYR8ggMSxHI1n+I2mSTplO09eWJIkwMc/KcZHMVXLutYgncxUyIPyjKhQI6cvyoocQNtYDYHnjs0jIP0B7ZoW1/k7qIsXCOJ208l1QQnythoUtyC84BYDmT1ori9y2QXW5tYIWUGATEqFUKZGQT6YxVOdFLM7GAMZx3mTyz/A9gTCtwtBJxtXdGebxz78x9DR6sqobXsWWzxuSA1pW3gifqObQTMbvtU2oexsSSrDcSYggKzhSNsxyE56A95qkeOWIBxkN9GkH7QPvUz64jIzJyPSZz6xmOk0dUkheoWHW27DNAIBJABnEkwR7Rn3rnTaBWVGUGSHgtLboncBbkEnKgdARz5iq63ENuMyCJ6RJxtM4ME551J+PuESGYAQSB8vylS0dyAZ/wCZ70It8s55EMLnFbUmbSzOZbM9ZxzrKVW3uQMpy6xP1rKTQ/Ieq/AmW7udR06/p+g/KpWvgk9JyfT94D+J9/SsrK10QZm+AwJlog5iMCZ7mQMdOs8q5s3snGDt5YwZjPoRWVldQAl73T1/hn6134kDyjJPOeR8qznlCn8jWqykcVYUQWbixuXlOOm7mR9McuwzUvicv/yx1BG6fWM/U1usoSRxDp2AST1z/P7yBWF5zO3GewjcogffHMk1lZT13Acai+Jx2MZnEhjPbpj9aIt6jHqABz9uQPUQPqaysrtKOZoakMTPeO3IwOXrFcajVqSJ5TgDmzEHccdAoEnrgdMZWV0YKwnaakTBJ29e0nAHpmfqTUG7cyD6n7KP1mt1lDSkcdPfUkjoZ+g+YD+PsR6zsvG6T5+0wBMgyepPb2ntWVldQCLT3xOBggY5TPIfcUYb8YBxIg4zjn74H5VqsrnFHEgvQCVEseX/ACwFOe0jPSZqKzeWCy5AJE8t0GcdlncPUDNbrKXSqCdvfmJOZh+8mAZ+hJ+tQaa4AhLdTP05t/8Ar96ysrkqOZjNMkHbiD2AiB+vuT71xevL07GM5/1EkDlnpnHWsrKZIBLZvCM8wBHbMGI7gj8x6V34m6QcjI7T0PLv/GtVlBxRx1qr8mDyJgARLOZB+m1cnsY51348YBMYJ/Ij8yT71lZSyiqQUQaciWJzA29uy/x/KtFw3Lpy6TIO4n7fQVlZTpHEVy6oAyGzkzzIMCF7cs9fTr1pr3Q+p+xgz6GB9zWVlGrRxKNWe7D2Aj6elZWVlHQhT//Z"/>
          <p:cNvSpPr>
            <a:spLocks noChangeAspect="1" noChangeArrowheads="1"/>
          </p:cNvSpPr>
          <p:nvPr/>
        </p:nvSpPr>
        <p:spPr bwMode="auto">
          <a:xfrm>
            <a:off x="63500" y="-144463"/>
            <a:ext cx="304800" cy="304801"/>
          </a:xfrm>
          <a:prstGeom prst="rect">
            <a:avLst/>
          </a:prstGeom>
          <a:noFill/>
          <a:ln w="9525">
            <a:noFill/>
            <a:miter lim="800000"/>
            <a:headEnd/>
            <a:tailEnd/>
          </a:ln>
        </p:spPr>
        <p:txBody>
          <a:bodyPr/>
          <a:lstStyle/>
          <a:p>
            <a:endParaRPr lang="nb-NO"/>
          </a:p>
        </p:txBody>
      </p:sp>
      <p:pic>
        <p:nvPicPr>
          <p:cNvPr id="5127" name="Picture 13" descr="http://iamdrawingconclusions.files.wordpress.com/2010/11/weighing-the-scale2.jpg?w=236&amp;h=300">
            <a:hlinkClick r:id="rId2"/>
          </p:cNvPr>
          <p:cNvPicPr>
            <a:picLocks noChangeAspect="1" noChangeArrowheads="1"/>
          </p:cNvPicPr>
          <p:nvPr/>
        </p:nvPicPr>
        <p:blipFill>
          <a:blip r:embed="rId3" cstate="print"/>
          <a:srcRect/>
          <a:stretch>
            <a:fillRect/>
          </a:stretch>
        </p:blipFill>
        <p:spPr bwMode="auto">
          <a:xfrm>
            <a:off x="6011863" y="1484313"/>
            <a:ext cx="2519362" cy="320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tel 1"/>
          <p:cNvSpPr>
            <a:spLocks noGrp="1"/>
          </p:cNvSpPr>
          <p:nvPr>
            <p:ph type="title"/>
          </p:nvPr>
        </p:nvSpPr>
        <p:spPr/>
        <p:txBody>
          <a:bodyPr/>
          <a:lstStyle/>
          <a:p>
            <a:r>
              <a:rPr lang="nb-NO" smtClean="0"/>
              <a:t>Mål: Økt verdiskapning</a:t>
            </a:r>
          </a:p>
        </p:txBody>
      </p:sp>
      <p:sp>
        <p:nvSpPr>
          <p:cNvPr id="31747" name="Plassholder for innhold 6"/>
          <p:cNvSpPr>
            <a:spLocks noGrp="1"/>
          </p:cNvSpPr>
          <p:nvPr>
            <p:ph idx="1"/>
          </p:nvPr>
        </p:nvSpPr>
        <p:spPr>
          <a:xfrm>
            <a:off x="3708400" y="1196975"/>
            <a:ext cx="4906963" cy="4525963"/>
          </a:xfrm>
        </p:spPr>
        <p:txBody>
          <a:bodyPr/>
          <a:lstStyle/>
          <a:p>
            <a:pPr>
              <a:buFont typeface="Arial" charset="0"/>
              <a:buNone/>
            </a:pPr>
            <a:r>
              <a:rPr lang="nb-NO" sz="2800" b="1" smtClean="0"/>
              <a:t>VIRKEMIDDEL:</a:t>
            </a:r>
          </a:p>
          <a:p>
            <a:r>
              <a:rPr lang="nb-NO" sz="2800" smtClean="0"/>
              <a:t>Oppnås ikke ved avvikling av jordlov og konsesjonslov.</a:t>
            </a:r>
          </a:p>
          <a:p>
            <a:endParaRPr lang="nb-NO" sz="800" smtClean="0"/>
          </a:p>
          <a:p>
            <a:r>
              <a:rPr lang="nb-NO" sz="2800" smtClean="0"/>
              <a:t>Derimot ved økt frihet til å utnytte gårdens ressurser. </a:t>
            </a:r>
            <a:r>
              <a:rPr lang="nb-NO" sz="2400" smtClean="0">
                <a:solidFill>
                  <a:srgbClr val="FF0000"/>
                </a:solidFill>
              </a:rPr>
              <a:t>Oppnås ved tilpasninger i </a:t>
            </a:r>
            <a:r>
              <a:rPr lang="nb-NO" sz="2400" b="1" i="1" smtClean="0">
                <a:solidFill>
                  <a:srgbClr val="FF0000"/>
                </a:solidFill>
              </a:rPr>
              <a:t>andre lover</a:t>
            </a:r>
            <a:r>
              <a:rPr lang="nb-NO" sz="2400" smtClean="0">
                <a:solidFill>
                  <a:srgbClr val="FF0000"/>
                </a:solidFill>
              </a:rPr>
              <a:t> som plan- og bygningsloven, friluftsloven, naturmangfoldloven, markaloven etc.</a:t>
            </a:r>
            <a:endParaRPr lang="nb-NO" sz="2800" smtClean="0">
              <a:solidFill>
                <a:srgbClr val="FF0000"/>
              </a:solidFill>
            </a:endParaRPr>
          </a:p>
        </p:txBody>
      </p:sp>
      <p:pic>
        <p:nvPicPr>
          <p:cNvPr id="31748" name="Picture 1"/>
          <p:cNvPicPr>
            <a:picLocks noChangeAspect="1" noChangeArrowheads="1"/>
          </p:cNvPicPr>
          <p:nvPr/>
        </p:nvPicPr>
        <p:blipFill>
          <a:blip r:embed="rId2" cstate="print"/>
          <a:srcRect l="65599" t="7593" r="16068" b="648"/>
          <a:stretch>
            <a:fillRect/>
          </a:stretch>
        </p:blipFill>
        <p:spPr bwMode="auto">
          <a:xfrm>
            <a:off x="468313" y="1700213"/>
            <a:ext cx="3068637" cy="4321175"/>
          </a:xfrm>
          <a:prstGeom prst="rect">
            <a:avLst/>
          </a:prstGeom>
          <a:noFill/>
          <a:ln w="1">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tel 1"/>
          <p:cNvSpPr>
            <a:spLocks noGrp="1"/>
          </p:cNvSpPr>
          <p:nvPr>
            <p:ph type="title"/>
          </p:nvPr>
        </p:nvSpPr>
        <p:spPr/>
        <p:txBody>
          <a:bodyPr/>
          <a:lstStyle/>
          <a:p>
            <a:r>
              <a:rPr lang="nb-NO" smtClean="0"/>
              <a:t>Mål: Økt verdiskapning</a:t>
            </a:r>
          </a:p>
        </p:txBody>
      </p:sp>
      <p:pic>
        <p:nvPicPr>
          <p:cNvPr id="32771" name="Picture 2" descr="Nydyrking av jorde"/>
          <p:cNvPicPr>
            <a:picLocks noChangeAspect="1" noChangeArrowheads="1"/>
          </p:cNvPicPr>
          <p:nvPr/>
        </p:nvPicPr>
        <p:blipFill>
          <a:blip r:embed="rId2" cstate="print"/>
          <a:srcRect/>
          <a:stretch>
            <a:fillRect/>
          </a:stretch>
        </p:blipFill>
        <p:spPr bwMode="auto">
          <a:xfrm>
            <a:off x="755650" y="1230313"/>
            <a:ext cx="3600450" cy="2703512"/>
          </a:xfrm>
          <a:prstGeom prst="rect">
            <a:avLst/>
          </a:prstGeom>
          <a:noFill/>
          <a:ln w="9525">
            <a:noFill/>
            <a:miter lim="800000"/>
            <a:headEnd/>
            <a:tailEnd/>
          </a:ln>
        </p:spPr>
      </p:pic>
      <p:pic>
        <p:nvPicPr>
          <p:cNvPr id="32772" name="Picture 4" descr="vindmøller"/>
          <p:cNvPicPr>
            <a:picLocks noChangeAspect="1" noChangeArrowheads="1"/>
          </p:cNvPicPr>
          <p:nvPr/>
        </p:nvPicPr>
        <p:blipFill>
          <a:blip r:embed="rId3" cstate="print"/>
          <a:srcRect/>
          <a:stretch>
            <a:fillRect/>
          </a:stretch>
        </p:blipFill>
        <p:spPr bwMode="auto">
          <a:xfrm>
            <a:off x="5003800" y="1196975"/>
            <a:ext cx="3600450" cy="2805113"/>
          </a:xfrm>
          <a:prstGeom prst="rect">
            <a:avLst/>
          </a:prstGeom>
          <a:noFill/>
          <a:ln w="9525">
            <a:noFill/>
            <a:miter lim="800000"/>
            <a:headEnd/>
            <a:tailEnd/>
          </a:ln>
        </p:spPr>
      </p:pic>
      <p:pic>
        <p:nvPicPr>
          <p:cNvPr id="32773" name="Picture 2" descr="http://www.fylkesmannen.no/Documents/Dokument%20FMOA/Milj%C3%B8%20og%20klima/Brosjyrer%20og%20faktaark/Kalklindeskog_brosjyrefremside.jpg">
            <a:hlinkClick r:id="rId4"/>
          </p:cNvPr>
          <p:cNvPicPr>
            <a:picLocks noChangeAspect="1" noChangeArrowheads="1"/>
          </p:cNvPicPr>
          <p:nvPr/>
        </p:nvPicPr>
        <p:blipFill>
          <a:blip r:embed="rId5" cstate="print"/>
          <a:srcRect/>
          <a:stretch>
            <a:fillRect/>
          </a:stretch>
        </p:blipFill>
        <p:spPr bwMode="auto">
          <a:xfrm>
            <a:off x="5219700" y="4103688"/>
            <a:ext cx="1800225" cy="2565400"/>
          </a:xfrm>
          <a:prstGeom prst="rect">
            <a:avLst/>
          </a:prstGeom>
          <a:noFill/>
          <a:ln w="9525">
            <a:noFill/>
            <a:miter lim="800000"/>
            <a:headEnd/>
            <a:tailEnd/>
          </a:ln>
        </p:spPr>
      </p:pic>
      <p:pic>
        <p:nvPicPr>
          <p:cNvPr id="32774" name="Picture 4" descr="Svarthalespove (Limosa limosa)"/>
          <p:cNvPicPr>
            <a:picLocks noChangeAspect="1" noChangeArrowheads="1"/>
          </p:cNvPicPr>
          <p:nvPr/>
        </p:nvPicPr>
        <p:blipFill>
          <a:blip r:embed="rId6" cstate="print"/>
          <a:srcRect/>
          <a:stretch>
            <a:fillRect/>
          </a:stretch>
        </p:blipFill>
        <p:spPr bwMode="auto">
          <a:xfrm>
            <a:off x="684213" y="4149725"/>
            <a:ext cx="3048000" cy="2286000"/>
          </a:xfrm>
          <a:prstGeom prst="rect">
            <a:avLst/>
          </a:prstGeom>
          <a:noFill/>
          <a:ln w="9525">
            <a:noFill/>
            <a:miter lim="800000"/>
            <a:headEnd/>
            <a:tailEnd/>
          </a:ln>
        </p:spPr>
      </p:pic>
      <p:sp>
        <p:nvSpPr>
          <p:cNvPr id="10" name="TekstSylinder 9"/>
          <p:cNvSpPr txBox="1"/>
          <p:nvPr/>
        </p:nvSpPr>
        <p:spPr>
          <a:xfrm>
            <a:off x="2555776" y="4149080"/>
            <a:ext cx="2088232" cy="369332"/>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nb-NO" b="1" dirty="0">
                <a:solidFill>
                  <a:schemeClr val="tx1"/>
                </a:solidFill>
              </a:rPr>
              <a:t>Svarthalespove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6" descr="http://www.energydigital.com/green_technology/shutterstock_50757097(1).jpg">
            <a:hlinkClick r:id="rId2"/>
          </p:cNvPr>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259632" y="1628800"/>
            <a:ext cx="6555180" cy="3600000"/>
          </a:xfrm>
          <a:prstGeom prst="rect">
            <a:avLst/>
          </a:prstGeom>
          <a:noFill/>
          <a:ln w="9525">
            <a:noFill/>
            <a:miter lim="800000"/>
            <a:headEnd/>
            <a:tailEnd/>
          </a:ln>
        </p:spPr>
      </p:pic>
      <p:sp>
        <p:nvSpPr>
          <p:cNvPr id="33795" name="Tittel 1"/>
          <p:cNvSpPr>
            <a:spLocks noGrp="1"/>
          </p:cNvSpPr>
          <p:nvPr>
            <p:ph type="title"/>
          </p:nvPr>
        </p:nvSpPr>
        <p:spPr>
          <a:xfrm>
            <a:off x="250825" y="44450"/>
            <a:ext cx="8642350" cy="1143000"/>
          </a:xfrm>
        </p:spPr>
        <p:txBody>
          <a:bodyPr/>
          <a:lstStyle/>
          <a:p>
            <a:r>
              <a:rPr lang="nb-NO" smtClean="0"/>
              <a:t>Mål: Selvforsyning og kostnadseffektiv matproduksjon</a:t>
            </a:r>
          </a:p>
        </p:txBody>
      </p:sp>
      <p:sp>
        <p:nvSpPr>
          <p:cNvPr id="33796" name="Plassholder for innhold 6"/>
          <p:cNvSpPr>
            <a:spLocks noGrp="1"/>
          </p:cNvSpPr>
          <p:nvPr>
            <p:ph idx="1"/>
          </p:nvPr>
        </p:nvSpPr>
        <p:spPr>
          <a:xfrm>
            <a:off x="0" y="1600200"/>
            <a:ext cx="8675688" cy="4525963"/>
          </a:xfrm>
        </p:spPr>
        <p:txBody>
          <a:bodyPr/>
          <a:lstStyle/>
          <a:p>
            <a:r>
              <a:rPr lang="nb-NO" smtClean="0"/>
              <a:t>Kontrollert rasjonalisering</a:t>
            </a:r>
          </a:p>
          <a:p>
            <a:pPr lvl="1"/>
            <a:r>
              <a:rPr lang="nb-NO" smtClean="0"/>
              <a:t> Den norske lovgivningen gir rom for utbygging i takt med økt økonomisk handlingsrom</a:t>
            </a:r>
          </a:p>
          <a:p>
            <a:pPr lvl="2"/>
            <a:r>
              <a:rPr lang="nb-NO" smtClean="0"/>
              <a:t>Inntektssikring</a:t>
            </a:r>
          </a:p>
          <a:p>
            <a:pPr lvl="2"/>
            <a:r>
              <a:rPr lang="nb-NO" smtClean="0"/>
              <a:t>Tilgang til tilleggsjord (konsesjon)</a:t>
            </a:r>
          </a:p>
          <a:p>
            <a:pPr lvl="2"/>
            <a:r>
              <a:rPr lang="nb-NO" smtClean="0"/>
              <a:t>Priskontroll</a:t>
            </a:r>
          </a:p>
          <a:p>
            <a:endParaRPr lang="nb-NO" sz="800" smtClean="0"/>
          </a:p>
          <a:p>
            <a:r>
              <a:rPr lang="nb-NO" smtClean="0"/>
              <a:t>Likt med: Tyskland, Østerrike, Sveits, Ungarn m.v.</a:t>
            </a:r>
          </a:p>
          <a:p>
            <a:r>
              <a:rPr lang="nb-NO" smtClean="0"/>
              <a:t>Motsatt: Danmark og Sverige</a:t>
            </a:r>
          </a:p>
        </p:txBody>
      </p:sp>
      <p:sp>
        <p:nvSpPr>
          <p:cNvPr id="33797" name="AutoShape 4" descr="data:image/jpeg;base64,/9j/4AAQSkZJRgABAQAAAQABAAD/2wCEAAkGBhIQEBIUERMQEA8QEA8QDxQQFQ8VFQ8QFRAVFRUQFBQXHCYeFxojGRQUHy8gIycpLCwsFR4xNTAqNSYrLCkBCQoKDgwOGg8PGiwkHyUsLCwqLC8sLSwsKioqLiksLCwsLCwsKSwsLCkpKSwsLCwvKSksLCkpLCksKSwsKSksLP/AABEIAKYBLwMBIgACEQEDEQH/xAAbAAEAAgMBAQAAAAAAAAAAAAAAAwQCBQYBB//EAEEQAAIBAgIHBAYIBAUFAAAAAAECAAMRBCEFBhIxQVFxE2GBkSIyobHB0RQjQlJicuHwBzOy8RVzgpLCQ0RTY6L/xAAaAQEAAwEBAQAAAAAAAAAAAAAAAQMEBQIG/8QAJREBAAICAQMEAwEBAAAAAAAAAAECAxExBBIhE0FRYQUiMvCB/9oADAMBAAIRAxEAPwD7jERAREQEREBEpaQ0otEfec7lHvJ4Ccxj9P1WNtsp3U8rdW3zJm6vHinU+ZV2y1r4e47EXq1Bc+vUG88zNKzm287uc9Z873NySSSSTc8bmYmfPTO7TLD7vpGDP1afkT+kSafPsJpyvStsuSo+y/pC3LPMeBnU6G1iSv6LDYq8r5N+U/CfQYOrx5P14ltpki3huIiJsWkREBERAREQEREBERAREQEREBERAREQEREBERAREQEREBERASvjcV2aE8dyjmZYmk07W9JV5C/if7TL1eb0sU2jn2V5LdtdtHpHEkZk3duPxmqJk+OqXc92Q8JWJnzUfMsEE8lHF6UC1KdNc3qMB3KCd575c7Qc570l7AYgggkEG4I3gjcRKOjNJCspy2WUkMPHIiXJ6mJiU8O+1f0r29K5/mIdmp3ng3iPjNpOG1TxexiAvCqpU/mA2gfYR4zuZ9D0uX1McTPLbjt3VIiJpWEREBERAREQEREBETwtA9iYh+vlBeRuBlEjauo3m3XKZg33RExI9iIkhERAREQEREBERAREQE5nTb/XnovunTTmNaF2aitwZLeKn9ROf+Rr3Yf+qM8bq5nE1LE233N/PhKTt4yfGH0j35+cqkzgxDI1X/dJff2qfvymyY5+J98rVcGTWpOtvRdS4PEA+sJZfeepll5idJnyx0Vq9ikcsKFbYcGxC5G+an3ec6HD6s4t7XprT/zHUexdozt9GfyKX+VT/oEtTtx0WO37Ttr9Ks+Zcpo3U+olRHeqgKOrbKKxvY3ttEjf0nVxE148VccarCytYrwRESx6IiICIiAiIgJ4zWnjtbn4ZzQadxtQC1ilNshe12tzlGfNGKvc8Xt2xtuqNcOTYrlvAIJHWY1saiMFJ9IgkAAk2AuTkJyGD0m9IkqwsSu0pz2s+A/XjPBjlNXtGLswOQIX0gfsmxvlfv4bpzo/IR2x8qfX8OhxemiCQiM5UXNr5ZgWta/ETQtrQ5JDopW+4XBHiZMKbdmaitVTZUAKmfpBfTuM7C/O288p7U0a2Ko9pYdsDa5Gz2ijccsr24yL5ct/5nzzr5hE2tPC7Qx9OvTNj6IA2gTYr18vZMGWpTzpszDitxfwO4yvq7hrJUR0YNtXYOMmFrcRNoKAUAKLKBYAcBymvHHq0i1uVsftG5ZYbTdrdoCt7ZkWI6ibVHBFwbg7rTlsbgXb0VP1ZsfSzKHuO/290j0HpOpTfYba57JBzHMXkxltjt224ItMTqXXxMUa4mU2rSIiAiIgIiICIiAms1g0ca1Ehf5iekneRvXxHwmzieb1i9ZrKJjcafJ6tTa/MP3aQkzs9adUDWJq4ey1t7ochUPMHg3sPdvnCVMSabmnWVqVQbw4tfv/AF3TgZ+ltjn6Y745qmJmBM92piTMqpvtHa51qQVTs1EUAAMLEAZWBHdzvOs0TrXQxFhfs6h+y/E9x4+wz5iWmO1abMXWZKc+YW1y2h9qicdqZrOah7Csbvb6pjvYD7B5m07GdrFljLXuhrraLRuCIiWvRERAREQERMSZEyMpyOsWNLVNi4suRtz5TrSZwmkMSKlRmG4s2z3i+/8AfOcz8nk7ccRvln6idV0rqSN2W8ecv6FxNOlU2qguLWU2vsm++0oySmu0QCQozza9gJwMeSaXi0csdZmJ3Db6wYsfVPRe1y59EkbRv63mLeMiwWs5Dt2g9BrWCW9A2A4nMGa7F0XSytfZBbYOeyd1ypPhJtFUVZhtUjVW9ja+THcozt++E2x1GW2b9fH17Le+038eHV4XELVQMlypvvBHsh6cxwmjQjF7uC2bJcFFy9UC3Cwz7pZdZ36d2v25bI37tdUSaXTKVBsVEz7M3K2zIO/PlzE6CsspVhJvXvromNwraP1jtU2GFlOyRzW6AkHxnTAz5vpZezrk39ez9OB9o9s7PVzSHa0gD6yZeHCUYMs980s80t51LbRETatIiICIiAiIgIiVMRpWjT9eogI4XBPkM5E2iOTeluVcfoyjXXZrU0qrwDqDbpy8Jq8RrjQX1e0qH8K2H/1aVsPr1TLAPTZLsFB2kNrm1yMjKJ6jFvXdDx31+XJ47VylSxLrTNRKYewUOxUDLKzXmscZnqffN/pzFWxlUf8AsHuE5+ocz1PvnBy79SdsduZVKGNRyQpzUkEHI5G1+8TMvJdN6IWlVpMmXaYfD1suDNTG15kE+MjrLYm27IjoQD8ZOWkUnUFo0lwuJKOrrkyMGHUG8+yYWuHRHG51Vh0IvPiqT65q2b4Sh/lJ7pv/AB9p3MLsE8w2cRE6zSREQEREBIxvmZkKmw65zxZEssQt0Yc1YeyfPlM+hK043TeH2ajEXzqOG5A5MAPBh5Gcj8njm1YvHszdRG4iVG8XmK5mwzJyFuMv09BV2t6BFxcFiAPHl4ziUx3v/MTLJFZnhXq41jfcLlid+W0bkDkJ2WicEKVJQM7gMTe92IFyO6aDROhfrytYZogcLcENdrXNuHdOqnd/H4bRvJfnj7+2zBWY/aQzB5kTInadRolBVlKvLdVpSrtCHLazU7MjDiCp6g3HvMvanY21ULwYEfKe6YpbdJwBc5EdQb5fvjNXqzf6QgzFmz7rTn5KzXPEx7qZjVtvpkRE6jQREQEREBERAT57pFCj1E+6zAe8ey0+hTjtdMGUdao9V7K3c43eY/pnP6/F303HspzV3DjXqE7yZGTJMQM8txzEhJnFZGGO0kzYhWf1qroL8yNkE9cvbM6p9I9T75gbZXANiGF+YNwZi73JPM3nu1u7zKZna3isUcQ6Wy2KVKkO4IgUnzBMq4hwWJG7cOgFh7BPBUsCBkDvte58Z5TS5k2t3TtMztJQS59pn1/Q+H7PD0lO9aSA9dkX9s+fas6I7asq2uikPVP4Qcl8Tl58p9NnU6DHqJs0YY9yIidJeREQEREDF9x6GUVqZefvmwmod7EjkSPbPFuUSuJUlDTmEV6NRs7hQ4/Mt/gbTNK0nWtK8lIvWay8zG405fVlQ2IW/wBkMy95A/UnwnX1Mci1Fpk/WMLhbE5Z55DLcZp6+gaTPtoXpNv+rIAvzHLwmrC18I7VGUVrjZDlibC++28bpzsUX6WvbMeN8/Smu8ca06HEtZts0m9XYLIVZgu1fNOO7hcyVdJJdVLAMwuob0WYc9k5yOnX20UsLbSqxHIkA2lerpWijZsgbIHdcEncT4Tdvt875+f9C37bHtgdxB6WkbvKD6Yo7QUVELE5WN+Nt4ykrVZZW0W4lMTt7VeUq7zOrVlGvVnpKKs8aNpjtQQAGJAJ55yrVqS9oJNqqvW/lnJ0l2ERE9pIiICIiAiIgJXx2CWtTam4urCx7uRHIg5yxEiY2Pk2n9E1cG9qgLUSfQqAZHuPJu7ymutcXGYO60+zVqCupV1V0YWZWAII5EHfOVxv8N8OxLUHqYcnMqtnp/7G3eBE5ubod+aM9sPw4EpMdgzYaR0ZUoVmpehU2WC7Q2kvcA32c+fOQGmJzJrNZ1KiY0rrS5mbLReAas4p0VLMd5O5R95zwH7F50GhNRVqolSrUOy6q4SmNnIgEBnNz5AdZ2WB0fToJsUkVF32HE8yd5PeZuw9FM+b8Lq4pnzKvoTQ64ansr6THOo+4u3wHIfrNjETr1iKxqGmI0RESQiIgIiICabSi7L355zcylpXDbaXG9c/CRI04ryVMRNU1axmS4meUNwMRPKjhgQwBUixB3ETWDEwcT35SJQyxgNOk5So42EugJBC2z2e8Hdne0441jnmczc95zz9p85ttZsSdhbE7O0dq248rmc2a84vW/32x7MuXnS2akyOkKlgNtwo3AM1hKJrTBqsyViY4VxDosHrLsoFqbTEH1hYm3fffMTrKjNbZfMgD1eJtunNNVlvRCBnLH7Iy6mdHBlyzMV2vpa3DomqZzptVsN6znoOvGcvgaJqOAMyTafQ8DhRSpqo4DPvPEzrw0p4iJIREQExaoBvIHUiZTBge7xH6wMDi0H2h4ZyNtIoOJPQGSml+FD++kjOFXinkf1gQtpdeCsfL5yF9Ock8z+ksNgU5MPM/ORPo1PvW6gfpAqVNPvwCjzPxlWrrE/3lHQD4zYtoYHcVMifQZ5Kf33yBwek9J7WIdiQSWGZyvkJpH0rTv66b/vCfSK+gGv/AC79NkymdCbP/TI/0n5TmW6TdpnbPOPztDobWFhQpBXawpoBlcbu8TaU9YavO/VR8JhRw4AtutJRhhOlXxGl8Jk1hfiqnzHxk6awHink36Sl9Gj6PJS2S6eXirDpYyVdNUz94dR8pqOxjspI3a6UpH7Q8QR8JKuMQ7nXzE57s55sSB0yuDuIPSZTltiZCow3Mw6EyR08Tmxjqg+23ib++ZDS1Ufav1CwIdYdGFPTUegd/wCE/Kc4cRadWdNOQQwRgRYgg5jznMaVwBzamMt+yM7dOciYGAxs9+nTQVMbaRnSPfIQ6FsSGBBzByIPETQY3RrKfQ9JeGYuO7vmI0jMv8S75Tlw1yR5ebVi3LW1KtjY7xv35HlIjiJXx+LvUfr8BIabFjlOZ6PnUM/b5bChtObC3eeAm5wSFQFXMk524mUdE4JnYJSVqlRt+yL3+Qn03VjVAYe1StZ63ADNafzPf/edLDginmeV9KaWdWNBdigZx9YRkPug/Gb6ImlYREQEREBERAREQEREDEoDwHsnnZDlbpce6ZxAw7PvPnf3xsnn5gfC0yvG1AwZT+E9Qf1mBoA70Xwt8pNee3gVfoqfcI6foZgcGn4h1v8AES7MX3QKAwtMmwqKTyupPvhtGHgR7ZzWu+gQVSsozX0H/KfVPgbjxnKUqlWn6lSqn5Xce4wPpjaNbuPQyJ8C4+yfDOcHS1hxabq9X/UQ39QMt09d8Yu9qb/mQf8AG0Dqnw7DgfIyFkmnpfxFrD1qVJvyl1995bp/xFQ+vh2A/CyN7CBAsMpleoSJeoa14SoM6br1Rf8AiTL2Fq4WvkmZAuRaoCBzzgcvWxDDhNfX0k44TvH0NRPEjrb4ytV1XRtzDyv8YHzHSOL7T1kz5jI+c0WIa24kdZ9ZxOo5bcaZ/wBw+E1df+HrH7KnoV+MD5icURxE8+mHmPMT6FV/h8Rvpt4C/ulZ9R1G9COoIkD5/Sp7RzI3za4Smote5HIZTp11SQcJaw+rI4KT0F55rERwiNK2itOtRFqV6YO/Zyv1PGbzD63V/vk9Qp+Eyw2rR4pbrYe+Xk0Co32HTOe0lDWutx2D1X5GXaetD8UU9Cw+crLo+mN12PIfKTpoxj6tM/6sv6oFpNZQd9M+DD5SwunkO9XHgPnKiaFqHeUQd1yfID4ydNXR9p2P5QB77wL+Fxq1b7J3WvcbpYlfB4BKQIQHO17km9pYgIiICYs9plPCIEL4oCQPpDulpqAMibAgwKb6RaQPpBucuPo2QvowwKbY5ucwOObnJ30eeUhbBmB59PbnMhpJuchbDGRmgYF1dKnnNxgmLIGPHMdOE5zDYXacA7r59OM6Raoge4rDCojI251Knx4z5vi8CUZlO9SQeon0kVJzWtGC9IVBub0W/MNx8R7oHIPRkTUpsaiSu6QKRpzynRuZYZZYw9GBlTpWEvaMxfY1VfgD6XepyI8pWZrTAVhwz6XPugfTVYEAjMEAjvEGmDwHkJzmgtLN2QVgRs5LfivDy3TbLpIQLvZj+xM82O8+/wB8hXHLMxiVgZ7J5+Y+UZ9x8xAqiZbQgQ1aIO9FJtlfZOfiJF9GY8VUd1z8pciBUGjxxZj0sJmuBpj7IP5rn3yxEDxUA3AAd09iICIiAiIgIiICIiAiIgIiIHhEwNEGIgYNhFkbaPERAgqaNIzRgvVb39okLU6q/wDjbxZfZYxECr/jQDEEG45WI+EmxbdrTZTxFx3EZgzyIHJVmkVOiXva2XO/yiIGY0YeLDwEk+hjmx8be6IgeDDKOA8c/aZKiREDY0chJBUM9iBkKxki4kxECRcYZKmPM9iBMmkDJkx5iIEy42SriL8J7EDMVJnEQEREBERA/9k="/>
          <p:cNvSpPr>
            <a:spLocks noChangeAspect="1" noChangeArrowheads="1"/>
          </p:cNvSpPr>
          <p:nvPr/>
        </p:nvSpPr>
        <p:spPr bwMode="auto">
          <a:xfrm>
            <a:off x="63500" y="-144463"/>
            <a:ext cx="304800" cy="304801"/>
          </a:xfrm>
          <a:prstGeom prst="rect">
            <a:avLst/>
          </a:prstGeom>
          <a:noFill/>
          <a:ln w="9525">
            <a:noFill/>
            <a:miter lim="800000"/>
            <a:headEnd/>
            <a:tailEnd/>
          </a:ln>
        </p:spPr>
        <p:txBody>
          <a:bodyPr/>
          <a:lstStyle/>
          <a:p>
            <a:endParaRPr lang="nb-NO"/>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ittel 1"/>
          <p:cNvSpPr>
            <a:spLocks noGrp="1"/>
          </p:cNvSpPr>
          <p:nvPr>
            <p:ph type="title"/>
          </p:nvPr>
        </p:nvSpPr>
        <p:spPr/>
        <p:txBody>
          <a:bodyPr/>
          <a:lstStyle/>
          <a:p>
            <a:r>
              <a:rPr lang="nb-NO" smtClean="0"/>
              <a:t>Mål: Høy selvforsyningsgrad</a:t>
            </a:r>
          </a:p>
        </p:txBody>
      </p:sp>
      <p:sp>
        <p:nvSpPr>
          <p:cNvPr id="34819" name="Plassholder for innhold 6"/>
          <p:cNvSpPr>
            <a:spLocks noGrp="1"/>
          </p:cNvSpPr>
          <p:nvPr>
            <p:ph idx="1"/>
          </p:nvPr>
        </p:nvSpPr>
        <p:spPr>
          <a:xfrm>
            <a:off x="457200" y="1600200"/>
            <a:ext cx="4762500" cy="4525963"/>
          </a:xfrm>
        </p:spPr>
        <p:txBody>
          <a:bodyPr/>
          <a:lstStyle/>
          <a:p>
            <a:pPr>
              <a:buFont typeface="Arial" charset="0"/>
              <a:buNone/>
            </a:pPr>
            <a:r>
              <a:rPr lang="nb-NO" b="1" smtClean="0"/>
              <a:t>VIRKEMIDDEL:</a:t>
            </a:r>
          </a:p>
          <a:p>
            <a:r>
              <a:rPr lang="nb-NO" smtClean="0"/>
              <a:t>Jordvern</a:t>
            </a:r>
          </a:p>
          <a:p>
            <a:r>
              <a:rPr lang="nb-NO" smtClean="0"/>
              <a:t>Lønnsom matproduksjon</a:t>
            </a:r>
          </a:p>
          <a:p>
            <a:pPr lvl="1"/>
            <a:endParaRPr lang="nb-NO" smtClean="0"/>
          </a:p>
          <a:p>
            <a:pPr>
              <a:buFont typeface="Arial" charset="0"/>
              <a:buNone/>
            </a:pPr>
            <a:endParaRPr lang="nb-NO" smtClean="0"/>
          </a:p>
          <a:p>
            <a:endParaRPr lang="nb-NO" smtClean="0"/>
          </a:p>
        </p:txBody>
      </p:sp>
      <p:pic>
        <p:nvPicPr>
          <p:cNvPr id="34820" name="Picture 2" descr="http://www.thebeautyinsiders.com/beauty_images/food-for-hair.jpg">
            <a:hlinkClick r:id="rId2"/>
          </p:cNvPr>
          <p:cNvPicPr>
            <a:picLocks noChangeAspect="1" noChangeArrowheads="1"/>
          </p:cNvPicPr>
          <p:nvPr/>
        </p:nvPicPr>
        <p:blipFill>
          <a:blip r:embed="rId3" cstate="print"/>
          <a:srcRect/>
          <a:stretch>
            <a:fillRect/>
          </a:stretch>
        </p:blipFill>
        <p:spPr bwMode="auto">
          <a:xfrm>
            <a:off x="5435600" y="2997200"/>
            <a:ext cx="3333750" cy="3333750"/>
          </a:xfrm>
          <a:prstGeom prst="rect">
            <a:avLst/>
          </a:prstGeom>
          <a:noFill/>
          <a:ln w="9525">
            <a:noFill/>
            <a:miter lim="800000"/>
            <a:headEnd/>
            <a:tailEnd/>
          </a:ln>
        </p:spPr>
      </p:pic>
      <p:graphicFrame>
        <p:nvGraphicFramePr>
          <p:cNvPr id="7" name="Tabell 6"/>
          <p:cNvGraphicFramePr>
            <a:graphicFrameLocks noGrp="1"/>
          </p:cNvGraphicFramePr>
          <p:nvPr/>
        </p:nvGraphicFramePr>
        <p:xfrm>
          <a:off x="611188" y="4149725"/>
          <a:ext cx="3238500" cy="2105025"/>
        </p:xfrm>
        <a:graphic>
          <a:graphicData uri="http://schemas.openxmlformats.org/drawingml/2006/table">
            <a:tbl>
              <a:tblPr/>
              <a:tblGrid>
                <a:gridCol w="3238500"/>
              </a:tblGrid>
              <a:tr h="200025">
                <a:tc>
                  <a:txBody>
                    <a:bodyPr/>
                    <a:lstStyle/>
                    <a:p>
                      <a:pPr algn="l" fontAlgn="b"/>
                      <a:r>
                        <a:rPr lang="en-US" sz="1200" b="1" i="0" u="none" strike="noStrike" dirty="0">
                          <a:solidFill>
                            <a:srgbClr val="000000"/>
                          </a:solidFill>
                          <a:latin typeface="Calibri"/>
                        </a:rPr>
                        <a:t>Explanation of the 2005 - 2008 global food prices</a:t>
                      </a:r>
                    </a:p>
                  </a:txBody>
                  <a:tcPr marL="9525" marR="9525" marT="9525" marB="0" anchor="b">
                    <a:lnL>
                      <a:noFill/>
                    </a:lnL>
                    <a:lnR>
                      <a:noFill/>
                    </a:lnR>
                    <a:lnT>
                      <a:noFill/>
                    </a:lnT>
                    <a:lnB>
                      <a:noFill/>
                    </a:lnB>
                    <a:solidFill>
                      <a:srgbClr val="FFC000"/>
                    </a:solidFill>
                  </a:tcPr>
                </a:tc>
              </a:tr>
              <a:tr h="190500">
                <a:tc>
                  <a:txBody>
                    <a:bodyPr/>
                    <a:lstStyle/>
                    <a:p>
                      <a:pPr algn="l" rtl="0" fontAlgn="ctr"/>
                      <a:r>
                        <a:rPr lang="en-US" sz="1000" b="1" i="0" u="none" strike="noStrike">
                          <a:solidFill>
                            <a:srgbClr val="000000"/>
                          </a:solidFill>
                          <a:latin typeface="Calibri"/>
                        </a:rPr>
                        <a:t>Growth in demand from China and India</a:t>
                      </a:r>
                    </a:p>
                  </a:txBody>
                  <a:tcPr marL="9525" marR="9525" marT="9525" marB="0" anchor="ctr">
                    <a:lnL>
                      <a:noFill/>
                    </a:lnL>
                    <a:lnR>
                      <a:noFill/>
                    </a:lnR>
                    <a:lnT>
                      <a:noFill/>
                    </a:lnT>
                    <a:lnB>
                      <a:noFill/>
                    </a:lnB>
                    <a:solidFill>
                      <a:srgbClr val="FFC000"/>
                    </a:solidFill>
                  </a:tcPr>
                </a:tc>
              </a:tr>
              <a:tr h="190500">
                <a:tc>
                  <a:txBody>
                    <a:bodyPr/>
                    <a:lstStyle/>
                    <a:p>
                      <a:pPr algn="l" rtl="0" fontAlgn="ctr"/>
                      <a:r>
                        <a:rPr lang="nb-NO" sz="1000" b="1" i="0" u="none" strike="noStrike" dirty="0">
                          <a:solidFill>
                            <a:srgbClr val="000000"/>
                          </a:solidFill>
                          <a:latin typeface="Calibri"/>
                        </a:rPr>
                        <a:t>Financial market </a:t>
                      </a:r>
                      <a:r>
                        <a:rPr lang="nb-NO" sz="1000" b="1" i="0" u="none" strike="noStrike" dirty="0" err="1">
                          <a:solidFill>
                            <a:srgbClr val="000000"/>
                          </a:solidFill>
                          <a:latin typeface="Calibri"/>
                        </a:rPr>
                        <a:t>speculation</a:t>
                      </a:r>
                      <a:r>
                        <a:rPr lang="nb-NO" sz="1000" b="1" i="0" u="none" strike="noStrike" dirty="0">
                          <a:solidFill>
                            <a:srgbClr val="000000"/>
                          </a:solidFill>
                          <a:latin typeface="Calibri"/>
                        </a:rPr>
                        <a:t> </a:t>
                      </a:r>
                    </a:p>
                  </a:txBody>
                  <a:tcPr marL="9525" marR="9525" marT="9525" marB="0" anchor="ctr">
                    <a:lnL>
                      <a:noFill/>
                    </a:lnL>
                    <a:lnR>
                      <a:noFill/>
                    </a:lnR>
                    <a:lnT>
                      <a:noFill/>
                    </a:lnT>
                    <a:lnB>
                      <a:noFill/>
                    </a:lnB>
                    <a:solidFill>
                      <a:srgbClr val="FFC000"/>
                    </a:solidFill>
                  </a:tcPr>
                </a:tc>
              </a:tr>
              <a:tr h="190500">
                <a:tc>
                  <a:txBody>
                    <a:bodyPr/>
                    <a:lstStyle/>
                    <a:p>
                      <a:pPr algn="l" rtl="0" fontAlgn="ctr"/>
                      <a:r>
                        <a:rPr lang="nb-NO" sz="1000" b="1" i="0" u="none" strike="noStrike">
                          <a:solidFill>
                            <a:srgbClr val="000000"/>
                          </a:solidFill>
                          <a:latin typeface="Calibri"/>
                        </a:rPr>
                        <a:t>Hoarding: export restrictions </a:t>
                      </a:r>
                    </a:p>
                  </a:txBody>
                  <a:tcPr marL="9525" marR="9525" marT="9525" marB="0" anchor="ctr">
                    <a:lnL>
                      <a:noFill/>
                    </a:lnL>
                    <a:lnR>
                      <a:noFill/>
                    </a:lnR>
                    <a:lnT>
                      <a:noFill/>
                    </a:lnT>
                    <a:lnB>
                      <a:noFill/>
                    </a:lnB>
                    <a:solidFill>
                      <a:srgbClr val="FFC000"/>
                    </a:solidFill>
                  </a:tcPr>
                </a:tc>
              </a:tr>
              <a:tr h="190500">
                <a:tc>
                  <a:txBody>
                    <a:bodyPr/>
                    <a:lstStyle/>
                    <a:p>
                      <a:pPr algn="l" rtl="0" fontAlgn="ctr"/>
                      <a:r>
                        <a:rPr lang="nb-NO" sz="1000" b="1" i="0" u="none" strike="noStrike">
                          <a:solidFill>
                            <a:srgbClr val="000000"/>
                          </a:solidFill>
                          <a:latin typeface="Calibri"/>
                        </a:rPr>
                        <a:t>Weather shocks </a:t>
                      </a:r>
                    </a:p>
                  </a:txBody>
                  <a:tcPr marL="9525" marR="9525" marT="9525" marB="0" anchor="ctr">
                    <a:lnL>
                      <a:noFill/>
                    </a:lnL>
                    <a:lnR>
                      <a:noFill/>
                    </a:lnR>
                    <a:lnT>
                      <a:noFill/>
                    </a:lnT>
                    <a:lnB>
                      <a:noFill/>
                    </a:lnB>
                    <a:solidFill>
                      <a:srgbClr val="FFC000"/>
                    </a:solidFill>
                  </a:tcPr>
                </a:tc>
              </a:tr>
              <a:tr h="190500">
                <a:tc>
                  <a:txBody>
                    <a:bodyPr/>
                    <a:lstStyle/>
                    <a:p>
                      <a:pPr algn="l" rtl="0" fontAlgn="ctr"/>
                      <a:r>
                        <a:rPr lang="nb-NO" sz="1000" b="1" i="0" u="none" strike="noStrike">
                          <a:solidFill>
                            <a:srgbClr val="000000"/>
                          </a:solidFill>
                          <a:latin typeface="Calibri"/>
                        </a:rPr>
                        <a:t>Productivity slowdown </a:t>
                      </a:r>
                    </a:p>
                  </a:txBody>
                  <a:tcPr marL="9525" marR="9525" marT="9525" marB="0" anchor="ctr">
                    <a:lnL>
                      <a:noFill/>
                    </a:lnL>
                    <a:lnR>
                      <a:noFill/>
                    </a:lnR>
                    <a:lnT>
                      <a:noFill/>
                    </a:lnT>
                    <a:lnB>
                      <a:noFill/>
                    </a:lnB>
                    <a:solidFill>
                      <a:srgbClr val="FFC000"/>
                    </a:solidFill>
                  </a:tcPr>
                </a:tc>
              </a:tr>
              <a:tr h="190500">
                <a:tc>
                  <a:txBody>
                    <a:bodyPr/>
                    <a:lstStyle/>
                    <a:p>
                      <a:pPr algn="l" rtl="0" fontAlgn="ctr"/>
                      <a:r>
                        <a:rPr lang="nb-NO" sz="1000" b="1" i="0" u="none" strike="noStrike">
                          <a:solidFill>
                            <a:srgbClr val="000000"/>
                          </a:solidFill>
                          <a:latin typeface="Calibri"/>
                        </a:rPr>
                        <a:t>Low interest rates</a:t>
                      </a:r>
                    </a:p>
                  </a:txBody>
                  <a:tcPr marL="9525" marR="9525" marT="9525" marB="0" anchor="ctr">
                    <a:lnL>
                      <a:noFill/>
                    </a:lnL>
                    <a:lnR>
                      <a:noFill/>
                    </a:lnR>
                    <a:lnT>
                      <a:noFill/>
                    </a:lnT>
                    <a:lnB>
                      <a:noFill/>
                    </a:lnB>
                    <a:solidFill>
                      <a:srgbClr val="FFC000"/>
                    </a:solidFill>
                  </a:tcPr>
                </a:tc>
              </a:tr>
              <a:tr h="190500">
                <a:tc>
                  <a:txBody>
                    <a:bodyPr/>
                    <a:lstStyle/>
                    <a:p>
                      <a:pPr algn="l" rtl="0" fontAlgn="ctr"/>
                      <a:r>
                        <a:rPr lang="nb-NO" sz="1000" b="1" i="0" u="none" strike="noStrike">
                          <a:solidFill>
                            <a:srgbClr val="000000"/>
                          </a:solidFill>
                          <a:latin typeface="Calibri"/>
                        </a:rPr>
                        <a:t>Depreciation of the USD</a:t>
                      </a:r>
                    </a:p>
                  </a:txBody>
                  <a:tcPr marL="9525" marR="9525" marT="9525" marB="0" anchor="ctr">
                    <a:lnL>
                      <a:noFill/>
                    </a:lnL>
                    <a:lnR>
                      <a:noFill/>
                    </a:lnR>
                    <a:lnT>
                      <a:noFill/>
                    </a:lnT>
                    <a:lnB>
                      <a:noFill/>
                    </a:lnB>
                    <a:solidFill>
                      <a:srgbClr val="FFC000"/>
                    </a:solidFill>
                  </a:tcPr>
                </a:tc>
              </a:tr>
              <a:tr h="190500">
                <a:tc>
                  <a:txBody>
                    <a:bodyPr/>
                    <a:lstStyle/>
                    <a:p>
                      <a:pPr algn="l" rtl="0" fontAlgn="ctr"/>
                      <a:r>
                        <a:rPr lang="nb-NO" sz="1000" b="1" i="0" u="none" strike="noStrike">
                          <a:solidFill>
                            <a:srgbClr val="000000"/>
                          </a:solidFill>
                          <a:latin typeface="Calibri"/>
                        </a:rPr>
                        <a:t>Rising oil prices </a:t>
                      </a:r>
                    </a:p>
                  </a:txBody>
                  <a:tcPr marL="9525" marR="9525" marT="9525" marB="0" anchor="ctr">
                    <a:lnL>
                      <a:noFill/>
                    </a:lnL>
                    <a:lnR>
                      <a:noFill/>
                    </a:lnR>
                    <a:lnT>
                      <a:noFill/>
                    </a:lnT>
                    <a:lnB>
                      <a:noFill/>
                    </a:lnB>
                    <a:solidFill>
                      <a:srgbClr val="FFC000"/>
                    </a:solidFill>
                  </a:tcPr>
                </a:tc>
              </a:tr>
              <a:tr h="190500">
                <a:tc>
                  <a:txBody>
                    <a:bodyPr/>
                    <a:lstStyle/>
                    <a:p>
                      <a:pPr algn="l" rtl="0" fontAlgn="ctr"/>
                      <a:r>
                        <a:rPr lang="nb-NO" sz="1000" b="1" i="0" u="none" strike="noStrike" dirty="0" err="1">
                          <a:solidFill>
                            <a:srgbClr val="000000"/>
                          </a:solidFill>
                          <a:latin typeface="Calibri"/>
                        </a:rPr>
                        <a:t>Biofuels</a:t>
                      </a:r>
                      <a:r>
                        <a:rPr lang="nb-NO" sz="1000" b="1" i="0" u="none" strike="noStrike" dirty="0">
                          <a:solidFill>
                            <a:srgbClr val="000000"/>
                          </a:solidFill>
                          <a:latin typeface="Calibri"/>
                        </a:rPr>
                        <a:t> </a:t>
                      </a:r>
                      <a:r>
                        <a:rPr lang="nb-NO" sz="1000" b="1" i="0" u="none" strike="noStrike" dirty="0" err="1">
                          <a:solidFill>
                            <a:srgbClr val="000000"/>
                          </a:solidFill>
                          <a:latin typeface="Calibri"/>
                        </a:rPr>
                        <a:t>demand</a:t>
                      </a:r>
                      <a:r>
                        <a:rPr lang="nb-NO" sz="1000" b="1" i="0" u="none" strike="noStrike" dirty="0">
                          <a:solidFill>
                            <a:srgbClr val="000000"/>
                          </a:solidFill>
                          <a:latin typeface="Calibri"/>
                        </a:rPr>
                        <a:t> </a:t>
                      </a:r>
                    </a:p>
                  </a:txBody>
                  <a:tcPr marL="9525" marR="9525" marT="9525" marB="0" anchor="ctr">
                    <a:lnL>
                      <a:noFill/>
                    </a:lnL>
                    <a:lnR>
                      <a:noFill/>
                    </a:lnR>
                    <a:lnT>
                      <a:noFill/>
                    </a:lnT>
                    <a:lnB>
                      <a:noFill/>
                    </a:lnB>
                    <a:solidFill>
                      <a:srgbClr val="FFC000"/>
                    </a:solidFill>
                  </a:tcPr>
                </a:tc>
              </a:tr>
              <a:tr h="190500">
                <a:tc>
                  <a:txBody>
                    <a:bodyPr/>
                    <a:lstStyle/>
                    <a:p>
                      <a:pPr algn="l" rtl="0" fontAlgn="ctr"/>
                      <a:r>
                        <a:rPr lang="nb-NO" sz="1000" b="1" i="0" u="none" strike="noStrike" dirty="0" err="1">
                          <a:solidFill>
                            <a:srgbClr val="000000"/>
                          </a:solidFill>
                          <a:latin typeface="Calibri"/>
                        </a:rPr>
                        <a:t>Decline</a:t>
                      </a:r>
                      <a:r>
                        <a:rPr lang="nb-NO" sz="1000" b="1" i="0" u="none" strike="noStrike" dirty="0">
                          <a:solidFill>
                            <a:srgbClr val="000000"/>
                          </a:solidFill>
                          <a:latin typeface="Calibri"/>
                        </a:rPr>
                        <a:t> </a:t>
                      </a:r>
                      <a:r>
                        <a:rPr lang="nb-NO" sz="1000" b="1" i="0" u="none" strike="noStrike" dirty="0" err="1">
                          <a:solidFill>
                            <a:srgbClr val="000000"/>
                          </a:solidFill>
                          <a:latin typeface="Calibri"/>
                        </a:rPr>
                        <a:t>of</a:t>
                      </a:r>
                      <a:r>
                        <a:rPr lang="nb-NO" sz="1000" b="1" i="0" u="none" strike="noStrike" dirty="0">
                          <a:solidFill>
                            <a:srgbClr val="000000"/>
                          </a:solidFill>
                          <a:latin typeface="Calibri"/>
                        </a:rPr>
                        <a:t> </a:t>
                      </a:r>
                      <a:r>
                        <a:rPr lang="nb-NO" sz="1000" b="1" i="0" u="none" strike="noStrike" dirty="0" err="1">
                          <a:solidFill>
                            <a:srgbClr val="000000"/>
                          </a:solidFill>
                          <a:latin typeface="Calibri"/>
                        </a:rPr>
                        <a:t>stocks</a:t>
                      </a:r>
                      <a:r>
                        <a:rPr lang="nb-NO" sz="1000" b="1" i="0" u="none" strike="noStrike" dirty="0">
                          <a:solidFill>
                            <a:srgbClr val="000000"/>
                          </a:solidFill>
                          <a:latin typeface="Calibri"/>
                        </a:rPr>
                        <a:t> </a:t>
                      </a:r>
                    </a:p>
                  </a:txBody>
                  <a:tcPr marL="9525" marR="9525" marT="9525" marB="0" anchor="ctr">
                    <a:lnL>
                      <a:noFill/>
                    </a:lnL>
                    <a:lnR>
                      <a:noFill/>
                    </a:lnR>
                    <a:lnT>
                      <a:noFill/>
                    </a:lnT>
                    <a:lnB>
                      <a:noFill/>
                    </a:lnB>
                    <a:solidFill>
                      <a:srgbClr val="FFC000"/>
                    </a:solidFill>
                  </a:tcPr>
                </a:tc>
              </a:tr>
            </a:tbl>
          </a:graphicData>
        </a:graphic>
      </p:graphicFrame>
      <p:pic>
        <p:nvPicPr>
          <p:cNvPr id="34833" name="Picture 7" descr="Agricultural Economics"/>
          <p:cNvPicPr>
            <a:picLocks noChangeAspect="1" noChangeArrowheads="1"/>
          </p:cNvPicPr>
          <p:nvPr/>
        </p:nvPicPr>
        <p:blipFill>
          <a:blip r:embed="rId4" cstate="print"/>
          <a:srcRect/>
          <a:stretch>
            <a:fillRect/>
          </a:stretch>
        </p:blipFill>
        <p:spPr bwMode="auto">
          <a:xfrm>
            <a:off x="2771775" y="4868863"/>
            <a:ext cx="914400" cy="119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tel 6"/>
          <p:cNvSpPr>
            <a:spLocks noGrp="1"/>
          </p:cNvSpPr>
          <p:nvPr>
            <p:ph type="title"/>
          </p:nvPr>
        </p:nvSpPr>
        <p:spPr/>
        <p:txBody>
          <a:bodyPr/>
          <a:lstStyle/>
          <a:p>
            <a:r>
              <a:rPr lang="nb-NO" sz="4000" b="1" smtClean="0"/>
              <a:t>Ubalanse mellom målsetning og varslet virkemiddelbruk</a:t>
            </a:r>
          </a:p>
        </p:txBody>
      </p:sp>
      <p:pic>
        <p:nvPicPr>
          <p:cNvPr id="35843" name="Picture 13" descr="http://iamdrawingconclusions.files.wordpress.com/2010/11/weighing-the-scale2.jpg?w=236&amp;h=300">
            <a:hlinkClick r:id="rId2"/>
          </p:cNvPr>
          <p:cNvPicPr>
            <a:picLocks noChangeAspect="1" noChangeArrowheads="1"/>
          </p:cNvPicPr>
          <p:nvPr/>
        </p:nvPicPr>
        <p:blipFill>
          <a:blip r:embed="rId3" cstate="print"/>
          <a:srcRect/>
          <a:stretch>
            <a:fillRect/>
          </a:stretch>
        </p:blipFill>
        <p:spPr bwMode="auto">
          <a:xfrm>
            <a:off x="611188" y="1700213"/>
            <a:ext cx="2832100" cy="3600450"/>
          </a:xfrm>
          <a:prstGeom prst="rect">
            <a:avLst/>
          </a:prstGeom>
          <a:noFill/>
          <a:ln w="9525">
            <a:noFill/>
            <a:miter lim="800000"/>
            <a:headEnd/>
            <a:tailEnd/>
          </a:ln>
        </p:spPr>
      </p:pic>
      <p:sp>
        <p:nvSpPr>
          <p:cNvPr id="9" name="Ellipse 8"/>
          <p:cNvSpPr/>
          <p:nvPr/>
        </p:nvSpPr>
        <p:spPr>
          <a:xfrm>
            <a:off x="3563888" y="1412776"/>
            <a:ext cx="5184576" cy="432048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nb-NO" sz="2400" b="1" dirty="0">
                <a:solidFill>
                  <a:schemeClr val="tx1"/>
                </a:solidFill>
              </a:rPr>
              <a:t>Avvikling av regelverket vil i stor grad trekke i motsatt retning </a:t>
            </a:r>
            <a:r>
              <a:rPr lang="nb-NO" sz="2400" b="1" i="1" dirty="0">
                <a:solidFill>
                  <a:schemeClr val="tx1"/>
                </a:solidFill>
              </a:rPr>
              <a:t>av de fleste av </a:t>
            </a:r>
            <a:r>
              <a:rPr lang="nb-NO" sz="2400" b="1" dirty="0">
                <a:solidFill>
                  <a:schemeClr val="tx1"/>
                </a:solidFill>
              </a:rPr>
              <a:t>regjeringsplattformens </a:t>
            </a:r>
            <a:r>
              <a:rPr lang="nb-NO" sz="2400" b="1" i="1" dirty="0">
                <a:solidFill>
                  <a:schemeClr val="tx1"/>
                </a:solidFill>
              </a:rPr>
              <a:t>målsetninger</a:t>
            </a:r>
            <a:r>
              <a:rPr lang="nb-NO" sz="2400" b="1" dirty="0">
                <a:solidFill>
                  <a:schemeClr val="tx1"/>
                </a:solidFill>
              </a:rPr>
              <a:t>.</a:t>
            </a:r>
          </a:p>
          <a:p>
            <a:pPr algn="ctr">
              <a:defRPr/>
            </a:pPr>
            <a:endParaRPr lang="nb-NO" sz="1000" b="1" dirty="0">
              <a:solidFill>
                <a:schemeClr val="tx1"/>
              </a:solidFill>
            </a:endParaRPr>
          </a:p>
          <a:p>
            <a:pPr algn="ctr">
              <a:defRPr/>
            </a:pPr>
            <a:r>
              <a:rPr lang="nb-NO" sz="2400" b="1" dirty="0">
                <a:solidFill>
                  <a:schemeClr val="tx1"/>
                </a:solidFill>
              </a:rPr>
              <a:t>Unntatt: Styrking av grunneierretten (</a:t>
            </a:r>
            <a:r>
              <a:rPr lang="nb-NO" sz="2400" b="1" i="1" dirty="0">
                <a:solidFill>
                  <a:schemeClr val="tx1"/>
                </a:solidFill>
              </a:rPr>
              <a:t>ikke identisk med styrking av landbruket</a:t>
            </a:r>
            <a:r>
              <a:rPr lang="nb-NO" sz="2400" b="1" dirty="0">
                <a:solidFill>
                  <a:schemeClr val="tx1"/>
                </a:solidFill>
              </a:rPr>
              <a:t>)</a:t>
            </a:r>
            <a:r>
              <a:rPr lang="nb-NO" sz="2400" b="1" i="1" dirty="0">
                <a:solidFill>
                  <a:schemeClr val="tx1"/>
                </a:solidFill>
              </a:rPr>
              <a:t>.</a:t>
            </a:r>
            <a:endParaRPr lang="nb-NO" sz="2400" b="1"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tel 4"/>
          <p:cNvSpPr>
            <a:spLocks noGrp="1"/>
          </p:cNvSpPr>
          <p:nvPr>
            <p:ph type="title"/>
          </p:nvPr>
        </p:nvSpPr>
        <p:spPr>
          <a:xfrm>
            <a:off x="457200" y="274638"/>
            <a:ext cx="8229600" cy="706437"/>
          </a:xfrm>
        </p:spPr>
        <p:txBody>
          <a:bodyPr/>
          <a:lstStyle/>
          <a:p>
            <a:r>
              <a:rPr lang="nb-NO" b="1" smtClean="0"/>
              <a:t>Valgets kvaler</a:t>
            </a:r>
          </a:p>
        </p:txBody>
      </p:sp>
      <p:sp>
        <p:nvSpPr>
          <p:cNvPr id="36867" name="AutoShape 2">
            <a:hlinkClick r:id="rId2"/>
          </p:cNvPr>
          <p:cNvSpPr>
            <a:spLocks noChangeAspect="1" noChangeArrowheads="1"/>
          </p:cNvSpPr>
          <p:nvPr/>
        </p:nvSpPr>
        <p:spPr bwMode="auto">
          <a:xfrm>
            <a:off x="28575" y="-477838"/>
            <a:ext cx="304800" cy="304800"/>
          </a:xfrm>
          <a:prstGeom prst="rect">
            <a:avLst/>
          </a:prstGeom>
          <a:noFill/>
          <a:ln w="9525">
            <a:noFill/>
            <a:miter lim="800000"/>
            <a:headEnd/>
            <a:tailEnd/>
          </a:ln>
        </p:spPr>
        <p:txBody>
          <a:bodyPr/>
          <a:lstStyle/>
          <a:p>
            <a:endParaRPr lang="nb-NO"/>
          </a:p>
        </p:txBody>
      </p:sp>
      <p:sp>
        <p:nvSpPr>
          <p:cNvPr id="36868" name="AutoShape 4">
            <a:hlinkClick r:id="rId3"/>
          </p:cNvPr>
          <p:cNvSpPr>
            <a:spLocks noChangeAspect="1" noChangeArrowheads="1"/>
          </p:cNvSpPr>
          <p:nvPr/>
        </p:nvSpPr>
        <p:spPr bwMode="auto">
          <a:xfrm>
            <a:off x="28575" y="-1271588"/>
            <a:ext cx="4000500" cy="2657476"/>
          </a:xfrm>
          <a:prstGeom prst="rect">
            <a:avLst/>
          </a:prstGeom>
          <a:noFill/>
          <a:ln w="9525">
            <a:noFill/>
            <a:miter lim="800000"/>
            <a:headEnd/>
            <a:tailEnd/>
          </a:ln>
        </p:spPr>
        <p:txBody>
          <a:bodyPr/>
          <a:lstStyle/>
          <a:p>
            <a:endParaRPr lang="nb-NO"/>
          </a:p>
        </p:txBody>
      </p:sp>
      <p:sp>
        <p:nvSpPr>
          <p:cNvPr id="36869" name="AutoShape 7">
            <a:hlinkClick r:id="rId4"/>
          </p:cNvPr>
          <p:cNvSpPr>
            <a:spLocks noChangeAspect="1" noChangeArrowheads="1"/>
          </p:cNvSpPr>
          <p:nvPr/>
        </p:nvSpPr>
        <p:spPr bwMode="auto">
          <a:xfrm>
            <a:off x="28575" y="-928688"/>
            <a:ext cx="4124325" cy="1943101"/>
          </a:xfrm>
          <a:prstGeom prst="rect">
            <a:avLst/>
          </a:prstGeom>
          <a:noFill/>
          <a:ln w="9525">
            <a:noFill/>
            <a:miter lim="800000"/>
            <a:headEnd/>
            <a:tailEnd/>
          </a:ln>
        </p:spPr>
        <p:txBody>
          <a:bodyPr/>
          <a:lstStyle/>
          <a:p>
            <a:endParaRPr lang="nb-NO"/>
          </a:p>
        </p:txBody>
      </p:sp>
      <p:sp>
        <p:nvSpPr>
          <p:cNvPr id="36870" name="AutoShape 9">
            <a:hlinkClick r:id="rId4"/>
          </p:cNvPr>
          <p:cNvSpPr>
            <a:spLocks noChangeAspect="1" noChangeArrowheads="1"/>
          </p:cNvSpPr>
          <p:nvPr/>
        </p:nvSpPr>
        <p:spPr bwMode="auto">
          <a:xfrm>
            <a:off x="28575" y="-928688"/>
            <a:ext cx="4124325" cy="1943101"/>
          </a:xfrm>
          <a:prstGeom prst="rect">
            <a:avLst/>
          </a:prstGeom>
          <a:noFill/>
          <a:ln w="9525">
            <a:noFill/>
            <a:miter lim="800000"/>
            <a:headEnd/>
            <a:tailEnd/>
          </a:ln>
        </p:spPr>
        <p:txBody>
          <a:bodyPr/>
          <a:lstStyle/>
          <a:p>
            <a:endParaRPr lang="nb-NO"/>
          </a:p>
        </p:txBody>
      </p:sp>
      <p:sp>
        <p:nvSpPr>
          <p:cNvPr id="36871" name="AutoShape 11">
            <a:hlinkClick r:id="rId5"/>
          </p:cNvPr>
          <p:cNvSpPr>
            <a:spLocks noChangeAspect="1" noChangeArrowheads="1"/>
          </p:cNvSpPr>
          <p:nvPr/>
        </p:nvSpPr>
        <p:spPr bwMode="auto">
          <a:xfrm>
            <a:off x="28575" y="-928688"/>
            <a:ext cx="4124325" cy="1943101"/>
          </a:xfrm>
          <a:prstGeom prst="rect">
            <a:avLst/>
          </a:prstGeom>
          <a:noFill/>
          <a:ln w="9525">
            <a:noFill/>
            <a:miter lim="800000"/>
            <a:headEnd/>
            <a:tailEnd/>
          </a:ln>
        </p:spPr>
        <p:txBody>
          <a:bodyPr/>
          <a:lstStyle/>
          <a:p>
            <a:endParaRPr lang="nb-NO"/>
          </a:p>
        </p:txBody>
      </p:sp>
      <p:pic>
        <p:nvPicPr>
          <p:cNvPr id="36872" name="Picture 13" descr="The right way is not always the popular and easy way. Standing for right when it is unpopular is a true test of moral character.  - Margaret Chase Smith"/>
          <p:cNvPicPr>
            <a:picLocks noChangeAspect="1" noChangeArrowheads="1"/>
          </p:cNvPicPr>
          <p:nvPr/>
        </p:nvPicPr>
        <p:blipFill>
          <a:blip r:embed="rId6" cstate="print"/>
          <a:srcRect/>
          <a:stretch>
            <a:fillRect/>
          </a:stretch>
        </p:blipFill>
        <p:spPr bwMode="auto">
          <a:xfrm>
            <a:off x="508000" y="1341438"/>
            <a:ext cx="809625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lassholder for innhold 3" descr="Lysbilde3.PNG"/>
          <p:cNvPicPr>
            <a:picLocks noGrp="1" noChangeAspect="1"/>
          </p:cNvPicPr>
          <p:nvPr>
            <p:ph idx="1"/>
          </p:nvPr>
        </p:nvPicPr>
        <p:blipFill>
          <a:blip r:embed="rId2" cstate="print"/>
          <a:srcRect/>
          <a:stretch>
            <a:fillRect/>
          </a:stretch>
        </p:blipFill>
        <p:spPr>
          <a:xfrm>
            <a:off x="179388" y="4076700"/>
            <a:ext cx="8805862" cy="238601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tel 1"/>
          <p:cNvSpPr>
            <a:spLocks noGrp="1"/>
          </p:cNvSpPr>
          <p:nvPr>
            <p:ph type="title"/>
          </p:nvPr>
        </p:nvSpPr>
        <p:spPr>
          <a:xfrm>
            <a:off x="457200" y="58738"/>
            <a:ext cx="8229600" cy="777875"/>
          </a:xfrm>
        </p:spPr>
        <p:txBody>
          <a:bodyPr/>
          <a:lstStyle/>
          <a:p>
            <a:r>
              <a:rPr lang="nb-NO" sz="4000" b="1" smtClean="0"/>
              <a:t>- «God dag, mann» - «Økseskaft» - (?)</a:t>
            </a:r>
          </a:p>
        </p:txBody>
      </p:sp>
      <p:sp>
        <p:nvSpPr>
          <p:cNvPr id="4100" name="Plassholder for innhold 17"/>
          <p:cNvSpPr>
            <a:spLocks noGrp="1"/>
          </p:cNvSpPr>
          <p:nvPr>
            <p:ph sz="half" idx="2"/>
          </p:nvPr>
        </p:nvSpPr>
        <p:spPr>
          <a:xfrm>
            <a:off x="4284663" y="981075"/>
            <a:ext cx="4608512" cy="4525963"/>
          </a:xfrm>
        </p:spPr>
        <p:txBody>
          <a:bodyPr/>
          <a:lstStyle/>
          <a:p>
            <a:pPr algn="just">
              <a:buFont typeface="Arial" charset="0"/>
              <a:buNone/>
              <a:defRPr/>
            </a:pPr>
            <a:r>
              <a:rPr lang="nb-NO" b="1" dirty="0" smtClean="0">
                <a:solidFill>
                  <a:srgbClr val="C00000"/>
                </a:solidFill>
              </a:rPr>
              <a:t>	</a:t>
            </a:r>
            <a:r>
              <a:rPr lang="nb-NO" sz="2400" b="1" dirty="0" smtClean="0">
                <a:solidFill>
                  <a:schemeClr val="tx2">
                    <a:lumMod val="75000"/>
                  </a:schemeClr>
                </a:solidFill>
              </a:rPr>
              <a:t>Lovkritikk er berettiget når reglene ikke ivaretar de mål man er enig om eller gir uproporsjonale ulemper.</a:t>
            </a:r>
          </a:p>
          <a:p>
            <a:pPr algn="just">
              <a:defRPr/>
            </a:pPr>
            <a:endParaRPr lang="nb-NO" sz="1200" b="1" dirty="0" smtClean="0">
              <a:solidFill>
                <a:schemeClr val="tx2">
                  <a:lumMod val="75000"/>
                </a:schemeClr>
              </a:solidFill>
            </a:endParaRPr>
          </a:p>
          <a:p>
            <a:pPr algn="just">
              <a:buFont typeface="Arial" charset="0"/>
              <a:buNone/>
              <a:defRPr/>
            </a:pPr>
            <a:r>
              <a:rPr lang="nb-NO" sz="2400" b="1" dirty="0" smtClean="0">
                <a:solidFill>
                  <a:schemeClr val="tx2">
                    <a:lumMod val="75000"/>
                  </a:schemeClr>
                </a:solidFill>
              </a:rPr>
              <a:t>	Men: Man må ikke slippe målet av syne for å fokusere på selve regelverket, </a:t>
            </a:r>
            <a:r>
              <a:rPr lang="nb-NO" sz="2400" b="1" dirty="0" smtClean="0">
                <a:solidFill>
                  <a:srgbClr val="C00000"/>
                </a:solidFill>
              </a:rPr>
              <a:t>særlig dersom man ved et slikt fokus føres vekk fra omforent målsetting.</a:t>
            </a:r>
          </a:p>
        </p:txBody>
      </p:sp>
      <p:pic>
        <p:nvPicPr>
          <p:cNvPr id="67586" name="Picture 2" descr="http://www.faqs.org/photo-dict/photofiles/list/2629/3495axe.jpg"/>
          <p:cNvPicPr>
            <a:picLocks noChangeAspect="1" noChangeArrowheads="1"/>
          </p:cNvPicPr>
          <p:nvPr/>
        </p:nvPicPr>
        <p:blipFill>
          <a:blip r:embed="rId3" cstate="print"/>
          <a:srcRect/>
          <a:stretch>
            <a:fillRect/>
          </a:stretch>
        </p:blipFill>
        <p:spPr bwMode="auto">
          <a:xfrm>
            <a:off x="714348" y="980728"/>
            <a:ext cx="3546922" cy="5328000"/>
          </a:xfrm>
          <a:prstGeom prst="rect">
            <a:avLst/>
          </a:prstGeom>
          <a:noFill/>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4100">
                                            <p:txEl>
                                              <p:pRg st="2" end="2"/>
                                            </p:txEl>
                                          </p:spTgt>
                                        </p:tgtEl>
                                        <p:attrNameLst>
                                          <p:attrName>style.visibility</p:attrName>
                                        </p:attrNameLst>
                                      </p:cBhvr>
                                      <p:to>
                                        <p:strVal val="visible"/>
                                      </p:to>
                                    </p:set>
                                    <p:anim calcmode="lin" valueType="num">
                                      <p:cBhvr additive="base">
                                        <p:cTn id="7" dur="500" fill="hold"/>
                                        <p:tgtEl>
                                          <p:spTgt spid="410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tel 1"/>
          <p:cNvSpPr>
            <a:spLocks noGrp="1"/>
          </p:cNvSpPr>
          <p:nvPr>
            <p:ph type="title"/>
          </p:nvPr>
        </p:nvSpPr>
        <p:spPr>
          <a:xfrm>
            <a:off x="468313" y="53975"/>
            <a:ext cx="8229600" cy="782638"/>
          </a:xfrm>
        </p:spPr>
        <p:txBody>
          <a:bodyPr/>
          <a:lstStyle/>
          <a:p>
            <a:r>
              <a:rPr lang="nb-NO" smtClean="0"/>
              <a:t>Hvordan kommer vi til målet?</a:t>
            </a:r>
          </a:p>
        </p:txBody>
      </p:sp>
      <p:sp>
        <p:nvSpPr>
          <p:cNvPr id="3" name="Plassholder for innhold 2"/>
          <p:cNvSpPr>
            <a:spLocks noGrp="1"/>
          </p:cNvSpPr>
          <p:nvPr>
            <p:ph idx="1"/>
          </p:nvPr>
        </p:nvSpPr>
        <p:spPr>
          <a:xfrm>
            <a:off x="4787900" y="1844675"/>
            <a:ext cx="4176713" cy="1944688"/>
          </a:xfrm>
        </p:spPr>
        <p:txBody>
          <a:bodyPr/>
          <a:lstStyle/>
          <a:p>
            <a:r>
              <a:rPr lang="nb-NO" sz="2400" b="1" smtClean="0"/>
              <a:t>Lov eller ikke lov?</a:t>
            </a:r>
          </a:p>
          <a:p>
            <a:pPr lvl="1"/>
            <a:endParaRPr lang="nb-NO" sz="800" smtClean="0"/>
          </a:p>
          <a:p>
            <a:pPr lvl="1"/>
            <a:endParaRPr lang="nb-NO" sz="800" smtClean="0"/>
          </a:p>
          <a:p>
            <a:pPr lvl="1"/>
            <a:r>
              <a:rPr lang="nb-NO" sz="2400" smtClean="0"/>
              <a:t>Real- eller symbolpolitikk?</a:t>
            </a:r>
          </a:p>
          <a:p>
            <a:pPr lvl="1"/>
            <a:endParaRPr lang="nb-NO" sz="800" smtClean="0"/>
          </a:p>
          <a:p>
            <a:pPr lvl="1">
              <a:buFont typeface="Arial" charset="0"/>
              <a:buNone/>
            </a:pPr>
            <a:endParaRPr lang="nb-NO" sz="1800" smtClean="0"/>
          </a:p>
          <a:p>
            <a:pPr lvl="1"/>
            <a:endParaRPr lang="nb-NO" sz="1800" smtClean="0"/>
          </a:p>
          <a:p>
            <a:pPr lvl="1"/>
            <a:endParaRPr lang="nb-NO" sz="1800" smtClean="0"/>
          </a:p>
        </p:txBody>
      </p:sp>
      <p:pic>
        <p:nvPicPr>
          <p:cNvPr id="7172" name="Picture 2" descr="Frostating law"/>
          <p:cNvPicPr>
            <a:picLocks noChangeAspect="1" noChangeArrowheads="1"/>
          </p:cNvPicPr>
          <p:nvPr/>
        </p:nvPicPr>
        <p:blipFill>
          <a:blip r:embed="rId2" cstate="print"/>
          <a:srcRect l="3999" r="7990"/>
          <a:stretch>
            <a:fillRect/>
          </a:stretch>
        </p:blipFill>
        <p:spPr bwMode="auto">
          <a:xfrm>
            <a:off x="107950" y="1125538"/>
            <a:ext cx="4645025" cy="3959225"/>
          </a:xfrm>
          <a:prstGeom prst="rect">
            <a:avLst/>
          </a:prstGeom>
          <a:noFill/>
          <a:ln w="9525">
            <a:noFill/>
            <a:miter lim="800000"/>
            <a:headEnd/>
            <a:tailEnd/>
          </a:ln>
        </p:spPr>
      </p:pic>
      <p:sp>
        <p:nvSpPr>
          <p:cNvPr id="7173" name="TekstSylinder 6"/>
          <p:cNvSpPr txBox="1">
            <a:spLocks noChangeArrowheads="1"/>
          </p:cNvSpPr>
          <p:nvPr/>
        </p:nvSpPr>
        <p:spPr bwMode="auto">
          <a:xfrm>
            <a:off x="395288" y="5322888"/>
            <a:ext cx="4032250" cy="338137"/>
          </a:xfrm>
          <a:prstGeom prst="rect">
            <a:avLst/>
          </a:prstGeom>
          <a:noFill/>
          <a:ln w="9525">
            <a:noFill/>
            <a:miter lim="800000"/>
            <a:headEnd/>
            <a:tailEnd/>
          </a:ln>
        </p:spPr>
        <p:txBody>
          <a:bodyPr>
            <a:spAutoFit/>
          </a:bodyPr>
          <a:lstStyle/>
          <a:p>
            <a:pPr algn="ctr"/>
            <a:r>
              <a:rPr lang="nb-NO" sz="1600" b="1"/>
              <a:t>(Tingfarerbolken – Frostatingsloven)</a:t>
            </a:r>
            <a:endParaRPr lang="nb-NO"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tel 1"/>
          <p:cNvSpPr>
            <a:spLocks noGrp="1"/>
          </p:cNvSpPr>
          <p:nvPr>
            <p:ph type="title"/>
          </p:nvPr>
        </p:nvSpPr>
        <p:spPr/>
        <p:txBody>
          <a:bodyPr/>
          <a:lstStyle/>
          <a:p>
            <a:r>
              <a:rPr lang="nb-NO" smtClean="0"/>
              <a:t>Delingsforbudet - begrunnelse</a:t>
            </a:r>
          </a:p>
        </p:txBody>
      </p:sp>
      <p:pic>
        <p:nvPicPr>
          <p:cNvPr id="8195" name="Picture 1"/>
          <p:cNvPicPr>
            <a:picLocks noChangeAspect="1" noChangeArrowheads="1"/>
          </p:cNvPicPr>
          <p:nvPr/>
        </p:nvPicPr>
        <p:blipFill>
          <a:blip r:embed="rId2" cstate="print"/>
          <a:srcRect l="12578" t="23924" r="60052" b="19475"/>
          <a:stretch>
            <a:fillRect/>
          </a:stretch>
        </p:blipFill>
        <p:spPr bwMode="auto">
          <a:xfrm>
            <a:off x="1116013" y="1196975"/>
            <a:ext cx="6808787" cy="3959225"/>
          </a:xfrm>
          <a:prstGeom prst="rect">
            <a:avLst/>
          </a:prstGeom>
          <a:noFill/>
          <a:ln w="1">
            <a:noFill/>
            <a:miter lim="800000"/>
            <a:headEnd/>
            <a:tailEnd/>
          </a:ln>
        </p:spPr>
      </p:pic>
      <p:sp>
        <p:nvSpPr>
          <p:cNvPr id="5" name="Rektangel 4"/>
          <p:cNvSpPr/>
          <p:nvPr/>
        </p:nvSpPr>
        <p:spPr>
          <a:xfrm>
            <a:off x="1115616" y="5229200"/>
            <a:ext cx="5976664" cy="151216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buFont typeface="Arial" charset="0"/>
              <a:buChar char="•"/>
              <a:defRPr/>
            </a:pPr>
            <a:r>
              <a:rPr lang="nb-NO" b="1" dirty="0">
                <a:solidFill>
                  <a:schemeClr val="tx1"/>
                </a:solidFill>
              </a:rPr>
              <a:t> Stedvis meget sterk oppstykking frem til jordloven av 1955:</a:t>
            </a:r>
          </a:p>
          <a:p>
            <a:pPr lvl="1">
              <a:buFontTx/>
              <a:buChar char="-"/>
              <a:defRPr/>
            </a:pPr>
            <a:r>
              <a:rPr lang="nb-NO" sz="1600" b="1" dirty="0">
                <a:solidFill>
                  <a:schemeClr val="tx1"/>
                </a:solidFill>
              </a:rPr>
              <a:t> Mindre rasjonelt og effektivt landbruk</a:t>
            </a:r>
          </a:p>
          <a:p>
            <a:pPr lvl="1">
              <a:buFontTx/>
              <a:buChar char="-"/>
              <a:defRPr/>
            </a:pPr>
            <a:r>
              <a:rPr lang="nb-NO" sz="1600" b="1" dirty="0">
                <a:solidFill>
                  <a:schemeClr val="tx1"/>
                </a:solidFill>
              </a:rPr>
              <a:t> Småbruk ble nedbygget – uansett ikke lønnsomt å drive</a:t>
            </a:r>
          </a:p>
          <a:p>
            <a:pPr lvl="1">
              <a:buFontTx/>
              <a:buChar char="-"/>
              <a:defRPr/>
            </a:pPr>
            <a:r>
              <a:rPr lang="nb-NO" sz="1600" b="1" dirty="0">
                <a:solidFill>
                  <a:schemeClr val="tx1"/>
                </a:solidFill>
              </a:rPr>
              <a:t> Økt avgang av jordbruksareal</a:t>
            </a:r>
          </a:p>
          <a:p>
            <a:pPr lvl="1">
              <a:buFontTx/>
              <a:buChar char="-"/>
              <a:defRPr/>
            </a:pPr>
            <a:r>
              <a:rPr lang="nb-NO" sz="1600" b="1" dirty="0">
                <a:solidFill>
                  <a:schemeClr val="tx1"/>
                </a:solidFill>
              </a:rPr>
              <a:t> Økt innslag av boliger førte til vanskeligere driftsforhold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tel 1"/>
          <p:cNvSpPr>
            <a:spLocks noGrp="1"/>
          </p:cNvSpPr>
          <p:nvPr>
            <p:ph type="title"/>
          </p:nvPr>
        </p:nvSpPr>
        <p:spPr/>
        <p:txBody>
          <a:bodyPr/>
          <a:lstStyle/>
          <a:p>
            <a:r>
              <a:rPr lang="nb-NO" smtClean="0"/>
              <a:t>Delingsforbud og tilleggsjord</a:t>
            </a:r>
          </a:p>
        </p:txBody>
      </p:sp>
      <p:pic>
        <p:nvPicPr>
          <p:cNvPr id="9219" name="Picture 2"/>
          <p:cNvPicPr>
            <a:picLocks noChangeAspect="1" noChangeArrowheads="1"/>
          </p:cNvPicPr>
          <p:nvPr/>
        </p:nvPicPr>
        <p:blipFill>
          <a:blip r:embed="rId2" cstate="print"/>
          <a:srcRect l="63428" t="16241" b="5501"/>
          <a:stretch>
            <a:fillRect/>
          </a:stretch>
        </p:blipFill>
        <p:spPr bwMode="auto">
          <a:xfrm>
            <a:off x="1403350" y="1196975"/>
            <a:ext cx="6119813" cy="5067300"/>
          </a:xfrm>
          <a:prstGeom prst="rect">
            <a:avLst/>
          </a:prstGeom>
          <a:noFill/>
          <a:ln w="9525">
            <a:noFill/>
            <a:miter lim="800000"/>
            <a:headEnd/>
            <a:tailEnd/>
          </a:ln>
        </p:spPr>
      </p:pic>
      <p:sp>
        <p:nvSpPr>
          <p:cNvPr id="14" name="Frihåndsform 13"/>
          <p:cNvSpPr/>
          <p:nvPr/>
        </p:nvSpPr>
        <p:spPr>
          <a:xfrm>
            <a:off x="2476500" y="1712913"/>
            <a:ext cx="3197225" cy="2252662"/>
          </a:xfrm>
          <a:custGeom>
            <a:avLst/>
            <a:gdLst>
              <a:gd name="connsiteX0" fmla="*/ 1624613 w 3197499"/>
              <a:gd name="connsiteY0" fmla="*/ 2219418 h 2252127"/>
              <a:gd name="connsiteX1" fmla="*/ 1686757 w 3197499"/>
              <a:gd name="connsiteY1" fmla="*/ 2175029 h 2252127"/>
              <a:gd name="connsiteX2" fmla="*/ 1740023 w 3197499"/>
              <a:gd name="connsiteY2" fmla="*/ 2139519 h 2252127"/>
              <a:gd name="connsiteX3" fmla="*/ 1784412 w 3197499"/>
              <a:gd name="connsiteY3" fmla="*/ 2095130 h 2252127"/>
              <a:gd name="connsiteX4" fmla="*/ 1802167 w 3197499"/>
              <a:gd name="connsiteY4" fmla="*/ 2068497 h 2252127"/>
              <a:gd name="connsiteX5" fmla="*/ 1828800 w 3197499"/>
              <a:gd name="connsiteY5" fmla="*/ 2050742 h 2252127"/>
              <a:gd name="connsiteX6" fmla="*/ 1864311 w 3197499"/>
              <a:gd name="connsiteY6" fmla="*/ 1997476 h 2252127"/>
              <a:gd name="connsiteX7" fmla="*/ 1882066 w 3197499"/>
              <a:gd name="connsiteY7" fmla="*/ 1970843 h 2252127"/>
              <a:gd name="connsiteX8" fmla="*/ 1935332 w 3197499"/>
              <a:gd name="connsiteY8" fmla="*/ 1917577 h 2252127"/>
              <a:gd name="connsiteX9" fmla="*/ 1970843 w 3197499"/>
              <a:gd name="connsiteY9" fmla="*/ 1873189 h 2252127"/>
              <a:gd name="connsiteX10" fmla="*/ 2041864 w 3197499"/>
              <a:gd name="connsiteY10" fmla="*/ 1811045 h 2252127"/>
              <a:gd name="connsiteX11" fmla="*/ 2077375 w 3197499"/>
              <a:gd name="connsiteY11" fmla="*/ 1766657 h 2252127"/>
              <a:gd name="connsiteX12" fmla="*/ 2112885 w 3197499"/>
              <a:gd name="connsiteY12" fmla="*/ 1722268 h 2252127"/>
              <a:gd name="connsiteX13" fmla="*/ 2148396 w 3197499"/>
              <a:gd name="connsiteY13" fmla="*/ 1677880 h 2252127"/>
              <a:gd name="connsiteX14" fmla="*/ 2166151 w 3197499"/>
              <a:gd name="connsiteY14" fmla="*/ 1651247 h 2252127"/>
              <a:gd name="connsiteX15" fmla="*/ 2201662 w 3197499"/>
              <a:gd name="connsiteY15" fmla="*/ 1615736 h 2252127"/>
              <a:gd name="connsiteX16" fmla="*/ 2219417 w 3197499"/>
              <a:gd name="connsiteY16" fmla="*/ 1589103 h 2252127"/>
              <a:gd name="connsiteX17" fmla="*/ 2246050 w 3197499"/>
              <a:gd name="connsiteY17" fmla="*/ 1580226 h 2252127"/>
              <a:gd name="connsiteX18" fmla="*/ 2290439 w 3197499"/>
              <a:gd name="connsiteY18" fmla="*/ 1544715 h 2252127"/>
              <a:gd name="connsiteX19" fmla="*/ 2334827 w 3197499"/>
              <a:gd name="connsiteY19" fmla="*/ 1509204 h 2252127"/>
              <a:gd name="connsiteX20" fmla="*/ 2352582 w 3197499"/>
              <a:gd name="connsiteY20" fmla="*/ 1482571 h 2252127"/>
              <a:gd name="connsiteX21" fmla="*/ 2405848 w 3197499"/>
              <a:gd name="connsiteY21" fmla="*/ 1455938 h 2252127"/>
              <a:gd name="connsiteX22" fmla="*/ 2441359 w 3197499"/>
              <a:gd name="connsiteY22" fmla="*/ 1402672 h 2252127"/>
              <a:gd name="connsiteX23" fmla="*/ 2459114 w 3197499"/>
              <a:gd name="connsiteY23" fmla="*/ 1376039 h 2252127"/>
              <a:gd name="connsiteX24" fmla="*/ 2485747 w 3197499"/>
              <a:gd name="connsiteY24" fmla="*/ 1367161 h 2252127"/>
              <a:gd name="connsiteX25" fmla="*/ 2565647 w 3197499"/>
              <a:gd name="connsiteY25" fmla="*/ 1278385 h 2252127"/>
              <a:gd name="connsiteX26" fmla="*/ 2592280 w 3197499"/>
              <a:gd name="connsiteY26" fmla="*/ 1251752 h 2252127"/>
              <a:gd name="connsiteX27" fmla="*/ 2610035 w 3197499"/>
              <a:gd name="connsiteY27" fmla="*/ 1225119 h 2252127"/>
              <a:gd name="connsiteX28" fmla="*/ 2663301 w 3197499"/>
              <a:gd name="connsiteY28" fmla="*/ 1189608 h 2252127"/>
              <a:gd name="connsiteX29" fmla="*/ 2689934 w 3197499"/>
              <a:gd name="connsiteY29" fmla="*/ 1136342 h 2252127"/>
              <a:gd name="connsiteX30" fmla="*/ 2707689 w 3197499"/>
              <a:gd name="connsiteY30" fmla="*/ 1109709 h 2252127"/>
              <a:gd name="connsiteX31" fmla="*/ 2734322 w 3197499"/>
              <a:gd name="connsiteY31" fmla="*/ 1047565 h 2252127"/>
              <a:gd name="connsiteX32" fmla="*/ 2752078 w 3197499"/>
              <a:gd name="connsiteY32" fmla="*/ 1029810 h 2252127"/>
              <a:gd name="connsiteX33" fmla="*/ 2787588 w 3197499"/>
              <a:gd name="connsiteY33" fmla="*/ 949911 h 2252127"/>
              <a:gd name="connsiteX34" fmla="*/ 2805344 w 3197499"/>
              <a:gd name="connsiteY34" fmla="*/ 932156 h 2252127"/>
              <a:gd name="connsiteX35" fmla="*/ 2831977 w 3197499"/>
              <a:gd name="connsiteY35" fmla="*/ 878890 h 2252127"/>
              <a:gd name="connsiteX36" fmla="*/ 2858610 w 3197499"/>
              <a:gd name="connsiteY36" fmla="*/ 861134 h 2252127"/>
              <a:gd name="connsiteX37" fmla="*/ 2885243 w 3197499"/>
              <a:gd name="connsiteY37" fmla="*/ 816746 h 2252127"/>
              <a:gd name="connsiteX38" fmla="*/ 2902998 w 3197499"/>
              <a:gd name="connsiteY38" fmla="*/ 790113 h 2252127"/>
              <a:gd name="connsiteX39" fmla="*/ 2929631 w 3197499"/>
              <a:gd name="connsiteY39" fmla="*/ 772358 h 2252127"/>
              <a:gd name="connsiteX40" fmla="*/ 2947386 w 3197499"/>
              <a:gd name="connsiteY40" fmla="*/ 754602 h 2252127"/>
              <a:gd name="connsiteX41" fmla="*/ 2982897 w 3197499"/>
              <a:gd name="connsiteY41" fmla="*/ 710214 h 2252127"/>
              <a:gd name="connsiteX42" fmla="*/ 3000652 w 3197499"/>
              <a:gd name="connsiteY42" fmla="*/ 683581 h 2252127"/>
              <a:gd name="connsiteX43" fmla="*/ 3062796 w 3197499"/>
              <a:gd name="connsiteY43" fmla="*/ 639193 h 2252127"/>
              <a:gd name="connsiteX44" fmla="*/ 3124940 w 3197499"/>
              <a:gd name="connsiteY44" fmla="*/ 585927 h 2252127"/>
              <a:gd name="connsiteX45" fmla="*/ 3142695 w 3197499"/>
              <a:gd name="connsiteY45" fmla="*/ 568171 h 2252127"/>
              <a:gd name="connsiteX46" fmla="*/ 3160450 w 3197499"/>
              <a:gd name="connsiteY46" fmla="*/ 541538 h 2252127"/>
              <a:gd name="connsiteX47" fmla="*/ 3187083 w 3197499"/>
              <a:gd name="connsiteY47" fmla="*/ 532660 h 2252127"/>
              <a:gd name="connsiteX48" fmla="*/ 3195961 w 3197499"/>
              <a:gd name="connsiteY48" fmla="*/ 506027 h 2252127"/>
              <a:gd name="connsiteX49" fmla="*/ 3151573 w 3197499"/>
              <a:gd name="connsiteY49" fmla="*/ 470517 h 2252127"/>
              <a:gd name="connsiteX50" fmla="*/ 3089429 w 3197499"/>
              <a:gd name="connsiteY50" fmla="*/ 443884 h 2252127"/>
              <a:gd name="connsiteX51" fmla="*/ 3000652 w 3197499"/>
              <a:gd name="connsiteY51" fmla="*/ 417251 h 2252127"/>
              <a:gd name="connsiteX52" fmla="*/ 2920753 w 3197499"/>
              <a:gd name="connsiteY52" fmla="*/ 399495 h 2252127"/>
              <a:gd name="connsiteX53" fmla="*/ 2867487 w 3197499"/>
              <a:gd name="connsiteY53" fmla="*/ 381740 h 2252127"/>
              <a:gd name="connsiteX54" fmla="*/ 2840854 w 3197499"/>
              <a:gd name="connsiteY54" fmla="*/ 372862 h 2252127"/>
              <a:gd name="connsiteX55" fmla="*/ 2814221 w 3197499"/>
              <a:gd name="connsiteY55" fmla="*/ 355107 h 2252127"/>
              <a:gd name="connsiteX56" fmla="*/ 2787588 w 3197499"/>
              <a:gd name="connsiteY56" fmla="*/ 346229 h 2252127"/>
              <a:gd name="connsiteX57" fmla="*/ 2734322 w 3197499"/>
              <a:gd name="connsiteY57" fmla="*/ 310719 h 2252127"/>
              <a:gd name="connsiteX58" fmla="*/ 2707689 w 3197499"/>
              <a:gd name="connsiteY58" fmla="*/ 292963 h 2252127"/>
              <a:gd name="connsiteX59" fmla="*/ 2681056 w 3197499"/>
              <a:gd name="connsiteY59" fmla="*/ 284086 h 2252127"/>
              <a:gd name="connsiteX60" fmla="*/ 2654423 w 3197499"/>
              <a:gd name="connsiteY60" fmla="*/ 266330 h 2252127"/>
              <a:gd name="connsiteX61" fmla="*/ 2627790 w 3197499"/>
              <a:gd name="connsiteY61" fmla="*/ 257453 h 2252127"/>
              <a:gd name="connsiteX62" fmla="*/ 2610035 w 3197499"/>
              <a:gd name="connsiteY62" fmla="*/ 239697 h 2252127"/>
              <a:gd name="connsiteX63" fmla="*/ 2556769 w 3197499"/>
              <a:gd name="connsiteY63" fmla="*/ 204187 h 2252127"/>
              <a:gd name="connsiteX64" fmla="*/ 2539013 w 3197499"/>
              <a:gd name="connsiteY64" fmla="*/ 186431 h 2252127"/>
              <a:gd name="connsiteX65" fmla="*/ 2503503 w 3197499"/>
              <a:gd name="connsiteY65" fmla="*/ 168676 h 2252127"/>
              <a:gd name="connsiteX66" fmla="*/ 2485747 w 3197499"/>
              <a:gd name="connsiteY66" fmla="*/ 150921 h 2252127"/>
              <a:gd name="connsiteX67" fmla="*/ 2459114 w 3197499"/>
              <a:gd name="connsiteY67" fmla="*/ 142043 h 2252127"/>
              <a:gd name="connsiteX68" fmla="*/ 2432481 w 3197499"/>
              <a:gd name="connsiteY68" fmla="*/ 124288 h 2252127"/>
              <a:gd name="connsiteX69" fmla="*/ 2414726 w 3197499"/>
              <a:gd name="connsiteY69" fmla="*/ 106532 h 2252127"/>
              <a:gd name="connsiteX70" fmla="*/ 2361460 w 3197499"/>
              <a:gd name="connsiteY70" fmla="*/ 88777 h 2252127"/>
              <a:gd name="connsiteX71" fmla="*/ 2334827 w 3197499"/>
              <a:gd name="connsiteY71" fmla="*/ 79899 h 2252127"/>
              <a:gd name="connsiteX72" fmla="*/ 2308194 w 3197499"/>
              <a:gd name="connsiteY72" fmla="*/ 62144 h 2252127"/>
              <a:gd name="connsiteX73" fmla="*/ 2201662 w 3197499"/>
              <a:gd name="connsiteY73" fmla="*/ 88777 h 2252127"/>
              <a:gd name="connsiteX74" fmla="*/ 2148396 w 3197499"/>
              <a:gd name="connsiteY74" fmla="*/ 124288 h 2252127"/>
              <a:gd name="connsiteX75" fmla="*/ 2121763 w 3197499"/>
              <a:gd name="connsiteY75" fmla="*/ 142043 h 2252127"/>
              <a:gd name="connsiteX76" fmla="*/ 2059619 w 3197499"/>
              <a:gd name="connsiteY76" fmla="*/ 168676 h 2252127"/>
              <a:gd name="connsiteX77" fmla="*/ 2032986 w 3197499"/>
              <a:gd name="connsiteY77" fmla="*/ 186431 h 2252127"/>
              <a:gd name="connsiteX78" fmla="*/ 1979720 w 3197499"/>
              <a:gd name="connsiteY78" fmla="*/ 204187 h 2252127"/>
              <a:gd name="connsiteX79" fmla="*/ 1953087 w 3197499"/>
              <a:gd name="connsiteY79" fmla="*/ 221942 h 2252127"/>
              <a:gd name="connsiteX80" fmla="*/ 1899821 w 3197499"/>
              <a:gd name="connsiteY80" fmla="*/ 239697 h 2252127"/>
              <a:gd name="connsiteX81" fmla="*/ 1828800 w 3197499"/>
              <a:gd name="connsiteY81" fmla="*/ 275208 h 2252127"/>
              <a:gd name="connsiteX82" fmla="*/ 1775534 w 3197499"/>
              <a:gd name="connsiteY82" fmla="*/ 292963 h 2252127"/>
              <a:gd name="connsiteX83" fmla="*/ 1731146 w 3197499"/>
              <a:gd name="connsiteY83" fmla="*/ 319596 h 2252127"/>
              <a:gd name="connsiteX84" fmla="*/ 1686757 w 3197499"/>
              <a:gd name="connsiteY84" fmla="*/ 346229 h 2252127"/>
              <a:gd name="connsiteX85" fmla="*/ 1633491 w 3197499"/>
              <a:gd name="connsiteY85" fmla="*/ 381740 h 2252127"/>
              <a:gd name="connsiteX86" fmla="*/ 1606858 w 3197499"/>
              <a:gd name="connsiteY86" fmla="*/ 399495 h 2252127"/>
              <a:gd name="connsiteX87" fmla="*/ 1597980 w 3197499"/>
              <a:gd name="connsiteY87" fmla="*/ 426128 h 2252127"/>
              <a:gd name="connsiteX88" fmla="*/ 1624613 w 3197499"/>
              <a:gd name="connsiteY88" fmla="*/ 470517 h 2252127"/>
              <a:gd name="connsiteX89" fmla="*/ 1651247 w 3197499"/>
              <a:gd name="connsiteY89" fmla="*/ 479394 h 2252127"/>
              <a:gd name="connsiteX90" fmla="*/ 1669002 w 3197499"/>
              <a:gd name="connsiteY90" fmla="*/ 497150 h 2252127"/>
              <a:gd name="connsiteX91" fmla="*/ 1731146 w 3197499"/>
              <a:gd name="connsiteY91" fmla="*/ 541538 h 2252127"/>
              <a:gd name="connsiteX92" fmla="*/ 1748901 w 3197499"/>
              <a:gd name="connsiteY92" fmla="*/ 568171 h 2252127"/>
              <a:gd name="connsiteX93" fmla="*/ 1784412 w 3197499"/>
              <a:gd name="connsiteY93" fmla="*/ 603682 h 2252127"/>
              <a:gd name="connsiteX94" fmla="*/ 1819922 w 3197499"/>
              <a:gd name="connsiteY94" fmla="*/ 656948 h 2252127"/>
              <a:gd name="connsiteX95" fmla="*/ 1855433 w 3197499"/>
              <a:gd name="connsiteY95" fmla="*/ 692459 h 2252127"/>
              <a:gd name="connsiteX96" fmla="*/ 1873188 w 3197499"/>
              <a:gd name="connsiteY96" fmla="*/ 719092 h 2252127"/>
              <a:gd name="connsiteX97" fmla="*/ 1917577 w 3197499"/>
              <a:gd name="connsiteY97" fmla="*/ 754602 h 2252127"/>
              <a:gd name="connsiteX98" fmla="*/ 1953087 w 3197499"/>
              <a:gd name="connsiteY98" fmla="*/ 798991 h 2252127"/>
              <a:gd name="connsiteX99" fmla="*/ 1961965 w 3197499"/>
              <a:gd name="connsiteY99" fmla="*/ 825624 h 2252127"/>
              <a:gd name="connsiteX100" fmla="*/ 1953087 w 3197499"/>
              <a:gd name="connsiteY100" fmla="*/ 861134 h 2252127"/>
              <a:gd name="connsiteX101" fmla="*/ 1908699 w 3197499"/>
              <a:gd name="connsiteY101" fmla="*/ 896645 h 2252127"/>
              <a:gd name="connsiteX102" fmla="*/ 1864311 w 3197499"/>
              <a:gd name="connsiteY102" fmla="*/ 941033 h 2252127"/>
              <a:gd name="connsiteX103" fmla="*/ 1828800 w 3197499"/>
              <a:gd name="connsiteY103" fmla="*/ 985422 h 2252127"/>
              <a:gd name="connsiteX104" fmla="*/ 1802167 w 3197499"/>
              <a:gd name="connsiteY104" fmla="*/ 1003177 h 2252127"/>
              <a:gd name="connsiteX105" fmla="*/ 1784412 w 3197499"/>
              <a:gd name="connsiteY105" fmla="*/ 1029810 h 2252127"/>
              <a:gd name="connsiteX106" fmla="*/ 1713390 w 3197499"/>
              <a:gd name="connsiteY106" fmla="*/ 994299 h 2252127"/>
              <a:gd name="connsiteX107" fmla="*/ 1686757 w 3197499"/>
              <a:gd name="connsiteY107" fmla="*/ 976544 h 2252127"/>
              <a:gd name="connsiteX108" fmla="*/ 1624613 w 3197499"/>
              <a:gd name="connsiteY108" fmla="*/ 914400 h 2252127"/>
              <a:gd name="connsiteX109" fmla="*/ 1606858 w 3197499"/>
              <a:gd name="connsiteY109" fmla="*/ 887767 h 2252127"/>
              <a:gd name="connsiteX110" fmla="*/ 1580225 w 3197499"/>
              <a:gd name="connsiteY110" fmla="*/ 870012 h 2252127"/>
              <a:gd name="connsiteX111" fmla="*/ 1518081 w 3197499"/>
              <a:gd name="connsiteY111" fmla="*/ 798991 h 2252127"/>
              <a:gd name="connsiteX112" fmla="*/ 1509204 w 3197499"/>
              <a:gd name="connsiteY112" fmla="*/ 772358 h 2252127"/>
              <a:gd name="connsiteX113" fmla="*/ 1482571 w 3197499"/>
              <a:gd name="connsiteY113" fmla="*/ 763480 h 2252127"/>
              <a:gd name="connsiteX114" fmla="*/ 1464815 w 3197499"/>
              <a:gd name="connsiteY114" fmla="*/ 745725 h 2252127"/>
              <a:gd name="connsiteX115" fmla="*/ 1438182 w 3197499"/>
              <a:gd name="connsiteY115" fmla="*/ 736847 h 2252127"/>
              <a:gd name="connsiteX116" fmla="*/ 1384916 w 3197499"/>
              <a:gd name="connsiteY116" fmla="*/ 710214 h 2252127"/>
              <a:gd name="connsiteX117" fmla="*/ 1331650 w 3197499"/>
              <a:gd name="connsiteY117" fmla="*/ 665826 h 2252127"/>
              <a:gd name="connsiteX118" fmla="*/ 1305017 w 3197499"/>
              <a:gd name="connsiteY118" fmla="*/ 656948 h 2252127"/>
              <a:gd name="connsiteX119" fmla="*/ 1260629 w 3197499"/>
              <a:gd name="connsiteY119" fmla="*/ 621437 h 2252127"/>
              <a:gd name="connsiteX120" fmla="*/ 1207363 w 3197499"/>
              <a:gd name="connsiteY120" fmla="*/ 585927 h 2252127"/>
              <a:gd name="connsiteX121" fmla="*/ 1162975 w 3197499"/>
              <a:gd name="connsiteY121" fmla="*/ 550416 h 2252127"/>
              <a:gd name="connsiteX122" fmla="*/ 1118586 w 3197499"/>
              <a:gd name="connsiteY122" fmla="*/ 506027 h 2252127"/>
              <a:gd name="connsiteX123" fmla="*/ 1100831 w 3197499"/>
              <a:gd name="connsiteY123" fmla="*/ 479394 h 2252127"/>
              <a:gd name="connsiteX124" fmla="*/ 1074198 w 3197499"/>
              <a:gd name="connsiteY124" fmla="*/ 461639 h 2252127"/>
              <a:gd name="connsiteX125" fmla="*/ 1056443 w 3197499"/>
              <a:gd name="connsiteY125" fmla="*/ 435006 h 2252127"/>
              <a:gd name="connsiteX126" fmla="*/ 1020932 w 3197499"/>
              <a:gd name="connsiteY126" fmla="*/ 399495 h 2252127"/>
              <a:gd name="connsiteX127" fmla="*/ 985421 w 3197499"/>
              <a:gd name="connsiteY127" fmla="*/ 355107 h 2252127"/>
              <a:gd name="connsiteX128" fmla="*/ 949911 w 3197499"/>
              <a:gd name="connsiteY128" fmla="*/ 301841 h 2252127"/>
              <a:gd name="connsiteX129" fmla="*/ 914400 w 3197499"/>
              <a:gd name="connsiteY129" fmla="*/ 266330 h 2252127"/>
              <a:gd name="connsiteX130" fmla="*/ 896645 w 3197499"/>
              <a:gd name="connsiteY130" fmla="*/ 239697 h 2252127"/>
              <a:gd name="connsiteX131" fmla="*/ 878889 w 3197499"/>
              <a:gd name="connsiteY131" fmla="*/ 221942 h 2252127"/>
              <a:gd name="connsiteX132" fmla="*/ 852256 w 3197499"/>
              <a:gd name="connsiteY132" fmla="*/ 186431 h 2252127"/>
              <a:gd name="connsiteX133" fmla="*/ 798990 w 3197499"/>
              <a:gd name="connsiteY133" fmla="*/ 115410 h 2252127"/>
              <a:gd name="connsiteX134" fmla="*/ 772357 w 3197499"/>
              <a:gd name="connsiteY134" fmla="*/ 97655 h 2252127"/>
              <a:gd name="connsiteX135" fmla="*/ 736847 w 3197499"/>
              <a:gd name="connsiteY135" fmla="*/ 53266 h 2252127"/>
              <a:gd name="connsiteX136" fmla="*/ 719091 w 3197499"/>
              <a:gd name="connsiteY136" fmla="*/ 35511 h 2252127"/>
              <a:gd name="connsiteX137" fmla="*/ 701336 w 3197499"/>
              <a:gd name="connsiteY137" fmla="*/ 8878 h 2252127"/>
              <a:gd name="connsiteX138" fmla="*/ 674703 w 3197499"/>
              <a:gd name="connsiteY138" fmla="*/ 0 h 2252127"/>
              <a:gd name="connsiteX139" fmla="*/ 665825 w 3197499"/>
              <a:gd name="connsiteY139" fmla="*/ 26633 h 2252127"/>
              <a:gd name="connsiteX140" fmla="*/ 648070 w 3197499"/>
              <a:gd name="connsiteY140" fmla="*/ 44389 h 2252127"/>
              <a:gd name="connsiteX141" fmla="*/ 630314 w 3197499"/>
              <a:gd name="connsiteY141" fmla="*/ 150921 h 2252127"/>
              <a:gd name="connsiteX142" fmla="*/ 621437 w 3197499"/>
              <a:gd name="connsiteY142" fmla="*/ 195309 h 2252127"/>
              <a:gd name="connsiteX143" fmla="*/ 612559 w 3197499"/>
              <a:gd name="connsiteY143" fmla="*/ 221942 h 2252127"/>
              <a:gd name="connsiteX144" fmla="*/ 585926 w 3197499"/>
              <a:gd name="connsiteY144" fmla="*/ 239697 h 2252127"/>
              <a:gd name="connsiteX145" fmla="*/ 568171 w 3197499"/>
              <a:gd name="connsiteY145" fmla="*/ 257453 h 2252127"/>
              <a:gd name="connsiteX146" fmla="*/ 452761 w 3197499"/>
              <a:gd name="connsiteY146" fmla="*/ 284086 h 2252127"/>
              <a:gd name="connsiteX147" fmla="*/ 239697 w 3197499"/>
              <a:gd name="connsiteY147" fmla="*/ 292963 h 2252127"/>
              <a:gd name="connsiteX148" fmla="*/ 213064 w 3197499"/>
              <a:gd name="connsiteY148" fmla="*/ 301841 h 2252127"/>
              <a:gd name="connsiteX149" fmla="*/ 195309 w 3197499"/>
              <a:gd name="connsiteY149" fmla="*/ 328474 h 2252127"/>
              <a:gd name="connsiteX150" fmla="*/ 177553 w 3197499"/>
              <a:gd name="connsiteY150" fmla="*/ 346229 h 2252127"/>
              <a:gd name="connsiteX151" fmla="*/ 177553 w 3197499"/>
              <a:gd name="connsiteY151" fmla="*/ 470517 h 2252127"/>
              <a:gd name="connsiteX152" fmla="*/ 186431 w 3197499"/>
              <a:gd name="connsiteY152" fmla="*/ 497150 h 2252127"/>
              <a:gd name="connsiteX153" fmla="*/ 213064 w 3197499"/>
              <a:gd name="connsiteY153" fmla="*/ 523783 h 2252127"/>
              <a:gd name="connsiteX154" fmla="*/ 266330 w 3197499"/>
              <a:gd name="connsiteY154" fmla="*/ 559293 h 2252127"/>
              <a:gd name="connsiteX155" fmla="*/ 275208 w 3197499"/>
              <a:gd name="connsiteY155" fmla="*/ 585927 h 2252127"/>
              <a:gd name="connsiteX156" fmla="*/ 301841 w 3197499"/>
              <a:gd name="connsiteY156" fmla="*/ 603682 h 2252127"/>
              <a:gd name="connsiteX157" fmla="*/ 319596 w 3197499"/>
              <a:gd name="connsiteY157" fmla="*/ 656948 h 2252127"/>
              <a:gd name="connsiteX158" fmla="*/ 328474 w 3197499"/>
              <a:gd name="connsiteY158" fmla="*/ 683581 h 2252127"/>
              <a:gd name="connsiteX159" fmla="*/ 257452 w 3197499"/>
              <a:gd name="connsiteY159" fmla="*/ 719092 h 2252127"/>
              <a:gd name="connsiteX160" fmla="*/ 230819 w 3197499"/>
              <a:gd name="connsiteY160" fmla="*/ 727969 h 2252127"/>
              <a:gd name="connsiteX161" fmla="*/ 186431 w 3197499"/>
              <a:gd name="connsiteY161" fmla="*/ 754602 h 2252127"/>
              <a:gd name="connsiteX162" fmla="*/ 142043 w 3197499"/>
              <a:gd name="connsiteY162" fmla="*/ 781235 h 2252127"/>
              <a:gd name="connsiteX163" fmla="*/ 97654 w 3197499"/>
              <a:gd name="connsiteY163" fmla="*/ 807868 h 2252127"/>
              <a:gd name="connsiteX164" fmla="*/ 79899 w 3197499"/>
              <a:gd name="connsiteY164" fmla="*/ 825624 h 2252127"/>
              <a:gd name="connsiteX165" fmla="*/ 53266 w 3197499"/>
              <a:gd name="connsiteY165" fmla="*/ 843379 h 2252127"/>
              <a:gd name="connsiteX166" fmla="*/ 35511 w 3197499"/>
              <a:gd name="connsiteY166" fmla="*/ 870012 h 2252127"/>
              <a:gd name="connsiteX167" fmla="*/ 0 w 3197499"/>
              <a:gd name="connsiteY167" fmla="*/ 905523 h 2252127"/>
              <a:gd name="connsiteX168" fmla="*/ 8878 w 3197499"/>
              <a:gd name="connsiteY168" fmla="*/ 932156 h 2252127"/>
              <a:gd name="connsiteX169" fmla="*/ 79899 w 3197499"/>
              <a:gd name="connsiteY169" fmla="*/ 958789 h 2252127"/>
              <a:gd name="connsiteX170" fmla="*/ 150920 w 3197499"/>
              <a:gd name="connsiteY170" fmla="*/ 976544 h 2252127"/>
              <a:gd name="connsiteX171" fmla="*/ 204186 w 3197499"/>
              <a:gd name="connsiteY171" fmla="*/ 994299 h 2252127"/>
              <a:gd name="connsiteX172" fmla="*/ 230819 w 3197499"/>
              <a:gd name="connsiteY172" fmla="*/ 1003177 h 2252127"/>
              <a:gd name="connsiteX173" fmla="*/ 248575 w 3197499"/>
              <a:gd name="connsiteY173" fmla="*/ 1020932 h 2252127"/>
              <a:gd name="connsiteX174" fmla="*/ 337351 w 3197499"/>
              <a:gd name="connsiteY174" fmla="*/ 1047565 h 2252127"/>
              <a:gd name="connsiteX175" fmla="*/ 390617 w 3197499"/>
              <a:gd name="connsiteY175" fmla="*/ 1065321 h 2252127"/>
              <a:gd name="connsiteX176" fmla="*/ 443883 w 3197499"/>
              <a:gd name="connsiteY176" fmla="*/ 1083076 h 2252127"/>
              <a:gd name="connsiteX177" fmla="*/ 470516 w 3197499"/>
              <a:gd name="connsiteY177" fmla="*/ 1091954 h 2252127"/>
              <a:gd name="connsiteX178" fmla="*/ 488272 w 3197499"/>
              <a:gd name="connsiteY178" fmla="*/ 1109709 h 2252127"/>
              <a:gd name="connsiteX179" fmla="*/ 550415 w 3197499"/>
              <a:gd name="connsiteY179" fmla="*/ 1127464 h 2252127"/>
              <a:gd name="connsiteX180" fmla="*/ 603681 w 3197499"/>
              <a:gd name="connsiteY180" fmla="*/ 1145220 h 2252127"/>
              <a:gd name="connsiteX181" fmla="*/ 656947 w 3197499"/>
              <a:gd name="connsiteY181" fmla="*/ 1162975 h 2252127"/>
              <a:gd name="connsiteX182" fmla="*/ 683580 w 3197499"/>
              <a:gd name="connsiteY182" fmla="*/ 1171853 h 2252127"/>
              <a:gd name="connsiteX183" fmla="*/ 710213 w 3197499"/>
              <a:gd name="connsiteY183" fmla="*/ 1189608 h 2252127"/>
              <a:gd name="connsiteX184" fmla="*/ 763480 w 3197499"/>
              <a:gd name="connsiteY184" fmla="*/ 1207363 h 2252127"/>
              <a:gd name="connsiteX185" fmla="*/ 790113 w 3197499"/>
              <a:gd name="connsiteY185" fmla="*/ 1216241 h 2252127"/>
              <a:gd name="connsiteX186" fmla="*/ 816746 w 3197499"/>
              <a:gd name="connsiteY186" fmla="*/ 1225119 h 2252127"/>
              <a:gd name="connsiteX187" fmla="*/ 843379 w 3197499"/>
              <a:gd name="connsiteY187" fmla="*/ 1233996 h 2252127"/>
              <a:gd name="connsiteX188" fmla="*/ 870012 w 3197499"/>
              <a:gd name="connsiteY188" fmla="*/ 1251752 h 2252127"/>
              <a:gd name="connsiteX189" fmla="*/ 905522 w 3197499"/>
              <a:gd name="connsiteY189" fmla="*/ 1260629 h 2252127"/>
              <a:gd name="connsiteX190" fmla="*/ 958788 w 3197499"/>
              <a:gd name="connsiteY190" fmla="*/ 1278385 h 2252127"/>
              <a:gd name="connsiteX191" fmla="*/ 1012054 w 3197499"/>
              <a:gd name="connsiteY191" fmla="*/ 1296140 h 2252127"/>
              <a:gd name="connsiteX192" fmla="*/ 1038687 w 3197499"/>
              <a:gd name="connsiteY192" fmla="*/ 1305018 h 2252127"/>
              <a:gd name="connsiteX193" fmla="*/ 1074198 w 3197499"/>
              <a:gd name="connsiteY193" fmla="*/ 1313895 h 2252127"/>
              <a:gd name="connsiteX194" fmla="*/ 1127464 w 3197499"/>
              <a:gd name="connsiteY194" fmla="*/ 1331651 h 2252127"/>
              <a:gd name="connsiteX195" fmla="*/ 1154097 w 3197499"/>
              <a:gd name="connsiteY195" fmla="*/ 1384917 h 2252127"/>
              <a:gd name="connsiteX196" fmla="*/ 1180730 w 3197499"/>
              <a:gd name="connsiteY196" fmla="*/ 1402672 h 2252127"/>
              <a:gd name="connsiteX197" fmla="*/ 1198485 w 3197499"/>
              <a:gd name="connsiteY197" fmla="*/ 1429305 h 2252127"/>
              <a:gd name="connsiteX198" fmla="*/ 1216241 w 3197499"/>
              <a:gd name="connsiteY198" fmla="*/ 1447060 h 2252127"/>
              <a:gd name="connsiteX199" fmla="*/ 1242874 w 3197499"/>
              <a:gd name="connsiteY199" fmla="*/ 1491449 h 2252127"/>
              <a:gd name="connsiteX200" fmla="*/ 1287262 w 3197499"/>
              <a:gd name="connsiteY200" fmla="*/ 1571348 h 2252127"/>
              <a:gd name="connsiteX201" fmla="*/ 1313895 w 3197499"/>
              <a:gd name="connsiteY201" fmla="*/ 1624614 h 2252127"/>
              <a:gd name="connsiteX202" fmla="*/ 1322773 w 3197499"/>
              <a:gd name="connsiteY202" fmla="*/ 1651247 h 2252127"/>
              <a:gd name="connsiteX203" fmla="*/ 1340528 w 3197499"/>
              <a:gd name="connsiteY203" fmla="*/ 1677880 h 2252127"/>
              <a:gd name="connsiteX204" fmla="*/ 1358283 w 3197499"/>
              <a:gd name="connsiteY204" fmla="*/ 1731146 h 2252127"/>
              <a:gd name="connsiteX205" fmla="*/ 1367161 w 3197499"/>
              <a:gd name="connsiteY205" fmla="*/ 1757779 h 2252127"/>
              <a:gd name="connsiteX206" fmla="*/ 1393794 w 3197499"/>
              <a:gd name="connsiteY206" fmla="*/ 1784412 h 2252127"/>
              <a:gd name="connsiteX207" fmla="*/ 1420427 w 3197499"/>
              <a:gd name="connsiteY207" fmla="*/ 1837678 h 2252127"/>
              <a:gd name="connsiteX208" fmla="*/ 1429305 w 3197499"/>
              <a:gd name="connsiteY208" fmla="*/ 1864311 h 2252127"/>
              <a:gd name="connsiteX209" fmla="*/ 1482571 w 3197499"/>
              <a:gd name="connsiteY209" fmla="*/ 1935332 h 2252127"/>
              <a:gd name="connsiteX210" fmla="*/ 1518081 w 3197499"/>
              <a:gd name="connsiteY210" fmla="*/ 2006354 h 2252127"/>
              <a:gd name="connsiteX211" fmla="*/ 1544714 w 3197499"/>
              <a:gd name="connsiteY211" fmla="*/ 2059620 h 2252127"/>
              <a:gd name="connsiteX212" fmla="*/ 1553592 w 3197499"/>
              <a:gd name="connsiteY212" fmla="*/ 2086253 h 2252127"/>
              <a:gd name="connsiteX213" fmla="*/ 1589103 w 3197499"/>
              <a:gd name="connsiteY213" fmla="*/ 2130641 h 2252127"/>
              <a:gd name="connsiteX214" fmla="*/ 1615736 w 3197499"/>
              <a:gd name="connsiteY214" fmla="*/ 2183907 h 2252127"/>
              <a:gd name="connsiteX215" fmla="*/ 1624613 w 3197499"/>
              <a:gd name="connsiteY215" fmla="*/ 2210540 h 2252127"/>
              <a:gd name="connsiteX216" fmla="*/ 1624613 w 3197499"/>
              <a:gd name="connsiteY216" fmla="*/ 2219418 h 225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3197499" h="2252127">
                <a:moveTo>
                  <a:pt x="1624613" y="2219418"/>
                </a:moveTo>
                <a:cubicBezTo>
                  <a:pt x="1634970" y="2213500"/>
                  <a:pt x="1576616" y="2252127"/>
                  <a:pt x="1686757" y="2175029"/>
                </a:cubicBezTo>
                <a:cubicBezTo>
                  <a:pt x="1704239" y="2162792"/>
                  <a:pt x="1724934" y="2154608"/>
                  <a:pt x="1740023" y="2139519"/>
                </a:cubicBezTo>
                <a:cubicBezTo>
                  <a:pt x="1754819" y="2124723"/>
                  <a:pt x="1772805" y="2112541"/>
                  <a:pt x="1784412" y="2095130"/>
                </a:cubicBezTo>
                <a:cubicBezTo>
                  <a:pt x="1790330" y="2086252"/>
                  <a:pt x="1794622" y="2076042"/>
                  <a:pt x="1802167" y="2068497"/>
                </a:cubicBezTo>
                <a:cubicBezTo>
                  <a:pt x="1809712" y="2060952"/>
                  <a:pt x="1819922" y="2056660"/>
                  <a:pt x="1828800" y="2050742"/>
                </a:cubicBezTo>
                <a:lnTo>
                  <a:pt x="1864311" y="1997476"/>
                </a:lnTo>
                <a:cubicBezTo>
                  <a:pt x="1870229" y="1988598"/>
                  <a:pt x="1874521" y="1978388"/>
                  <a:pt x="1882066" y="1970843"/>
                </a:cubicBezTo>
                <a:lnTo>
                  <a:pt x="1935332" y="1917577"/>
                </a:lnTo>
                <a:cubicBezTo>
                  <a:pt x="1950544" y="1871942"/>
                  <a:pt x="1933049" y="1906259"/>
                  <a:pt x="1970843" y="1873189"/>
                </a:cubicBezTo>
                <a:cubicBezTo>
                  <a:pt x="2053935" y="1800483"/>
                  <a:pt x="1981932" y="1850999"/>
                  <a:pt x="2041864" y="1811045"/>
                </a:cubicBezTo>
                <a:cubicBezTo>
                  <a:pt x="2096512" y="1729072"/>
                  <a:pt x="2026775" y="1829906"/>
                  <a:pt x="2077375" y="1766657"/>
                </a:cubicBezTo>
                <a:cubicBezTo>
                  <a:pt x="2122182" y="1710649"/>
                  <a:pt x="2070006" y="1765149"/>
                  <a:pt x="2112885" y="1722268"/>
                </a:cubicBezTo>
                <a:cubicBezTo>
                  <a:pt x="2130169" y="1670418"/>
                  <a:pt x="2108240" y="1718036"/>
                  <a:pt x="2148396" y="1677880"/>
                </a:cubicBezTo>
                <a:cubicBezTo>
                  <a:pt x="2155941" y="1670335"/>
                  <a:pt x="2159207" y="1659348"/>
                  <a:pt x="2166151" y="1651247"/>
                </a:cubicBezTo>
                <a:cubicBezTo>
                  <a:pt x="2177045" y="1638537"/>
                  <a:pt x="2192376" y="1629665"/>
                  <a:pt x="2201662" y="1615736"/>
                </a:cubicBezTo>
                <a:cubicBezTo>
                  <a:pt x="2207580" y="1606858"/>
                  <a:pt x="2211085" y="1595768"/>
                  <a:pt x="2219417" y="1589103"/>
                </a:cubicBezTo>
                <a:cubicBezTo>
                  <a:pt x="2226724" y="1583257"/>
                  <a:pt x="2237172" y="1583185"/>
                  <a:pt x="2246050" y="1580226"/>
                </a:cubicBezTo>
                <a:cubicBezTo>
                  <a:pt x="2296938" y="1503896"/>
                  <a:pt x="2229178" y="1593725"/>
                  <a:pt x="2290439" y="1544715"/>
                </a:cubicBezTo>
                <a:cubicBezTo>
                  <a:pt x="2347804" y="1498822"/>
                  <a:pt x="2267884" y="1531519"/>
                  <a:pt x="2334827" y="1509204"/>
                </a:cubicBezTo>
                <a:cubicBezTo>
                  <a:pt x="2340745" y="1500326"/>
                  <a:pt x="2345037" y="1490116"/>
                  <a:pt x="2352582" y="1482571"/>
                </a:cubicBezTo>
                <a:cubicBezTo>
                  <a:pt x="2369791" y="1465362"/>
                  <a:pt x="2384188" y="1463158"/>
                  <a:pt x="2405848" y="1455938"/>
                </a:cubicBezTo>
                <a:lnTo>
                  <a:pt x="2441359" y="1402672"/>
                </a:lnTo>
                <a:cubicBezTo>
                  <a:pt x="2447277" y="1393794"/>
                  <a:pt x="2448992" y="1379413"/>
                  <a:pt x="2459114" y="1376039"/>
                </a:cubicBezTo>
                <a:lnTo>
                  <a:pt x="2485747" y="1367161"/>
                </a:lnTo>
                <a:cubicBezTo>
                  <a:pt x="2519753" y="1316153"/>
                  <a:pt x="2495958" y="1348074"/>
                  <a:pt x="2565647" y="1278385"/>
                </a:cubicBezTo>
                <a:cubicBezTo>
                  <a:pt x="2574525" y="1269507"/>
                  <a:pt x="2585316" y="1262198"/>
                  <a:pt x="2592280" y="1251752"/>
                </a:cubicBezTo>
                <a:cubicBezTo>
                  <a:pt x="2598198" y="1242874"/>
                  <a:pt x="2602005" y="1232145"/>
                  <a:pt x="2610035" y="1225119"/>
                </a:cubicBezTo>
                <a:cubicBezTo>
                  <a:pt x="2626094" y="1211067"/>
                  <a:pt x="2663301" y="1189608"/>
                  <a:pt x="2663301" y="1189608"/>
                </a:cubicBezTo>
                <a:cubicBezTo>
                  <a:pt x="2714184" y="1113282"/>
                  <a:pt x="2653179" y="1209852"/>
                  <a:pt x="2689934" y="1136342"/>
                </a:cubicBezTo>
                <a:cubicBezTo>
                  <a:pt x="2694706" y="1126799"/>
                  <a:pt x="2702917" y="1119252"/>
                  <a:pt x="2707689" y="1109709"/>
                </a:cubicBezTo>
                <a:cubicBezTo>
                  <a:pt x="2731359" y="1062369"/>
                  <a:pt x="2697382" y="1102975"/>
                  <a:pt x="2734322" y="1047565"/>
                </a:cubicBezTo>
                <a:cubicBezTo>
                  <a:pt x="2738965" y="1040601"/>
                  <a:pt x="2746159" y="1035728"/>
                  <a:pt x="2752078" y="1029810"/>
                </a:cubicBezTo>
                <a:cubicBezTo>
                  <a:pt x="2766155" y="987578"/>
                  <a:pt x="2763472" y="980056"/>
                  <a:pt x="2787588" y="949911"/>
                </a:cubicBezTo>
                <a:cubicBezTo>
                  <a:pt x="2792817" y="943375"/>
                  <a:pt x="2799425" y="938074"/>
                  <a:pt x="2805344" y="932156"/>
                </a:cubicBezTo>
                <a:cubicBezTo>
                  <a:pt x="2812565" y="910492"/>
                  <a:pt x="2814766" y="896101"/>
                  <a:pt x="2831977" y="878890"/>
                </a:cubicBezTo>
                <a:cubicBezTo>
                  <a:pt x="2839522" y="871345"/>
                  <a:pt x="2849732" y="867053"/>
                  <a:pt x="2858610" y="861134"/>
                </a:cubicBezTo>
                <a:cubicBezTo>
                  <a:pt x="2874026" y="814881"/>
                  <a:pt x="2857388" y="851564"/>
                  <a:pt x="2885243" y="816746"/>
                </a:cubicBezTo>
                <a:cubicBezTo>
                  <a:pt x="2891908" y="808415"/>
                  <a:pt x="2895453" y="797658"/>
                  <a:pt x="2902998" y="790113"/>
                </a:cubicBezTo>
                <a:cubicBezTo>
                  <a:pt x="2910543" y="782568"/>
                  <a:pt x="2921300" y="779023"/>
                  <a:pt x="2929631" y="772358"/>
                </a:cubicBezTo>
                <a:cubicBezTo>
                  <a:pt x="2936167" y="767129"/>
                  <a:pt x="2941468" y="760521"/>
                  <a:pt x="2947386" y="754602"/>
                </a:cubicBezTo>
                <a:cubicBezTo>
                  <a:pt x="2964670" y="702752"/>
                  <a:pt x="2942741" y="750370"/>
                  <a:pt x="2982897" y="710214"/>
                </a:cubicBezTo>
                <a:cubicBezTo>
                  <a:pt x="2990442" y="702669"/>
                  <a:pt x="2993708" y="691682"/>
                  <a:pt x="3000652" y="683581"/>
                </a:cubicBezTo>
                <a:cubicBezTo>
                  <a:pt x="3034354" y="644261"/>
                  <a:pt x="3024992" y="651793"/>
                  <a:pt x="3062796" y="639193"/>
                </a:cubicBezTo>
                <a:cubicBezTo>
                  <a:pt x="3148289" y="553700"/>
                  <a:pt x="3057330" y="640016"/>
                  <a:pt x="3124940" y="585927"/>
                </a:cubicBezTo>
                <a:cubicBezTo>
                  <a:pt x="3131476" y="580698"/>
                  <a:pt x="3137466" y="574707"/>
                  <a:pt x="3142695" y="568171"/>
                </a:cubicBezTo>
                <a:cubicBezTo>
                  <a:pt x="3149360" y="559839"/>
                  <a:pt x="3152119" y="548203"/>
                  <a:pt x="3160450" y="541538"/>
                </a:cubicBezTo>
                <a:cubicBezTo>
                  <a:pt x="3167757" y="535692"/>
                  <a:pt x="3178205" y="535619"/>
                  <a:pt x="3187083" y="532660"/>
                </a:cubicBezTo>
                <a:cubicBezTo>
                  <a:pt x="3190042" y="523782"/>
                  <a:pt x="3197499" y="515258"/>
                  <a:pt x="3195961" y="506027"/>
                </a:cubicBezTo>
                <a:cubicBezTo>
                  <a:pt x="3191237" y="477681"/>
                  <a:pt x="3172347" y="477441"/>
                  <a:pt x="3151573" y="470517"/>
                </a:cubicBezTo>
                <a:cubicBezTo>
                  <a:pt x="3109317" y="442345"/>
                  <a:pt x="3141547" y="459519"/>
                  <a:pt x="3089429" y="443884"/>
                </a:cubicBezTo>
                <a:cubicBezTo>
                  <a:pt x="3026171" y="424907"/>
                  <a:pt x="3053288" y="428948"/>
                  <a:pt x="3000652" y="417251"/>
                </a:cubicBezTo>
                <a:cubicBezTo>
                  <a:pt x="2968070" y="410011"/>
                  <a:pt x="2951681" y="408773"/>
                  <a:pt x="2920753" y="399495"/>
                </a:cubicBezTo>
                <a:cubicBezTo>
                  <a:pt x="2902827" y="394117"/>
                  <a:pt x="2885242" y="387658"/>
                  <a:pt x="2867487" y="381740"/>
                </a:cubicBezTo>
                <a:cubicBezTo>
                  <a:pt x="2858609" y="378781"/>
                  <a:pt x="2848640" y="378053"/>
                  <a:pt x="2840854" y="372862"/>
                </a:cubicBezTo>
                <a:cubicBezTo>
                  <a:pt x="2831976" y="366944"/>
                  <a:pt x="2823764" y="359879"/>
                  <a:pt x="2814221" y="355107"/>
                </a:cubicBezTo>
                <a:cubicBezTo>
                  <a:pt x="2805851" y="350922"/>
                  <a:pt x="2795768" y="350774"/>
                  <a:pt x="2787588" y="346229"/>
                </a:cubicBezTo>
                <a:cubicBezTo>
                  <a:pt x="2768934" y="335866"/>
                  <a:pt x="2752077" y="322556"/>
                  <a:pt x="2734322" y="310719"/>
                </a:cubicBezTo>
                <a:cubicBezTo>
                  <a:pt x="2725444" y="304800"/>
                  <a:pt x="2717811" y="296337"/>
                  <a:pt x="2707689" y="292963"/>
                </a:cubicBezTo>
                <a:lnTo>
                  <a:pt x="2681056" y="284086"/>
                </a:lnTo>
                <a:cubicBezTo>
                  <a:pt x="2672178" y="278167"/>
                  <a:pt x="2663966" y="271102"/>
                  <a:pt x="2654423" y="266330"/>
                </a:cubicBezTo>
                <a:cubicBezTo>
                  <a:pt x="2646053" y="262145"/>
                  <a:pt x="2635814" y="262268"/>
                  <a:pt x="2627790" y="257453"/>
                </a:cubicBezTo>
                <a:cubicBezTo>
                  <a:pt x="2620613" y="253147"/>
                  <a:pt x="2616731" y="244719"/>
                  <a:pt x="2610035" y="239697"/>
                </a:cubicBezTo>
                <a:cubicBezTo>
                  <a:pt x="2592964" y="226893"/>
                  <a:pt x="2571858" y="219276"/>
                  <a:pt x="2556769" y="204187"/>
                </a:cubicBezTo>
                <a:cubicBezTo>
                  <a:pt x="2550850" y="198268"/>
                  <a:pt x="2545977" y="191074"/>
                  <a:pt x="2539013" y="186431"/>
                </a:cubicBezTo>
                <a:cubicBezTo>
                  <a:pt x="2528002" y="179090"/>
                  <a:pt x="2514514" y="176017"/>
                  <a:pt x="2503503" y="168676"/>
                </a:cubicBezTo>
                <a:cubicBezTo>
                  <a:pt x="2496539" y="164033"/>
                  <a:pt x="2492924" y="155227"/>
                  <a:pt x="2485747" y="150921"/>
                </a:cubicBezTo>
                <a:cubicBezTo>
                  <a:pt x="2477723" y="146106"/>
                  <a:pt x="2467484" y="146228"/>
                  <a:pt x="2459114" y="142043"/>
                </a:cubicBezTo>
                <a:cubicBezTo>
                  <a:pt x="2449571" y="137271"/>
                  <a:pt x="2440812" y="130953"/>
                  <a:pt x="2432481" y="124288"/>
                </a:cubicBezTo>
                <a:cubicBezTo>
                  <a:pt x="2425945" y="119059"/>
                  <a:pt x="2422212" y="110275"/>
                  <a:pt x="2414726" y="106532"/>
                </a:cubicBezTo>
                <a:cubicBezTo>
                  <a:pt x="2397986" y="98162"/>
                  <a:pt x="2379215" y="94695"/>
                  <a:pt x="2361460" y="88777"/>
                </a:cubicBezTo>
                <a:cubicBezTo>
                  <a:pt x="2352582" y="85818"/>
                  <a:pt x="2342613" y="85090"/>
                  <a:pt x="2334827" y="79899"/>
                </a:cubicBezTo>
                <a:lnTo>
                  <a:pt x="2308194" y="62144"/>
                </a:lnTo>
                <a:cubicBezTo>
                  <a:pt x="2281571" y="66581"/>
                  <a:pt x="2225108" y="73146"/>
                  <a:pt x="2201662" y="88777"/>
                </a:cubicBezTo>
                <a:lnTo>
                  <a:pt x="2148396" y="124288"/>
                </a:lnTo>
                <a:cubicBezTo>
                  <a:pt x="2139518" y="130206"/>
                  <a:pt x="2131885" y="138669"/>
                  <a:pt x="2121763" y="142043"/>
                </a:cubicBezTo>
                <a:cubicBezTo>
                  <a:pt x="2091885" y="152003"/>
                  <a:pt x="2090334" y="151125"/>
                  <a:pt x="2059619" y="168676"/>
                </a:cubicBezTo>
                <a:cubicBezTo>
                  <a:pt x="2050355" y="173969"/>
                  <a:pt x="2042736" y="182098"/>
                  <a:pt x="2032986" y="186431"/>
                </a:cubicBezTo>
                <a:cubicBezTo>
                  <a:pt x="2015883" y="194032"/>
                  <a:pt x="1995293" y="193805"/>
                  <a:pt x="1979720" y="204187"/>
                </a:cubicBezTo>
                <a:cubicBezTo>
                  <a:pt x="1970842" y="210105"/>
                  <a:pt x="1962837" y="217609"/>
                  <a:pt x="1953087" y="221942"/>
                </a:cubicBezTo>
                <a:cubicBezTo>
                  <a:pt x="1935984" y="229543"/>
                  <a:pt x="1916561" y="231327"/>
                  <a:pt x="1899821" y="239697"/>
                </a:cubicBezTo>
                <a:cubicBezTo>
                  <a:pt x="1876147" y="251534"/>
                  <a:pt x="1853910" y="266838"/>
                  <a:pt x="1828800" y="275208"/>
                </a:cubicBezTo>
                <a:lnTo>
                  <a:pt x="1775534" y="292963"/>
                </a:lnTo>
                <a:cubicBezTo>
                  <a:pt x="1730548" y="337951"/>
                  <a:pt x="1788766" y="285024"/>
                  <a:pt x="1731146" y="319596"/>
                </a:cubicBezTo>
                <a:cubicBezTo>
                  <a:pt x="1670215" y="356154"/>
                  <a:pt x="1762202" y="321083"/>
                  <a:pt x="1686757" y="346229"/>
                </a:cubicBezTo>
                <a:lnTo>
                  <a:pt x="1633491" y="381740"/>
                </a:lnTo>
                <a:lnTo>
                  <a:pt x="1606858" y="399495"/>
                </a:lnTo>
                <a:cubicBezTo>
                  <a:pt x="1603899" y="408373"/>
                  <a:pt x="1597980" y="416770"/>
                  <a:pt x="1597980" y="426128"/>
                </a:cubicBezTo>
                <a:cubicBezTo>
                  <a:pt x="1597980" y="442885"/>
                  <a:pt x="1610549" y="462079"/>
                  <a:pt x="1624613" y="470517"/>
                </a:cubicBezTo>
                <a:cubicBezTo>
                  <a:pt x="1632638" y="475332"/>
                  <a:pt x="1642369" y="476435"/>
                  <a:pt x="1651247" y="479394"/>
                </a:cubicBezTo>
                <a:cubicBezTo>
                  <a:pt x="1657165" y="485313"/>
                  <a:pt x="1661825" y="492844"/>
                  <a:pt x="1669002" y="497150"/>
                </a:cubicBezTo>
                <a:cubicBezTo>
                  <a:pt x="1711030" y="522367"/>
                  <a:pt x="1689887" y="479648"/>
                  <a:pt x="1731146" y="541538"/>
                </a:cubicBezTo>
                <a:cubicBezTo>
                  <a:pt x="1737064" y="550416"/>
                  <a:pt x="1741957" y="560070"/>
                  <a:pt x="1748901" y="568171"/>
                </a:cubicBezTo>
                <a:cubicBezTo>
                  <a:pt x="1759795" y="580881"/>
                  <a:pt x="1775126" y="589753"/>
                  <a:pt x="1784412" y="603682"/>
                </a:cubicBezTo>
                <a:cubicBezTo>
                  <a:pt x="1796249" y="621437"/>
                  <a:pt x="1804833" y="641859"/>
                  <a:pt x="1819922" y="656948"/>
                </a:cubicBezTo>
                <a:cubicBezTo>
                  <a:pt x="1831759" y="668785"/>
                  <a:pt x="1846147" y="678530"/>
                  <a:pt x="1855433" y="692459"/>
                </a:cubicBezTo>
                <a:cubicBezTo>
                  <a:pt x="1861351" y="701337"/>
                  <a:pt x="1866523" y="710761"/>
                  <a:pt x="1873188" y="719092"/>
                </a:cubicBezTo>
                <a:cubicBezTo>
                  <a:pt x="1892241" y="742908"/>
                  <a:pt x="1891944" y="734095"/>
                  <a:pt x="1917577" y="754602"/>
                </a:cubicBezTo>
                <a:cubicBezTo>
                  <a:pt x="1931338" y="765611"/>
                  <a:pt x="1945397" y="783612"/>
                  <a:pt x="1953087" y="798991"/>
                </a:cubicBezTo>
                <a:cubicBezTo>
                  <a:pt x="1957272" y="807361"/>
                  <a:pt x="1959006" y="816746"/>
                  <a:pt x="1961965" y="825624"/>
                </a:cubicBezTo>
                <a:cubicBezTo>
                  <a:pt x="1959006" y="837461"/>
                  <a:pt x="1958543" y="850221"/>
                  <a:pt x="1953087" y="861134"/>
                </a:cubicBezTo>
                <a:cubicBezTo>
                  <a:pt x="1946761" y="873786"/>
                  <a:pt x="1918110" y="890371"/>
                  <a:pt x="1908699" y="896645"/>
                </a:cubicBezTo>
                <a:cubicBezTo>
                  <a:pt x="1878262" y="942302"/>
                  <a:pt x="1906586" y="907213"/>
                  <a:pt x="1864311" y="941033"/>
                </a:cubicBezTo>
                <a:cubicBezTo>
                  <a:pt x="1820382" y="976176"/>
                  <a:pt x="1874944" y="939278"/>
                  <a:pt x="1828800" y="985422"/>
                </a:cubicBezTo>
                <a:cubicBezTo>
                  <a:pt x="1821255" y="992967"/>
                  <a:pt x="1811045" y="997259"/>
                  <a:pt x="1802167" y="1003177"/>
                </a:cubicBezTo>
                <a:cubicBezTo>
                  <a:pt x="1796249" y="1012055"/>
                  <a:pt x="1794671" y="1026879"/>
                  <a:pt x="1784412" y="1029810"/>
                </a:cubicBezTo>
                <a:cubicBezTo>
                  <a:pt x="1745645" y="1040886"/>
                  <a:pt x="1735772" y="1012951"/>
                  <a:pt x="1713390" y="994299"/>
                </a:cubicBezTo>
                <a:cubicBezTo>
                  <a:pt x="1705193" y="987469"/>
                  <a:pt x="1695635" y="982462"/>
                  <a:pt x="1686757" y="976544"/>
                </a:cubicBezTo>
                <a:cubicBezTo>
                  <a:pt x="1646056" y="915491"/>
                  <a:pt x="1671491" y="930026"/>
                  <a:pt x="1624613" y="914400"/>
                </a:cubicBezTo>
                <a:cubicBezTo>
                  <a:pt x="1618695" y="905522"/>
                  <a:pt x="1614403" y="895312"/>
                  <a:pt x="1606858" y="887767"/>
                </a:cubicBezTo>
                <a:cubicBezTo>
                  <a:pt x="1599313" y="880222"/>
                  <a:pt x="1587251" y="878042"/>
                  <a:pt x="1580225" y="870012"/>
                </a:cubicBezTo>
                <a:cubicBezTo>
                  <a:pt x="1507724" y="787154"/>
                  <a:pt x="1578005" y="838940"/>
                  <a:pt x="1518081" y="798991"/>
                </a:cubicBezTo>
                <a:cubicBezTo>
                  <a:pt x="1515122" y="790113"/>
                  <a:pt x="1515821" y="778975"/>
                  <a:pt x="1509204" y="772358"/>
                </a:cubicBezTo>
                <a:cubicBezTo>
                  <a:pt x="1502587" y="765741"/>
                  <a:pt x="1490595" y="768295"/>
                  <a:pt x="1482571" y="763480"/>
                </a:cubicBezTo>
                <a:cubicBezTo>
                  <a:pt x="1475394" y="759174"/>
                  <a:pt x="1471992" y="750031"/>
                  <a:pt x="1464815" y="745725"/>
                </a:cubicBezTo>
                <a:cubicBezTo>
                  <a:pt x="1456791" y="740910"/>
                  <a:pt x="1446552" y="741032"/>
                  <a:pt x="1438182" y="736847"/>
                </a:cubicBezTo>
                <a:cubicBezTo>
                  <a:pt x="1369343" y="702428"/>
                  <a:pt x="1451859" y="732529"/>
                  <a:pt x="1384916" y="710214"/>
                </a:cubicBezTo>
                <a:cubicBezTo>
                  <a:pt x="1365281" y="690579"/>
                  <a:pt x="1356371" y="678186"/>
                  <a:pt x="1331650" y="665826"/>
                </a:cubicBezTo>
                <a:cubicBezTo>
                  <a:pt x="1323280" y="661641"/>
                  <a:pt x="1313387" y="661133"/>
                  <a:pt x="1305017" y="656948"/>
                </a:cubicBezTo>
                <a:cubicBezTo>
                  <a:pt x="1261560" y="635219"/>
                  <a:pt x="1293663" y="646213"/>
                  <a:pt x="1260629" y="621437"/>
                </a:cubicBezTo>
                <a:cubicBezTo>
                  <a:pt x="1243558" y="608633"/>
                  <a:pt x="1222452" y="601016"/>
                  <a:pt x="1207363" y="585927"/>
                </a:cubicBezTo>
                <a:cubicBezTo>
                  <a:pt x="1138156" y="516716"/>
                  <a:pt x="1252543" y="628788"/>
                  <a:pt x="1162975" y="550416"/>
                </a:cubicBezTo>
                <a:cubicBezTo>
                  <a:pt x="1147227" y="536637"/>
                  <a:pt x="1130193" y="523438"/>
                  <a:pt x="1118586" y="506027"/>
                </a:cubicBezTo>
                <a:cubicBezTo>
                  <a:pt x="1112668" y="497149"/>
                  <a:pt x="1108376" y="486939"/>
                  <a:pt x="1100831" y="479394"/>
                </a:cubicBezTo>
                <a:cubicBezTo>
                  <a:pt x="1093286" y="471849"/>
                  <a:pt x="1083076" y="467557"/>
                  <a:pt x="1074198" y="461639"/>
                </a:cubicBezTo>
                <a:cubicBezTo>
                  <a:pt x="1068280" y="452761"/>
                  <a:pt x="1063387" y="443107"/>
                  <a:pt x="1056443" y="435006"/>
                </a:cubicBezTo>
                <a:cubicBezTo>
                  <a:pt x="1045549" y="422296"/>
                  <a:pt x="1020932" y="399495"/>
                  <a:pt x="1020932" y="399495"/>
                </a:cubicBezTo>
                <a:cubicBezTo>
                  <a:pt x="1000939" y="339517"/>
                  <a:pt x="1028667" y="404531"/>
                  <a:pt x="985421" y="355107"/>
                </a:cubicBezTo>
                <a:cubicBezTo>
                  <a:pt x="971369" y="339048"/>
                  <a:pt x="965000" y="316930"/>
                  <a:pt x="949911" y="301841"/>
                </a:cubicBezTo>
                <a:cubicBezTo>
                  <a:pt x="938074" y="290004"/>
                  <a:pt x="923686" y="280259"/>
                  <a:pt x="914400" y="266330"/>
                </a:cubicBezTo>
                <a:cubicBezTo>
                  <a:pt x="908482" y="257452"/>
                  <a:pt x="903310" y="248028"/>
                  <a:pt x="896645" y="239697"/>
                </a:cubicBezTo>
                <a:cubicBezTo>
                  <a:pt x="891416" y="233161"/>
                  <a:pt x="884247" y="228372"/>
                  <a:pt x="878889" y="221942"/>
                </a:cubicBezTo>
                <a:cubicBezTo>
                  <a:pt x="869417" y="210575"/>
                  <a:pt x="860741" y="198553"/>
                  <a:pt x="852256" y="186431"/>
                </a:cubicBezTo>
                <a:cubicBezTo>
                  <a:pt x="834178" y="160606"/>
                  <a:pt x="823177" y="134759"/>
                  <a:pt x="798990" y="115410"/>
                </a:cubicBezTo>
                <a:cubicBezTo>
                  <a:pt x="790658" y="108745"/>
                  <a:pt x="780688" y="104320"/>
                  <a:pt x="772357" y="97655"/>
                </a:cubicBezTo>
                <a:cubicBezTo>
                  <a:pt x="748541" y="78602"/>
                  <a:pt x="757354" y="78899"/>
                  <a:pt x="736847" y="53266"/>
                </a:cubicBezTo>
                <a:cubicBezTo>
                  <a:pt x="731618" y="46730"/>
                  <a:pt x="724320" y="42047"/>
                  <a:pt x="719091" y="35511"/>
                </a:cubicBezTo>
                <a:cubicBezTo>
                  <a:pt x="712426" y="27180"/>
                  <a:pt x="709667" y="15543"/>
                  <a:pt x="701336" y="8878"/>
                </a:cubicBezTo>
                <a:cubicBezTo>
                  <a:pt x="694029" y="3032"/>
                  <a:pt x="683581" y="2959"/>
                  <a:pt x="674703" y="0"/>
                </a:cubicBezTo>
                <a:cubicBezTo>
                  <a:pt x="671744" y="8878"/>
                  <a:pt x="670640" y="18609"/>
                  <a:pt x="665825" y="26633"/>
                </a:cubicBezTo>
                <a:cubicBezTo>
                  <a:pt x="661519" y="33810"/>
                  <a:pt x="650369" y="36341"/>
                  <a:pt x="648070" y="44389"/>
                </a:cubicBezTo>
                <a:cubicBezTo>
                  <a:pt x="638180" y="79004"/>
                  <a:pt x="637374" y="115619"/>
                  <a:pt x="630314" y="150921"/>
                </a:cubicBezTo>
                <a:cubicBezTo>
                  <a:pt x="627355" y="165717"/>
                  <a:pt x="625097" y="180671"/>
                  <a:pt x="621437" y="195309"/>
                </a:cubicBezTo>
                <a:cubicBezTo>
                  <a:pt x="619167" y="204388"/>
                  <a:pt x="618405" y="214635"/>
                  <a:pt x="612559" y="221942"/>
                </a:cubicBezTo>
                <a:cubicBezTo>
                  <a:pt x="605894" y="230273"/>
                  <a:pt x="594257" y="233032"/>
                  <a:pt x="585926" y="239697"/>
                </a:cubicBezTo>
                <a:cubicBezTo>
                  <a:pt x="579390" y="244926"/>
                  <a:pt x="575657" y="253710"/>
                  <a:pt x="568171" y="257453"/>
                </a:cubicBezTo>
                <a:cubicBezTo>
                  <a:pt x="536019" y="273529"/>
                  <a:pt x="487631" y="281836"/>
                  <a:pt x="452761" y="284086"/>
                </a:cubicBezTo>
                <a:cubicBezTo>
                  <a:pt x="381826" y="288662"/>
                  <a:pt x="310718" y="290004"/>
                  <a:pt x="239697" y="292963"/>
                </a:cubicBezTo>
                <a:cubicBezTo>
                  <a:pt x="230819" y="295922"/>
                  <a:pt x="220371" y="295995"/>
                  <a:pt x="213064" y="301841"/>
                </a:cubicBezTo>
                <a:cubicBezTo>
                  <a:pt x="204733" y="308506"/>
                  <a:pt x="201974" y="320143"/>
                  <a:pt x="195309" y="328474"/>
                </a:cubicBezTo>
                <a:cubicBezTo>
                  <a:pt x="190080" y="335010"/>
                  <a:pt x="183472" y="340311"/>
                  <a:pt x="177553" y="346229"/>
                </a:cubicBezTo>
                <a:cubicBezTo>
                  <a:pt x="159454" y="400529"/>
                  <a:pt x="163939" y="375214"/>
                  <a:pt x="177553" y="470517"/>
                </a:cubicBezTo>
                <a:cubicBezTo>
                  <a:pt x="178876" y="479781"/>
                  <a:pt x="181240" y="489364"/>
                  <a:pt x="186431" y="497150"/>
                </a:cubicBezTo>
                <a:cubicBezTo>
                  <a:pt x="193395" y="507596"/>
                  <a:pt x="203154" y="516075"/>
                  <a:pt x="213064" y="523783"/>
                </a:cubicBezTo>
                <a:cubicBezTo>
                  <a:pt x="229908" y="536884"/>
                  <a:pt x="266330" y="559293"/>
                  <a:pt x="266330" y="559293"/>
                </a:cubicBezTo>
                <a:cubicBezTo>
                  <a:pt x="269289" y="568171"/>
                  <a:pt x="269362" y="578619"/>
                  <a:pt x="275208" y="585927"/>
                </a:cubicBezTo>
                <a:cubicBezTo>
                  <a:pt x="281873" y="594259"/>
                  <a:pt x="296186" y="594634"/>
                  <a:pt x="301841" y="603682"/>
                </a:cubicBezTo>
                <a:cubicBezTo>
                  <a:pt x="311760" y="619553"/>
                  <a:pt x="313678" y="639193"/>
                  <a:pt x="319596" y="656948"/>
                </a:cubicBezTo>
                <a:lnTo>
                  <a:pt x="328474" y="683581"/>
                </a:lnTo>
                <a:cubicBezTo>
                  <a:pt x="297484" y="714569"/>
                  <a:pt x="318657" y="698690"/>
                  <a:pt x="257452" y="719092"/>
                </a:cubicBezTo>
                <a:lnTo>
                  <a:pt x="230819" y="727969"/>
                </a:lnTo>
                <a:cubicBezTo>
                  <a:pt x="185832" y="772959"/>
                  <a:pt x="244053" y="720028"/>
                  <a:pt x="186431" y="754602"/>
                </a:cubicBezTo>
                <a:cubicBezTo>
                  <a:pt x="125501" y="791160"/>
                  <a:pt x="217489" y="756088"/>
                  <a:pt x="142043" y="781235"/>
                </a:cubicBezTo>
                <a:cubicBezTo>
                  <a:pt x="97051" y="826227"/>
                  <a:pt x="155280" y="773292"/>
                  <a:pt x="97654" y="807868"/>
                </a:cubicBezTo>
                <a:cubicBezTo>
                  <a:pt x="90477" y="812174"/>
                  <a:pt x="86435" y="820395"/>
                  <a:pt x="79899" y="825624"/>
                </a:cubicBezTo>
                <a:cubicBezTo>
                  <a:pt x="71568" y="832289"/>
                  <a:pt x="62144" y="837461"/>
                  <a:pt x="53266" y="843379"/>
                </a:cubicBezTo>
                <a:cubicBezTo>
                  <a:pt x="47348" y="852257"/>
                  <a:pt x="42455" y="861911"/>
                  <a:pt x="35511" y="870012"/>
                </a:cubicBezTo>
                <a:cubicBezTo>
                  <a:pt x="24617" y="882722"/>
                  <a:pt x="0" y="905523"/>
                  <a:pt x="0" y="905523"/>
                </a:cubicBezTo>
                <a:cubicBezTo>
                  <a:pt x="2959" y="914401"/>
                  <a:pt x="3032" y="924849"/>
                  <a:pt x="8878" y="932156"/>
                </a:cubicBezTo>
                <a:cubicBezTo>
                  <a:pt x="26808" y="954568"/>
                  <a:pt x="55112" y="953069"/>
                  <a:pt x="79899" y="958789"/>
                </a:cubicBezTo>
                <a:cubicBezTo>
                  <a:pt x="103676" y="964276"/>
                  <a:pt x="127770" y="968827"/>
                  <a:pt x="150920" y="976544"/>
                </a:cubicBezTo>
                <a:lnTo>
                  <a:pt x="204186" y="994299"/>
                </a:lnTo>
                <a:lnTo>
                  <a:pt x="230819" y="1003177"/>
                </a:lnTo>
                <a:cubicBezTo>
                  <a:pt x="236738" y="1009095"/>
                  <a:pt x="241089" y="1017189"/>
                  <a:pt x="248575" y="1020932"/>
                </a:cubicBezTo>
                <a:cubicBezTo>
                  <a:pt x="279973" y="1036631"/>
                  <a:pt x="305485" y="1038005"/>
                  <a:pt x="337351" y="1047565"/>
                </a:cubicBezTo>
                <a:cubicBezTo>
                  <a:pt x="355278" y="1052943"/>
                  <a:pt x="372862" y="1059403"/>
                  <a:pt x="390617" y="1065321"/>
                </a:cubicBezTo>
                <a:lnTo>
                  <a:pt x="443883" y="1083076"/>
                </a:lnTo>
                <a:lnTo>
                  <a:pt x="470516" y="1091954"/>
                </a:lnTo>
                <a:cubicBezTo>
                  <a:pt x="476435" y="1097872"/>
                  <a:pt x="481095" y="1105403"/>
                  <a:pt x="488272" y="1109709"/>
                </a:cubicBezTo>
                <a:cubicBezTo>
                  <a:pt x="498221" y="1115678"/>
                  <a:pt x="542671" y="1125141"/>
                  <a:pt x="550415" y="1127464"/>
                </a:cubicBezTo>
                <a:cubicBezTo>
                  <a:pt x="568342" y="1132842"/>
                  <a:pt x="585926" y="1139302"/>
                  <a:pt x="603681" y="1145220"/>
                </a:cubicBezTo>
                <a:lnTo>
                  <a:pt x="656947" y="1162975"/>
                </a:lnTo>
                <a:cubicBezTo>
                  <a:pt x="665825" y="1165934"/>
                  <a:pt x="675794" y="1166662"/>
                  <a:pt x="683580" y="1171853"/>
                </a:cubicBezTo>
                <a:cubicBezTo>
                  <a:pt x="692458" y="1177771"/>
                  <a:pt x="700463" y="1185275"/>
                  <a:pt x="710213" y="1189608"/>
                </a:cubicBezTo>
                <a:cubicBezTo>
                  <a:pt x="727316" y="1197209"/>
                  <a:pt x="745724" y="1201445"/>
                  <a:pt x="763480" y="1207363"/>
                </a:cubicBezTo>
                <a:lnTo>
                  <a:pt x="790113" y="1216241"/>
                </a:lnTo>
                <a:lnTo>
                  <a:pt x="816746" y="1225119"/>
                </a:lnTo>
                <a:lnTo>
                  <a:pt x="843379" y="1233996"/>
                </a:lnTo>
                <a:cubicBezTo>
                  <a:pt x="852257" y="1239915"/>
                  <a:pt x="860205" y="1247549"/>
                  <a:pt x="870012" y="1251752"/>
                </a:cubicBezTo>
                <a:cubicBezTo>
                  <a:pt x="881226" y="1256558"/>
                  <a:pt x="893836" y="1257123"/>
                  <a:pt x="905522" y="1260629"/>
                </a:cubicBezTo>
                <a:cubicBezTo>
                  <a:pt x="923449" y="1266007"/>
                  <a:pt x="941033" y="1272467"/>
                  <a:pt x="958788" y="1278385"/>
                </a:cubicBezTo>
                <a:lnTo>
                  <a:pt x="1012054" y="1296140"/>
                </a:lnTo>
                <a:cubicBezTo>
                  <a:pt x="1020932" y="1299099"/>
                  <a:pt x="1029608" y="1302749"/>
                  <a:pt x="1038687" y="1305018"/>
                </a:cubicBezTo>
                <a:cubicBezTo>
                  <a:pt x="1050524" y="1307977"/>
                  <a:pt x="1062511" y="1310389"/>
                  <a:pt x="1074198" y="1313895"/>
                </a:cubicBezTo>
                <a:cubicBezTo>
                  <a:pt x="1092125" y="1319273"/>
                  <a:pt x="1127464" y="1331651"/>
                  <a:pt x="1127464" y="1331651"/>
                </a:cubicBezTo>
                <a:cubicBezTo>
                  <a:pt x="1134684" y="1353311"/>
                  <a:pt x="1136888" y="1367708"/>
                  <a:pt x="1154097" y="1384917"/>
                </a:cubicBezTo>
                <a:cubicBezTo>
                  <a:pt x="1161642" y="1392462"/>
                  <a:pt x="1171852" y="1396754"/>
                  <a:pt x="1180730" y="1402672"/>
                </a:cubicBezTo>
                <a:cubicBezTo>
                  <a:pt x="1186648" y="1411550"/>
                  <a:pt x="1191820" y="1420974"/>
                  <a:pt x="1198485" y="1429305"/>
                </a:cubicBezTo>
                <a:cubicBezTo>
                  <a:pt x="1203714" y="1435841"/>
                  <a:pt x="1211935" y="1439883"/>
                  <a:pt x="1216241" y="1447060"/>
                </a:cubicBezTo>
                <a:cubicBezTo>
                  <a:pt x="1250817" y="1504686"/>
                  <a:pt x="1197882" y="1446457"/>
                  <a:pt x="1242874" y="1491449"/>
                </a:cubicBezTo>
                <a:cubicBezTo>
                  <a:pt x="1264599" y="1556626"/>
                  <a:pt x="1247395" y="1531481"/>
                  <a:pt x="1287262" y="1571348"/>
                </a:cubicBezTo>
                <a:cubicBezTo>
                  <a:pt x="1309577" y="1638291"/>
                  <a:pt x="1279476" y="1555775"/>
                  <a:pt x="1313895" y="1624614"/>
                </a:cubicBezTo>
                <a:cubicBezTo>
                  <a:pt x="1318080" y="1632984"/>
                  <a:pt x="1318588" y="1642877"/>
                  <a:pt x="1322773" y="1651247"/>
                </a:cubicBezTo>
                <a:cubicBezTo>
                  <a:pt x="1327545" y="1660790"/>
                  <a:pt x="1336195" y="1668130"/>
                  <a:pt x="1340528" y="1677880"/>
                </a:cubicBezTo>
                <a:cubicBezTo>
                  <a:pt x="1348129" y="1694983"/>
                  <a:pt x="1352365" y="1713391"/>
                  <a:pt x="1358283" y="1731146"/>
                </a:cubicBezTo>
                <a:cubicBezTo>
                  <a:pt x="1361242" y="1740024"/>
                  <a:pt x="1360544" y="1751162"/>
                  <a:pt x="1367161" y="1757779"/>
                </a:cubicBezTo>
                <a:lnTo>
                  <a:pt x="1393794" y="1784412"/>
                </a:lnTo>
                <a:cubicBezTo>
                  <a:pt x="1416109" y="1851355"/>
                  <a:pt x="1386008" y="1768839"/>
                  <a:pt x="1420427" y="1837678"/>
                </a:cubicBezTo>
                <a:cubicBezTo>
                  <a:pt x="1424612" y="1846048"/>
                  <a:pt x="1424760" y="1856131"/>
                  <a:pt x="1429305" y="1864311"/>
                </a:cubicBezTo>
                <a:cubicBezTo>
                  <a:pt x="1454403" y="1909487"/>
                  <a:pt x="1455631" y="1908393"/>
                  <a:pt x="1482571" y="1935332"/>
                </a:cubicBezTo>
                <a:cubicBezTo>
                  <a:pt x="1502973" y="1996539"/>
                  <a:pt x="1487092" y="1975364"/>
                  <a:pt x="1518081" y="2006354"/>
                </a:cubicBezTo>
                <a:cubicBezTo>
                  <a:pt x="1540396" y="2073297"/>
                  <a:pt x="1510295" y="1990781"/>
                  <a:pt x="1544714" y="2059620"/>
                </a:cubicBezTo>
                <a:cubicBezTo>
                  <a:pt x="1548899" y="2067990"/>
                  <a:pt x="1549407" y="2077883"/>
                  <a:pt x="1553592" y="2086253"/>
                </a:cubicBezTo>
                <a:cubicBezTo>
                  <a:pt x="1564792" y="2108653"/>
                  <a:pt x="1572587" y="2114125"/>
                  <a:pt x="1589103" y="2130641"/>
                </a:cubicBezTo>
                <a:cubicBezTo>
                  <a:pt x="1611415" y="2197583"/>
                  <a:pt x="1581317" y="2115069"/>
                  <a:pt x="1615736" y="2183907"/>
                </a:cubicBezTo>
                <a:cubicBezTo>
                  <a:pt x="1619921" y="2192277"/>
                  <a:pt x="1619798" y="2202516"/>
                  <a:pt x="1624613" y="2210540"/>
                </a:cubicBezTo>
                <a:cubicBezTo>
                  <a:pt x="1644462" y="2243621"/>
                  <a:pt x="1614256" y="2225337"/>
                  <a:pt x="1624613" y="2219418"/>
                </a:cubicBezTo>
                <a:close/>
              </a:path>
            </a:pathLst>
          </a:custGeom>
          <a:solidFill>
            <a:srgbClr val="FFFF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6" name="Frihåndsform 15"/>
          <p:cNvSpPr/>
          <p:nvPr/>
        </p:nvSpPr>
        <p:spPr>
          <a:xfrm>
            <a:off x="1660525" y="2179638"/>
            <a:ext cx="5449888" cy="4067175"/>
          </a:xfrm>
          <a:custGeom>
            <a:avLst/>
            <a:gdLst>
              <a:gd name="connsiteX0" fmla="*/ 1225119 w 5450890"/>
              <a:gd name="connsiteY0" fmla="*/ 4052516 h 4067147"/>
              <a:gd name="connsiteX1" fmla="*/ 1189608 w 5450890"/>
              <a:gd name="connsiteY1" fmla="*/ 4043639 h 4067147"/>
              <a:gd name="connsiteX2" fmla="*/ 1180730 w 5450890"/>
              <a:gd name="connsiteY2" fmla="*/ 4017006 h 4067147"/>
              <a:gd name="connsiteX3" fmla="*/ 1189608 w 5450890"/>
              <a:gd name="connsiteY3" fmla="*/ 3892718 h 4067147"/>
              <a:gd name="connsiteX4" fmla="*/ 1180730 w 5450890"/>
              <a:gd name="connsiteY4" fmla="*/ 3857208 h 4067147"/>
              <a:gd name="connsiteX5" fmla="*/ 1162975 w 5450890"/>
              <a:gd name="connsiteY5" fmla="*/ 3839452 h 4067147"/>
              <a:gd name="connsiteX6" fmla="*/ 1145220 w 5450890"/>
              <a:gd name="connsiteY6" fmla="*/ 3812819 h 4067147"/>
              <a:gd name="connsiteX7" fmla="*/ 1091954 w 5450890"/>
              <a:gd name="connsiteY7" fmla="*/ 3786186 h 4067147"/>
              <a:gd name="connsiteX8" fmla="*/ 1038688 w 5450890"/>
              <a:gd name="connsiteY8" fmla="*/ 3750675 h 4067147"/>
              <a:gd name="connsiteX9" fmla="*/ 1003177 w 5450890"/>
              <a:gd name="connsiteY9" fmla="*/ 3706287 h 4067147"/>
              <a:gd name="connsiteX10" fmla="*/ 976544 w 5450890"/>
              <a:gd name="connsiteY10" fmla="*/ 3679654 h 4067147"/>
              <a:gd name="connsiteX11" fmla="*/ 949911 w 5450890"/>
              <a:gd name="connsiteY11" fmla="*/ 3626388 h 4067147"/>
              <a:gd name="connsiteX12" fmla="*/ 941033 w 5450890"/>
              <a:gd name="connsiteY12" fmla="*/ 3599755 h 4067147"/>
              <a:gd name="connsiteX13" fmla="*/ 905523 w 5450890"/>
              <a:gd name="connsiteY13" fmla="*/ 3537611 h 4067147"/>
              <a:gd name="connsiteX14" fmla="*/ 870012 w 5450890"/>
              <a:gd name="connsiteY14" fmla="*/ 3484345 h 4067147"/>
              <a:gd name="connsiteX15" fmla="*/ 852257 w 5450890"/>
              <a:gd name="connsiteY15" fmla="*/ 3431079 h 4067147"/>
              <a:gd name="connsiteX16" fmla="*/ 861134 w 5450890"/>
              <a:gd name="connsiteY16" fmla="*/ 3395569 h 4067147"/>
              <a:gd name="connsiteX17" fmla="*/ 878890 w 5450890"/>
              <a:gd name="connsiteY17" fmla="*/ 3377813 h 4067147"/>
              <a:gd name="connsiteX18" fmla="*/ 932156 w 5450890"/>
              <a:gd name="connsiteY18" fmla="*/ 3342303 h 4067147"/>
              <a:gd name="connsiteX19" fmla="*/ 985422 w 5450890"/>
              <a:gd name="connsiteY19" fmla="*/ 3306792 h 4067147"/>
              <a:gd name="connsiteX20" fmla="*/ 1020932 w 5450890"/>
              <a:gd name="connsiteY20" fmla="*/ 3280159 h 4067147"/>
              <a:gd name="connsiteX21" fmla="*/ 1056443 w 5450890"/>
              <a:gd name="connsiteY21" fmla="*/ 3262404 h 4067147"/>
              <a:gd name="connsiteX22" fmla="*/ 1074198 w 5450890"/>
              <a:gd name="connsiteY22" fmla="*/ 3244648 h 4067147"/>
              <a:gd name="connsiteX23" fmla="*/ 1109709 w 5450890"/>
              <a:gd name="connsiteY23" fmla="*/ 3226893 h 4067147"/>
              <a:gd name="connsiteX24" fmla="*/ 1198486 w 5450890"/>
              <a:gd name="connsiteY24" fmla="*/ 3164749 h 4067147"/>
              <a:gd name="connsiteX25" fmla="*/ 1225119 w 5450890"/>
              <a:gd name="connsiteY25" fmla="*/ 3146994 h 4067147"/>
              <a:gd name="connsiteX26" fmla="*/ 1278385 w 5450890"/>
              <a:gd name="connsiteY26" fmla="*/ 3093728 h 4067147"/>
              <a:gd name="connsiteX27" fmla="*/ 1305018 w 5450890"/>
              <a:gd name="connsiteY27" fmla="*/ 3058217 h 4067147"/>
              <a:gd name="connsiteX28" fmla="*/ 1331651 w 5450890"/>
              <a:gd name="connsiteY28" fmla="*/ 3040462 h 4067147"/>
              <a:gd name="connsiteX29" fmla="*/ 1384917 w 5450890"/>
              <a:gd name="connsiteY29" fmla="*/ 2987196 h 4067147"/>
              <a:gd name="connsiteX30" fmla="*/ 1420427 w 5450890"/>
              <a:gd name="connsiteY30" fmla="*/ 2960563 h 4067147"/>
              <a:gd name="connsiteX31" fmla="*/ 1438183 w 5450890"/>
              <a:gd name="connsiteY31" fmla="*/ 2942808 h 4067147"/>
              <a:gd name="connsiteX32" fmla="*/ 1464816 w 5450890"/>
              <a:gd name="connsiteY32" fmla="*/ 2925052 h 4067147"/>
              <a:gd name="connsiteX33" fmla="*/ 1518082 w 5450890"/>
              <a:gd name="connsiteY33" fmla="*/ 2880664 h 4067147"/>
              <a:gd name="connsiteX34" fmla="*/ 1562470 w 5450890"/>
              <a:gd name="connsiteY34" fmla="*/ 2836275 h 4067147"/>
              <a:gd name="connsiteX35" fmla="*/ 1589103 w 5450890"/>
              <a:gd name="connsiteY35" fmla="*/ 2818520 h 4067147"/>
              <a:gd name="connsiteX36" fmla="*/ 1624614 w 5450890"/>
              <a:gd name="connsiteY36" fmla="*/ 2783009 h 4067147"/>
              <a:gd name="connsiteX37" fmla="*/ 1731146 w 5450890"/>
              <a:gd name="connsiteY37" fmla="*/ 2676477 h 4067147"/>
              <a:gd name="connsiteX38" fmla="*/ 1757779 w 5450890"/>
              <a:gd name="connsiteY38" fmla="*/ 2649844 h 4067147"/>
              <a:gd name="connsiteX39" fmla="*/ 1784412 w 5450890"/>
              <a:gd name="connsiteY39" fmla="*/ 2623211 h 4067147"/>
              <a:gd name="connsiteX40" fmla="*/ 1819923 w 5450890"/>
              <a:gd name="connsiteY40" fmla="*/ 2578823 h 4067147"/>
              <a:gd name="connsiteX41" fmla="*/ 1846556 w 5450890"/>
              <a:gd name="connsiteY41" fmla="*/ 2561068 h 4067147"/>
              <a:gd name="connsiteX42" fmla="*/ 1890944 w 5450890"/>
              <a:gd name="connsiteY42" fmla="*/ 2525557 h 4067147"/>
              <a:gd name="connsiteX43" fmla="*/ 1908699 w 5450890"/>
              <a:gd name="connsiteY43" fmla="*/ 2498924 h 4067147"/>
              <a:gd name="connsiteX44" fmla="*/ 1926455 w 5450890"/>
              <a:gd name="connsiteY44" fmla="*/ 2481169 h 4067147"/>
              <a:gd name="connsiteX45" fmla="*/ 1944210 w 5450890"/>
              <a:gd name="connsiteY45" fmla="*/ 2427903 h 4067147"/>
              <a:gd name="connsiteX46" fmla="*/ 1953088 w 5450890"/>
              <a:gd name="connsiteY46" fmla="*/ 2401270 h 4067147"/>
              <a:gd name="connsiteX47" fmla="*/ 1935332 w 5450890"/>
              <a:gd name="connsiteY47" fmla="*/ 2348004 h 4067147"/>
              <a:gd name="connsiteX48" fmla="*/ 1917577 w 5450890"/>
              <a:gd name="connsiteY48" fmla="*/ 2321371 h 4067147"/>
              <a:gd name="connsiteX49" fmla="*/ 1882066 w 5450890"/>
              <a:gd name="connsiteY49" fmla="*/ 2241472 h 4067147"/>
              <a:gd name="connsiteX50" fmla="*/ 1855433 w 5450890"/>
              <a:gd name="connsiteY50" fmla="*/ 2197083 h 4067147"/>
              <a:gd name="connsiteX51" fmla="*/ 1819923 w 5450890"/>
              <a:gd name="connsiteY51" fmla="*/ 2143817 h 4067147"/>
              <a:gd name="connsiteX52" fmla="*/ 1775534 w 5450890"/>
              <a:gd name="connsiteY52" fmla="*/ 2108307 h 4067147"/>
              <a:gd name="connsiteX53" fmla="*/ 1757779 w 5450890"/>
              <a:gd name="connsiteY53" fmla="*/ 2090551 h 4067147"/>
              <a:gd name="connsiteX54" fmla="*/ 1713391 w 5450890"/>
              <a:gd name="connsiteY54" fmla="*/ 2126062 h 4067147"/>
              <a:gd name="connsiteX55" fmla="*/ 1677880 w 5450890"/>
              <a:gd name="connsiteY55" fmla="*/ 2161573 h 4067147"/>
              <a:gd name="connsiteX56" fmla="*/ 1660125 w 5450890"/>
              <a:gd name="connsiteY56" fmla="*/ 2188206 h 4067147"/>
              <a:gd name="connsiteX57" fmla="*/ 1606859 w 5450890"/>
              <a:gd name="connsiteY57" fmla="*/ 2223716 h 4067147"/>
              <a:gd name="connsiteX58" fmla="*/ 1589103 w 5450890"/>
              <a:gd name="connsiteY58" fmla="*/ 2241472 h 4067147"/>
              <a:gd name="connsiteX59" fmla="*/ 1562470 w 5450890"/>
              <a:gd name="connsiteY59" fmla="*/ 2250349 h 4067147"/>
              <a:gd name="connsiteX60" fmla="*/ 1500326 w 5450890"/>
              <a:gd name="connsiteY60" fmla="*/ 2294738 h 4067147"/>
              <a:gd name="connsiteX61" fmla="*/ 1464816 w 5450890"/>
              <a:gd name="connsiteY61" fmla="*/ 2321371 h 4067147"/>
              <a:gd name="connsiteX62" fmla="*/ 1447060 w 5450890"/>
              <a:gd name="connsiteY62" fmla="*/ 2339126 h 4067147"/>
              <a:gd name="connsiteX63" fmla="*/ 1411550 w 5450890"/>
              <a:gd name="connsiteY63" fmla="*/ 2356881 h 4067147"/>
              <a:gd name="connsiteX64" fmla="*/ 1349406 w 5450890"/>
              <a:gd name="connsiteY64" fmla="*/ 2401270 h 4067147"/>
              <a:gd name="connsiteX65" fmla="*/ 1296140 w 5450890"/>
              <a:gd name="connsiteY65" fmla="*/ 2419025 h 4067147"/>
              <a:gd name="connsiteX66" fmla="*/ 1269507 w 5450890"/>
              <a:gd name="connsiteY66" fmla="*/ 2436780 h 4067147"/>
              <a:gd name="connsiteX67" fmla="*/ 1251752 w 5450890"/>
              <a:gd name="connsiteY67" fmla="*/ 2454536 h 4067147"/>
              <a:gd name="connsiteX68" fmla="*/ 1225119 w 5450890"/>
              <a:gd name="connsiteY68" fmla="*/ 2463413 h 4067147"/>
              <a:gd name="connsiteX69" fmla="*/ 1198486 w 5450890"/>
              <a:gd name="connsiteY69" fmla="*/ 2481169 h 4067147"/>
              <a:gd name="connsiteX70" fmla="*/ 1145220 w 5450890"/>
              <a:gd name="connsiteY70" fmla="*/ 2498924 h 4067147"/>
              <a:gd name="connsiteX71" fmla="*/ 1100831 w 5450890"/>
              <a:gd name="connsiteY71" fmla="*/ 2525557 h 4067147"/>
              <a:gd name="connsiteX72" fmla="*/ 1074198 w 5450890"/>
              <a:gd name="connsiteY72" fmla="*/ 2543312 h 4067147"/>
              <a:gd name="connsiteX73" fmla="*/ 1012055 w 5450890"/>
              <a:gd name="connsiteY73" fmla="*/ 2569945 h 4067147"/>
              <a:gd name="connsiteX74" fmla="*/ 958789 w 5450890"/>
              <a:gd name="connsiteY74" fmla="*/ 2605456 h 4067147"/>
              <a:gd name="connsiteX75" fmla="*/ 905523 w 5450890"/>
              <a:gd name="connsiteY75" fmla="*/ 2623211 h 4067147"/>
              <a:gd name="connsiteX76" fmla="*/ 878890 w 5450890"/>
              <a:gd name="connsiteY76" fmla="*/ 2640967 h 4067147"/>
              <a:gd name="connsiteX77" fmla="*/ 861134 w 5450890"/>
              <a:gd name="connsiteY77" fmla="*/ 2658722 h 4067147"/>
              <a:gd name="connsiteX78" fmla="*/ 807868 w 5450890"/>
              <a:gd name="connsiteY78" fmla="*/ 2676477 h 4067147"/>
              <a:gd name="connsiteX79" fmla="*/ 754602 w 5450890"/>
              <a:gd name="connsiteY79" fmla="*/ 2703110 h 4067147"/>
              <a:gd name="connsiteX80" fmla="*/ 736847 w 5450890"/>
              <a:gd name="connsiteY80" fmla="*/ 2720866 h 4067147"/>
              <a:gd name="connsiteX81" fmla="*/ 710214 w 5450890"/>
              <a:gd name="connsiteY81" fmla="*/ 2729743 h 4067147"/>
              <a:gd name="connsiteX82" fmla="*/ 648070 w 5450890"/>
              <a:gd name="connsiteY82" fmla="*/ 2756376 h 4067147"/>
              <a:gd name="connsiteX83" fmla="*/ 568171 w 5450890"/>
              <a:gd name="connsiteY83" fmla="*/ 2791887 h 4067147"/>
              <a:gd name="connsiteX84" fmla="*/ 541538 w 5450890"/>
              <a:gd name="connsiteY84" fmla="*/ 2800765 h 4067147"/>
              <a:gd name="connsiteX85" fmla="*/ 488272 w 5450890"/>
              <a:gd name="connsiteY85" fmla="*/ 2836275 h 4067147"/>
              <a:gd name="connsiteX86" fmla="*/ 435006 w 5450890"/>
              <a:gd name="connsiteY86" fmla="*/ 2854031 h 4067147"/>
              <a:gd name="connsiteX87" fmla="*/ 408373 w 5450890"/>
              <a:gd name="connsiteY87" fmla="*/ 2862909 h 4067147"/>
              <a:gd name="connsiteX88" fmla="*/ 346229 w 5450890"/>
              <a:gd name="connsiteY88" fmla="*/ 2889542 h 4067147"/>
              <a:gd name="connsiteX89" fmla="*/ 266330 w 5450890"/>
              <a:gd name="connsiteY89" fmla="*/ 2925052 h 4067147"/>
              <a:gd name="connsiteX90" fmla="*/ 239697 w 5450890"/>
              <a:gd name="connsiteY90" fmla="*/ 2933930 h 4067147"/>
              <a:gd name="connsiteX91" fmla="*/ 213064 w 5450890"/>
              <a:gd name="connsiteY91" fmla="*/ 2942808 h 4067147"/>
              <a:gd name="connsiteX92" fmla="*/ 213064 w 5450890"/>
              <a:gd name="connsiteY92" fmla="*/ 2818520 h 4067147"/>
              <a:gd name="connsiteX93" fmla="*/ 239697 w 5450890"/>
              <a:gd name="connsiteY93" fmla="*/ 2720866 h 4067147"/>
              <a:gd name="connsiteX94" fmla="*/ 257453 w 5450890"/>
              <a:gd name="connsiteY94" fmla="*/ 2703110 h 4067147"/>
              <a:gd name="connsiteX95" fmla="*/ 292963 w 5450890"/>
              <a:gd name="connsiteY95" fmla="*/ 2623211 h 4067147"/>
              <a:gd name="connsiteX96" fmla="*/ 301841 w 5450890"/>
              <a:gd name="connsiteY96" fmla="*/ 2587701 h 4067147"/>
              <a:gd name="connsiteX97" fmla="*/ 310719 w 5450890"/>
              <a:gd name="connsiteY97" fmla="*/ 2561068 h 4067147"/>
              <a:gd name="connsiteX98" fmla="*/ 301841 w 5450890"/>
              <a:gd name="connsiteY98" fmla="*/ 2463413 h 4067147"/>
              <a:gd name="connsiteX99" fmla="*/ 292963 w 5450890"/>
              <a:gd name="connsiteY99" fmla="*/ 2436780 h 4067147"/>
              <a:gd name="connsiteX100" fmla="*/ 266330 w 5450890"/>
              <a:gd name="connsiteY100" fmla="*/ 2419025 h 4067147"/>
              <a:gd name="connsiteX101" fmla="*/ 213064 w 5450890"/>
              <a:gd name="connsiteY101" fmla="*/ 2348004 h 4067147"/>
              <a:gd name="connsiteX102" fmla="*/ 204187 w 5450890"/>
              <a:gd name="connsiteY102" fmla="*/ 2321371 h 4067147"/>
              <a:gd name="connsiteX103" fmla="*/ 186431 w 5450890"/>
              <a:gd name="connsiteY103" fmla="*/ 2294738 h 4067147"/>
              <a:gd name="connsiteX104" fmla="*/ 168676 w 5450890"/>
              <a:gd name="connsiteY104" fmla="*/ 2241472 h 4067147"/>
              <a:gd name="connsiteX105" fmla="*/ 159798 w 5450890"/>
              <a:gd name="connsiteY105" fmla="*/ 2214839 h 4067147"/>
              <a:gd name="connsiteX106" fmla="*/ 150921 w 5450890"/>
              <a:gd name="connsiteY106" fmla="*/ 2188206 h 4067147"/>
              <a:gd name="connsiteX107" fmla="*/ 168676 w 5450890"/>
              <a:gd name="connsiteY107" fmla="*/ 2081674 h 4067147"/>
              <a:gd name="connsiteX108" fmla="*/ 186431 w 5450890"/>
              <a:gd name="connsiteY108" fmla="*/ 2055041 h 4067147"/>
              <a:gd name="connsiteX109" fmla="*/ 168676 w 5450890"/>
              <a:gd name="connsiteY109" fmla="*/ 1966264 h 4067147"/>
              <a:gd name="connsiteX110" fmla="*/ 142043 w 5450890"/>
              <a:gd name="connsiteY110" fmla="*/ 1939631 h 4067147"/>
              <a:gd name="connsiteX111" fmla="*/ 124288 w 5450890"/>
              <a:gd name="connsiteY111" fmla="*/ 1886365 h 4067147"/>
              <a:gd name="connsiteX112" fmla="*/ 106532 w 5450890"/>
              <a:gd name="connsiteY112" fmla="*/ 1788710 h 4067147"/>
              <a:gd name="connsiteX113" fmla="*/ 97655 w 5450890"/>
              <a:gd name="connsiteY113" fmla="*/ 1762077 h 4067147"/>
              <a:gd name="connsiteX114" fmla="*/ 53266 w 5450890"/>
              <a:gd name="connsiteY114" fmla="*/ 1726567 h 4067147"/>
              <a:gd name="connsiteX115" fmla="*/ 35511 w 5450890"/>
              <a:gd name="connsiteY115" fmla="*/ 1584524 h 4067147"/>
              <a:gd name="connsiteX116" fmla="*/ 26633 w 5450890"/>
              <a:gd name="connsiteY116" fmla="*/ 1504625 h 4067147"/>
              <a:gd name="connsiteX117" fmla="*/ 8878 w 5450890"/>
              <a:gd name="connsiteY117" fmla="*/ 1247173 h 4067147"/>
              <a:gd name="connsiteX118" fmla="*/ 0 w 5450890"/>
              <a:gd name="connsiteY118" fmla="*/ 1220540 h 4067147"/>
              <a:gd name="connsiteX119" fmla="*/ 8878 w 5450890"/>
              <a:gd name="connsiteY119" fmla="*/ 1167274 h 4067147"/>
              <a:gd name="connsiteX120" fmla="*/ 71022 w 5450890"/>
              <a:gd name="connsiteY120" fmla="*/ 1122885 h 4067147"/>
              <a:gd name="connsiteX121" fmla="*/ 124288 w 5450890"/>
              <a:gd name="connsiteY121" fmla="*/ 1087375 h 4067147"/>
              <a:gd name="connsiteX122" fmla="*/ 142043 w 5450890"/>
              <a:gd name="connsiteY122" fmla="*/ 1069619 h 4067147"/>
              <a:gd name="connsiteX123" fmla="*/ 168676 w 5450890"/>
              <a:gd name="connsiteY123" fmla="*/ 1060742 h 4067147"/>
              <a:gd name="connsiteX124" fmla="*/ 213064 w 5450890"/>
              <a:gd name="connsiteY124" fmla="*/ 998598 h 4067147"/>
              <a:gd name="connsiteX125" fmla="*/ 195309 w 5450890"/>
              <a:gd name="connsiteY125" fmla="*/ 936454 h 4067147"/>
              <a:gd name="connsiteX126" fmla="*/ 168676 w 5450890"/>
              <a:gd name="connsiteY126" fmla="*/ 918699 h 4067147"/>
              <a:gd name="connsiteX127" fmla="*/ 159798 w 5450890"/>
              <a:gd name="connsiteY127" fmla="*/ 892066 h 4067147"/>
              <a:gd name="connsiteX128" fmla="*/ 133165 w 5450890"/>
              <a:gd name="connsiteY128" fmla="*/ 883188 h 4067147"/>
              <a:gd name="connsiteX129" fmla="*/ 115410 w 5450890"/>
              <a:gd name="connsiteY129" fmla="*/ 829922 h 4067147"/>
              <a:gd name="connsiteX130" fmla="*/ 97655 w 5450890"/>
              <a:gd name="connsiteY130" fmla="*/ 803289 h 4067147"/>
              <a:gd name="connsiteX131" fmla="*/ 71022 w 5450890"/>
              <a:gd name="connsiteY131" fmla="*/ 750023 h 4067147"/>
              <a:gd name="connsiteX132" fmla="*/ 79899 w 5450890"/>
              <a:gd name="connsiteY132" fmla="*/ 696757 h 4067147"/>
              <a:gd name="connsiteX133" fmla="*/ 88777 w 5450890"/>
              <a:gd name="connsiteY133" fmla="*/ 670124 h 4067147"/>
              <a:gd name="connsiteX134" fmla="*/ 115410 w 5450890"/>
              <a:gd name="connsiteY134" fmla="*/ 661246 h 4067147"/>
              <a:gd name="connsiteX135" fmla="*/ 142043 w 5450890"/>
              <a:gd name="connsiteY135" fmla="*/ 643491 h 4067147"/>
              <a:gd name="connsiteX136" fmla="*/ 195309 w 5450890"/>
              <a:gd name="connsiteY136" fmla="*/ 625736 h 4067147"/>
              <a:gd name="connsiteX137" fmla="*/ 221942 w 5450890"/>
              <a:gd name="connsiteY137" fmla="*/ 616858 h 4067147"/>
              <a:gd name="connsiteX138" fmla="*/ 275208 w 5450890"/>
              <a:gd name="connsiteY138" fmla="*/ 599103 h 4067147"/>
              <a:gd name="connsiteX139" fmla="*/ 301841 w 5450890"/>
              <a:gd name="connsiteY139" fmla="*/ 590225 h 4067147"/>
              <a:gd name="connsiteX140" fmla="*/ 390618 w 5450890"/>
              <a:gd name="connsiteY140" fmla="*/ 563592 h 4067147"/>
              <a:gd name="connsiteX141" fmla="*/ 417251 w 5450890"/>
              <a:gd name="connsiteY141" fmla="*/ 554714 h 4067147"/>
              <a:gd name="connsiteX142" fmla="*/ 443884 w 5450890"/>
              <a:gd name="connsiteY142" fmla="*/ 545837 h 4067147"/>
              <a:gd name="connsiteX143" fmla="*/ 559293 w 5450890"/>
              <a:gd name="connsiteY143" fmla="*/ 554714 h 4067147"/>
              <a:gd name="connsiteX144" fmla="*/ 585926 w 5450890"/>
              <a:gd name="connsiteY144" fmla="*/ 563592 h 4067147"/>
              <a:gd name="connsiteX145" fmla="*/ 630315 w 5450890"/>
              <a:gd name="connsiteY145" fmla="*/ 572470 h 4067147"/>
              <a:gd name="connsiteX146" fmla="*/ 683581 w 5450890"/>
              <a:gd name="connsiteY146" fmla="*/ 599103 h 4067147"/>
              <a:gd name="connsiteX147" fmla="*/ 710214 w 5450890"/>
              <a:gd name="connsiteY147" fmla="*/ 616858 h 4067147"/>
              <a:gd name="connsiteX148" fmla="*/ 763480 w 5450890"/>
              <a:gd name="connsiteY148" fmla="*/ 634613 h 4067147"/>
              <a:gd name="connsiteX149" fmla="*/ 790113 w 5450890"/>
              <a:gd name="connsiteY149" fmla="*/ 643491 h 4067147"/>
              <a:gd name="connsiteX150" fmla="*/ 807868 w 5450890"/>
              <a:gd name="connsiteY150" fmla="*/ 590225 h 4067147"/>
              <a:gd name="connsiteX151" fmla="*/ 825624 w 5450890"/>
              <a:gd name="connsiteY151" fmla="*/ 519204 h 4067147"/>
              <a:gd name="connsiteX152" fmla="*/ 852257 w 5450890"/>
              <a:gd name="connsiteY152" fmla="*/ 510326 h 4067147"/>
              <a:gd name="connsiteX153" fmla="*/ 941033 w 5450890"/>
              <a:gd name="connsiteY153" fmla="*/ 528081 h 4067147"/>
              <a:gd name="connsiteX154" fmla="*/ 994299 w 5450890"/>
              <a:gd name="connsiteY154" fmla="*/ 554714 h 4067147"/>
              <a:gd name="connsiteX155" fmla="*/ 1047565 w 5450890"/>
              <a:gd name="connsiteY155" fmla="*/ 590225 h 4067147"/>
              <a:gd name="connsiteX156" fmla="*/ 1100831 w 5450890"/>
              <a:gd name="connsiteY156" fmla="*/ 607980 h 4067147"/>
              <a:gd name="connsiteX157" fmla="*/ 1118587 w 5450890"/>
              <a:gd name="connsiteY157" fmla="*/ 625736 h 4067147"/>
              <a:gd name="connsiteX158" fmla="*/ 1207363 w 5450890"/>
              <a:gd name="connsiteY158" fmla="*/ 652369 h 4067147"/>
              <a:gd name="connsiteX159" fmla="*/ 1260629 w 5450890"/>
              <a:gd name="connsiteY159" fmla="*/ 670124 h 4067147"/>
              <a:gd name="connsiteX160" fmla="*/ 1296140 w 5450890"/>
              <a:gd name="connsiteY160" fmla="*/ 679002 h 4067147"/>
              <a:gd name="connsiteX161" fmla="*/ 1322773 w 5450890"/>
              <a:gd name="connsiteY161" fmla="*/ 687879 h 4067147"/>
              <a:gd name="connsiteX162" fmla="*/ 1393794 w 5450890"/>
              <a:gd name="connsiteY162" fmla="*/ 696757 h 4067147"/>
              <a:gd name="connsiteX163" fmla="*/ 1429305 w 5450890"/>
              <a:gd name="connsiteY163" fmla="*/ 705635 h 4067147"/>
              <a:gd name="connsiteX164" fmla="*/ 1491449 w 5450890"/>
              <a:gd name="connsiteY164" fmla="*/ 714512 h 4067147"/>
              <a:gd name="connsiteX165" fmla="*/ 1544715 w 5450890"/>
              <a:gd name="connsiteY165" fmla="*/ 732268 h 4067147"/>
              <a:gd name="connsiteX166" fmla="*/ 1571348 w 5450890"/>
              <a:gd name="connsiteY166" fmla="*/ 741145 h 4067147"/>
              <a:gd name="connsiteX167" fmla="*/ 1624614 w 5450890"/>
              <a:gd name="connsiteY167" fmla="*/ 767778 h 4067147"/>
              <a:gd name="connsiteX168" fmla="*/ 1677880 w 5450890"/>
              <a:gd name="connsiteY168" fmla="*/ 794411 h 4067147"/>
              <a:gd name="connsiteX169" fmla="*/ 1731146 w 5450890"/>
              <a:gd name="connsiteY169" fmla="*/ 821044 h 4067147"/>
              <a:gd name="connsiteX170" fmla="*/ 1784412 w 5450890"/>
              <a:gd name="connsiteY170" fmla="*/ 847677 h 4067147"/>
              <a:gd name="connsiteX171" fmla="*/ 1837678 w 5450890"/>
              <a:gd name="connsiteY171" fmla="*/ 874310 h 4067147"/>
              <a:gd name="connsiteX172" fmla="*/ 1864311 w 5450890"/>
              <a:gd name="connsiteY172" fmla="*/ 892066 h 4067147"/>
              <a:gd name="connsiteX173" fmla="*/ 1917577 w 5450890"/>
              <a:gd name="connsiteY173" fmla="*/ 909821 h 4067147"/>
              <a:gd name="connsiteX174" fmla="*/ 1944210 w 5450890"/>
              <a:gd name="connsiteY174" fmla="*/ 918699 h 4067147"/>
              <a:gd name="connsiteX175" fmla="*/ 1997476 w 5450890"/>
              <a:gd name="connsiteY175" fmla="*/ 945332 h 4067147"/>
              <a:gd name="connsiteX176" fmla="*/ 2041864 w 5450890"/>
              <a:gd name="connsiteY176" fmla="*/ 998598 h 4067147"/>
              <a:gd name="connsiteX177" fmla="*/ 2059620 w 5450890"/>
              <a:gd name="connsiteY177" fmla="*/ 1051864 h 4067147"/>
              <a:gd name="connsiteX178" fmla="*/ 2077375 w 5450890"/>
              <a:gd name="connsiteY178" fmla="*/ 1087375 h 4067147"/>
              <a:gd name="connsiteX179" fmla="*/ 2086253 w 5450890"/>
              <a:gd name="connsiteY179" fmla="*/ 1114008 h 4067147"/>
              <a:gd name="connsiteX180" fmla="*/ 2104008 w 5450890"/>
              <a:gd name="connsiteY180" fmla="*/ 1140641 h 4067147"/>
              <a:gd name="connsiteX181" fmla="*/ 2112886 w 5450890"/>
              <a:gd name="connsiteY181" fmla="*/ 1167274 h 4067147"/>
              <a:gd name="connsiteX182" fmla="*/ 2130641 w 5450890"/>
              <a:gd name="connsiteY182" fmla="*/ 1202784 h 4067147"/>
              <a:gd name="connsiteX183" fmla="*/ 2148396 w 5450890"/>
              <a:gd name="connsiteY183" fmla="*/ 1229417 h 4067147"/>
              <a:gd name="connsiteX184" fmla="*/ 2157274 w 5450890"/>
              <a:gd name="connsiteY184" fmla="*/ 1256050 h 4067147"/>
              <a:gd name="connsiteX185" fmla="*/ 2192785 w 5450890"/>
              <a:gd name="connsiteY185" fmla="*/ 1309316 h 4067147"/>
              <a:gd name="connsiteX186" fmla="*/ 2219418 w 5450890"/>
              <a:gd name="connsiteY186" fmla="*/ 1353705 h 4067147"/>
              <a:gd name="connsiteX187" fmla="*/ 2228295 w 5450890"/>
              <a:gd name="connsiteY187" fmla="*/ 1380338 h 4067147"/>
              <a:gd name="connsiteX188" fmla="*/ 2246051 w 5450890"/>
              <a:gd name="connsiteY188" fmla="*/ 1406971 h 4067147"/>
              <a:gd name="connsiteX189" fmla="*/ 2272684 w 5450890"/>
              <a:gd name="connsiteY189" fmla="*/ 1451359 h 4067147"/>
              <a:gd name="connsiteX190" fmla="*/ 2308194 w 5450890"/>
              <a:gd name="connsiteY190" fmla="*/ 1504625 h 4067147"/>
              <a:gd name="connsiteX191" fmla="*/ 2343705 w 5450890"/>
              <a:gd name="connsiteY191" fmla="*/ 1540136 h 4067147"/>
              <a:gd name="connsiteX192" fmla="*/ 2361460 w 5450890"/>
              <a:gd name="connsiteY192" fmla="*/ 1593402 h 4067147"/>
              <a:gd name="connsiteX193" fmla="*/ 2414726 w 5450890"/>
              <a:gd name="connsiteY193" fmla="*/ 1664423 h 4067147"/>
              <a:gd name="connsiteX194" fmla="*/ 2423604 w 5450890"/>
              <a:gd name="connsiteY194" fmla="*/ 1691056 h 4067147"/>
              <a:gd name="connsiteX195" fmla="*/ 2459115 w 5450890"/>
              <a:gd name="connsiteY195" fmla="*/ 1735444 h 4067147"/>
              <a:gd name="connsiteX196" fmla="*/ 2467993 w 5450890"/>
              <a:gd name="connsiteY196" fmla="*/ 1762077 h 4067147"/>
              <a:gd name="connsiteX197" fmla="*/ 2494626 w 5450890"/>
              <a:gd name="connsiteY197" fmla="*/ 1770955 h 4067147"/>
              <a:gd name="connsiteX198" fmla="*/ 2485748 w 5450890"/>
              <a:gd name="connsiteY198" fmla="*/ 1744322 h 4067147"/>
              <a:gd name="connsiteX199" fmla="*/ 2539014 w 5450890"/>
              <a:gd name="connsiteY199" fmla="*/ 1655545 h 4067147"/>
              <a:gd name="connsiteX200" fmla="*/ 2583402 w 5450890"/>
              <a:gd name="connsiteY200" fmla="*/ 1620035 h 4067147"/>
              <a:gd name="connsiteX201" fmla="*/ 2627791 w 5450890"/>
              <a:gd name="connsiteY201" fmla="*/ 1593402 h 4067147"/>
              <a:gd name="connsiteX202" fmla="*/ 2689934 w 5450890"/>
              <a:gd name="connsiteY202" fmla="*/ 1522380 h 4067147"/>
              <a:gd name="connsiteX203" fmla="*/ 2716567 w 5450890"/>
              <a:gd name="connsiteY203" fmla="*/ 1504625 h 4067147"/>
              <a:gd name="connsiteX204" fmla="*/ 2752078 w 5450890"/>
              <a:gd name="connsiteY204" fmla="*/ 1469114 h 4067147"/>
              <a:gd name="connsiteX205" fmla="*/ 2787589 w 5450890"/>
              <a:gd name="connsiteY205" fmla="*/ 1415848 h 4067147"/>
              <a:gd name="connsiteX206" fmla="*/ 2814222 w 5450890"/>
              <a:gd name="connsiteY206" fmla="*/ 1398093 h 4067147"/>
              <a:gd name="connsiteX207" fmla="*/ 2867488 w 5450890"/>
              <a:gd name="connsiteY207" fmla="*/ 1353705 h 4067147"/>
              <a:gd name="connsiteX208" fmla="*/ 2885243 w 5450890"/>
              <a:gd name="connsiteY208" fmla="*/ 1327072 h 4067147"/>
              <a:gd name="connsiteX209" fmla="*/ 2920754 w 5450890"/>
              <a:gd name="connsiteY209" fmla="*/ 1291561 h 4067147"/>
              <a:gd name="connsiteX210" fmla="*/ 2965142 w 5450890"/>
              <a:gd name="connsiteY210" fmla="*/ 1229417 h 4067147"/>
              <a:gd name="connsiteX211" fmla="*/ 3000653 w 5450890"/>
              <a:gd name="connsiteY211" fmla="*/ 1176151 h 4067147"/>
              <a:gd name="connsiteX212" fmla="*/ 3018408 w 5450890"/>
              <a:gd name="connsiteY212" fmla="*/ 1149518 h 4067147"/>
              <a:gd name="connsiteX213" fmla="*/ 3045041 w 5450890"/>
              <a:gd name="connsiteY213" fmla="*/ 1122885 h 4067147"/>
              <a:gd name="connsiteX214" fmla="*/ 3080552 w 5450890"/>
              <a:gd name="connsiteY214" fmla="*/ 1078497 h 4067147"/>
              <a:gd name="connsiteX215" fmla="*/ 3142695 w 5450890"/>
              <a:gd name="connsiteY215" fmla="*/ 1051864 h 4067147"/>
              <a:gd name="connsiteX216" fmla="*/ 3178206 w 5450890"/>
              <a:gd name="connsiteY216" fmla="*/ 1016353 h 4067147"/>
              <a:gd name="connsiteX217" fmla="*/ 3187084 w 5450890"/>
              <a:gd name="connsiteY217" fmla="*/ 989720 h 4067147"/>
              <a:gd name="connsiteX218" fmla="*/ 3213717 w 5450890"/>
              <a:gd name="connsiteY218" fmla="*/ 971965 h 4067147"/>
              <a:gd name="connsiteX219" fmla="*/ 3231472 w 5450890"/>
              <a:gd name="connsiteY219" fmla="*/ 954209 h 4067147"/>
              <a:gd name="connsiteX220" fmla="*/ 3284738 w 5450890"/>
              <a:gd name="connsiteY220" fmla="*/ 927576 h 4067147"/>
              <a:gd name="connsiteX221" fmla="*/ 3329126 w 5450890"/>
              <a:gd name="connsiteY221" fmla="*/ 954209 h 4067147"/>
              <a:gd name="connsiteX222" fmla="*/ 3373515 w 5450890"/>
              <a:gd name="connsiteY222" fmla="*/ 998598 h 4067147"/>
              <a:gd name="connsiteX223" fmla="*/ 3400148 w 5450890"/>
              <a:gd name="connsiteY223" fmla="*/ 1016353 h 4067147"/>
              <a:gd name="connsiteX224" fmla="*/ 3435659 w 5450890"/>
              <a:gd name="connsiteY224" fmla="*/ 1051864 h 4067147"/>
              <a:gd name="connsiteX225" fmla="*/ 3453414 w 5450890"/>
              <a:gd name="connsiteY225" fmla="*/ 1078497 h 4067147"/>
              <a:gd name="connsiteX226" fmla="*/ 3480047 w 5450890"/>
              <a:gd name="connsiteY226" fmla="*/ 1096252 h 4067147"/>
              <a:gd name="connsiteX227" fmla="*/ 3533313 w 5450890"/>
              <a:gd name="connsiteY227" fmla="*/ 1078497 h 4067147"/>
              <a:gd name="connsiteX228" fmla="*/ 3551068 w 5450890"/>
              <a:gd name="connsiteY228" fmla="*/ 1025231 h 4067147"/>
              <a:gd name="connsiteX229" fmla="*/ 3542191 w 5450890"/>
              <a:gd name="connsiteY229" fmla="*/ 971965 h 4067147"/>
              <a:gd name="connsiteX230" fmla="*/ 3515558 w 5450890"/>
              <a:gd name="connsiteY230" fmla="*/ 963087 h 4067147"/>
              <a:gd name="connsiteX231" fmla="*/ 3497802 w 5450890"/>
              <a:gd name="connsiteY231" fmla="*/ 945332 h 4067147"/>
              <a:gd name="connsiteX232" fmla="*/ 3471169 w 5450890"/>
              <a:gd name="connsiteY232" fmla="*/ 936454 h 4067147"/>
              <a:gd name="connsiteX233" fmla="*/ 3426781 w 5450890"/>
              <a:gd name="connsiteY233" fmla="*/ 900943 h 4067147"/>
              <a:gd name="connsiteX234" fmla="*/ 3400148 w 5450890"/>
              <a:gd name="connsiteY234" fmla="*/ 883188 h 4067147"/>
              <a:gd name="connsiteX235" fmla="*/ 3382393 w 5450890"/>
              <a:gd name="connsiteY235" fmla="*/ 829922 h 4067147"/>
              <a:gd name="connsiteX236" fmla="*/ 3391270 w 5450890"/>
              <a:gd name="connsiteY236" fmla="*/ 732268 h 4067147"/>
              <a:gd name="connsiteX237" fmla="*/ 3400148 w 5450890"/>
              <a:gd name="connsiteY237" fmla="*/ 705635 h 4067147"/>
              <a:gd name="connsiteX238" fmla="*/ 3488925 w 5450890"/>
              <a:gd name="connsiteY238" fmla="*/ 634613 h 4067147"/>
              <a:gd name="connsiteX239" fmla="*/ 3515558 w 5450890"/>
              <a:gd name="connsiteY239" fmla="*/ 616858 h 4067147"/>
              <a:gd name="connsiteX240" fmla="*/ 3542191 w 5450890"/>
              <a:gd name="connsiteY240" fmla="*/ 599103 h 4067147"/>
              <a:gd name="connsiteX241" fmla="*/ 3559946 w 5450890"/>
              <a:gd name="connsiteY241" fmla="*/ 581347 h 4067147"/>
              <a:gd name="connsiteX242" fmla="*/ 3613212 w 5450890"/>
              <a:gd name="connsiteY242" fmla="*/ 545837 h 4067147"/>
              <a:gd name="connsiteX243" fmla="*/ 3630967 w 5450890"/>
              <a:gd name="connsiteY243" fmla="*/ 528081 h 4067147"/>
              <a:gd name="connsiteX244" fmla="*/ 3684233 w 5450890"/>
              <a:gd name="connsiteY244" fmla="*/ 510326 h 4067147"/>
              <a:gd name="connsiteX245" fmla="*/ 3701989 w 5450890"/>
              <a:gd name="connsiteY245" fmla="*/ 457060 h 4067147"/>
              <a:gd name="connsiteX246" fmla="*/ 3710866 w 5450890"/>
              <a:gd name="connsiteY246" fmla="*/ 421549 h 4067147"/>
              <a:gd name="connsiteX247" fmla="*/ 3728622 w 5450890"/>
              <a:gd name="connsiteY247" fmla="*/ 394916 h 4067147"/>
              <a:gd name="connsiteX248" fmla="*/ 3755255 w 5450890"/>
              <a:gd name="connsiteY248" fmla="*/ 315017 h 4067147"/>
              <a:gd name="connsiteX249" fmla="*/ 3773010 w 5450890"/>
              <a:gd name="connsiteY249" fmla="*/ 261751 h 4067147"/>
              <a:gd name="connsiteX250" fmla="*/ 3808521 w 5450890"/>
              <a:gd name="connsiteY250" fmla="*/ 217363 h 4067147"/>
              <a:gd name="connsiteX251" fmla="*/ 3835154 w 5450890"/>
              <a:gd name="connsiteY251" fmla="*/ 199608 h 4067147"/>
              <a:gd name="connsiteX252" fmla="*/ 3879542 w 5450890"/>
              <a:gd name="connsiteY252" fmla="*/ 172975 h 4067147"/>
              <a:gd name="connsiteX253" fmla="*/ 3941686 w 5450890"/>
              <a:gd name="connsiteY253" fmla="*/ 119709 h 4067147"/>
              <a:gd name="connsiteX254" fmla="*/ 3959441 w 5450890"/>
              <a:gd name="connsiteY254" fmla="*/ 101953 h 4067147"/>
              <a:gd name="connsiteX255" fmla="*/ 3986074 w 5450890"/>
              <a:gd name="connsiteY255" fmla="*/ 84198 h 4067147"/>
              <a:gd name="connsiteX256" fmla="*/ 4012707 w 5450890"/>
              <a:gd name="connsiteY256" fmla="*/ 57565 h 4067147"/>
              <a:gd name="connsiteX257" fmla="*/ 4065973 w 5450890"/>
              <a:gd name="connsiteY257" fmla="*/ 30932 h 4067147"/>
              <a:gd name="connsiteX258" fmla="*/ 4119239 w 5450890"/>
              <a:gd name="connsiteY258" fmla="*/ 22054 h 4067147"/>
              <a:gd name="connsiteX259" fmla="*/ 4154750 w 5450890"/>
              <a:gd name="connsiteY259" fmla="*/ 75320 h 4067147"/>
              <a:gd name="connsiteX260" fmla="*/ 4172505 w 5450890"/>
              <a:gd name="connsiteY260" fmla="*/ 101953 h 4067147"/>
              <a:gd name="connsiteX261" fmla="*/ 4181383 w 5450890"/>
              <a:gd name="connsiteY261" fmla="*/ 128586 h 4067147"/>
              <a:gd name="connsiteX262" fmla="*/ 4199138 w 5450890"/>
              <a:gd name="connsiteY262" fmla="*/ 146342 h 4067147"/>
              <a:gd name="connsiteX263" fmla="*/ 4225771 w 5450890"/>
              <a:gd name="connsiteY263" fmla="*/ 181852 h 4067147"/>
              <a:gd name="connsiteX264" fmla="*/ 4243526 w 5450890"/>
              <a:gd name="connsiteY264" fmla="*/ 208485 h 4067147"/>
              <a:gd name="connsiteX265" fmla="*/ 4261282 w 5450890"/>
              <a:gd name="connsiteY265" fmla="*/ 226241 h 4067147"/>
              <a:gd name="connsiteX266" fmla="*/ 4323426 w 5450890"/>
              <a:gd name="connsiteY266" fmla="*/ 306140 h 4067147"/>
              <a:gd name="connsiteX267" fmla="*/ 4350059 w 5450890"/>
              <a:gd name="connsiteY267" fmla="*/ 350528 h 4067147"/>
              <a:gd name="connsiteX268" fmla="*/ 4358936 w 5450890"/>
              <a:gd name="connsiteY268" fmla="*/ 377161 h 4067147"/>
              <a:gd name="connsiteX269" fmla="*/ 4376692 w 5450890"/>
              <a:gd name="connsiteY269" fmla="*/ 394916 h 4067147"/>
              <a:gd name="connsiteX270" fmla="*/ 4412202 w 5450890"/>
              <a:gd name="connsiteY270" fmla="*/ 439305 h 4067147"/>
              <a:gd name="connsiteX271" fmla="*/ 4447713 w 5450890"/>
              <a:gd name="connsiteY271" fmla="*/ 492571 h 4067147"/>
              <a:gd name="connsiteX272" fmla="*/ 4483224 w 5450890"/>
              <a:gd name="connsiteY272" fmla="*/ 536959 h 4067147"/>
              <a:gd name="connsiteX273" fmla="*/ 4509857 w 5450890"/>
              <a:gd name="connsiteY273" fmla="*/ 581347 h 4067147"/>
              <a:gd name="connsiteX274" fmla="*/ 4527612 w 5450890"/>
              <a:gd name="connsiteY274" fmla="*/ 607980 h 4067147"/>
              <a:gd name="connsiteX275" fmla="*/ 4572000 w 5450890"/>
              <a:gd name="connsiteY275" fmla="*/ 652369 h 4067147"/>
              <a:gd name="connsiteX276" fmla="*/ 4589756 w 5450890"/>
              <a:gd name="connsiteY276" fmla="*/ 670124 h 4067147"/>
              <a:gd name="connsiteX277" fmla="*/ 4616389 w 5450890"/>
              <a:gd name="connsiteY277" fmla="*/ 687879 h 4067147"/>
              <a:gd name="connsiteX278" fmla="*/ 4651899 w 5450890"/>
              <a:gd name="connsiteY278" fmla="*/ 732268 h 4067147"/>
              <a:gd name="connsiteX279" fmla="*/ 4669655 w 5450890"/>
              <a:gd name="connsiteY279" fmla="*/ 750023 h 4067147"/>
              <a:gd name="connsiteX280" fmla="*/ 4714043 w 5450890"/>
              <a:gd name="connsiteY280" fmla="*/ 785534 h 4067147"/>
              <a:gd name="connsiteX281" fmla="*/ 4749554 w 5450890"/>
              <a:gd name="connsiteY281" fmla="*/ 838800 h 4067147"/>
              <a:gd name="connsiteX282" fmla="*/ 4776187 w 5450890"/>
              <a:gd name="connsiteY282" fmla="*/ 883188 h 4067147"/>
              <a:gd name="connsiteX283" fmla="*/ 4785064 w 5450890"/>
              <a:gd name="connsiteY283" fmla="*/ 909821 h 4067147"/>
              <a:gd name="connsiteX284" fmla="*/ 4802820 w 5450890"/>
              <a:gd name="connsiteY284" fmla="*/ 927576 h 4067147"/>
              <a:gd name="connsiteX285" fmla="*/ 4820575 w 5450890"/>
              <a:gd name="connsiteY285" fmla="*/ 954209 h 4067147"/>
              <a:gd name="connsiteX286" fmla="*/ 4829453 w 5450890"/>
              <a:gd name="connsiteY286" fmla="*/ 980842 h 4067147"/>
              <a:gd name="connsiteX287" fmla="*/ 4882719 w 5450890"/>
              <a:gd name="connsiteY287" fmla="*/ 1051864 h 4067147"/>
              <a:gd name="connsiteX288" fmla="*/ 4900474 w 5450890"/>
              <a:gd name="connsiteY288" fmla="*/ 1078497 h 4067147"/>
              <a:gd name="connsiteX289" fmla="*/ 4927107 w 5450890"/>
              <a:gd name="connsiteY289" fmla="*/ 1096252 h 4067147"/>
              <a:gd name="connsiteX290" fmla="*/ 4971495 w 5450890"/>
              <a:gd name="connsiteY290" fmla="*/ 1122885 h 4067147"/>
              <a:gd name="connsiteX291" fmla="*/ 4989251 w 5450890"/>
              <a:gd name="connsiteY291" fmla="*/ 1140641 h 4067147"/>
              <a:gd name="connsiteX292" fmla="*/ 5007006 w 5450890"/>
              <a:gd name="connsiteY292" fmla="*/ 1167274 h 4067147"/>
              <a:gd name="connsiteX293" fmla="*/ 5033639 w 5450890"/>
              <a:gd name="connsiteY293" fmla="*/ 1185029 h 4067147"/>
              <a:gd name="connsiteX294" fmla="*/ 5042517 w 5450890"/>
              <a:gd name="connsiteY294" fmla="*/ 1211662 h 4067147"/>
              <a:gd name="connsiteX295" fmla="*/ 5078027 w 5450890"/>
              <a:gd name="connsiteY295" fmla="*/ 1264928 h 4067147"/>
              <a:gd name="connsiteX296" fmla="*/ 5086905 w 5450890"/>
              <a:gd name="connsiteY296" fmla="*/ 1335949 h 4067147"/>
              <a:gd name="connsiteX297" fmla="*/ 5131293 w 5450890"/>
              <a:gd name="connsiteY297" fmla="*/ 1415848 h 4067147"/>
              <a:gd name="connsiteX298" fmla="*/ 5149049 w 5450890"/>
              <a:gd name="connsiteY298" fmla="*/ 1442481 h 4067147"/>
              <a:gd name="connsiteX299" fmla="*/ 5166804 w 5450890"/>
              <a:gd name="connsiteY299" fmla="*/ 1469114 h 4067147"/>
              <a:gd name="connsiteX300" fmla="*/ 5175682 w 5450890"/>
              <a:gd name="connsiteY300" fmla="*/ 1495747 h 4067147"/>
              <a:gd name="connsiteX301" fmla="*/ 5211193 w 5450890"/>
              <a:gd name="connsiteY301" fmla="*/ 1531258 h 4067147"/>
              <a:gd name="connsiteX302" fmla="*/ 5326602 w 5450890"/>
              <a:gd name="connsiteY302" fmla="*/ 1513503 h 4067147"/>
              <a:gd name="connsiteX303" fmla="*/ 5370991 w 5450890"/>
              <a:gd name="connsiteY303" fmla="*/ 1522380 h 4067147"/>
              <a:gd name="connsiteX304" fmla="*/ 5388746 w 5450890"/>
              <a:gd name="connsiteY304" fmla="*/ 1540136 h 4067147"/>
              <a:gd name="connsiteX305" fmla="*/ 5406501 w 5450890"/>
              <a:gd name="connsiteY305" fmla="*/ 1620035 h 4067147"/>
              <a:gd name="connsiteX306" fmla="*/ 5424257 w 5450890"/>
              <a:gd name="connsiteY306" fmla="*/ 1673301 h 4067147"/>
              <a:gd name="connsiteX307" fmla="*/ 5442012 w 5450890"/>
              <a:gd name="connsiteY307" fmla="*/ 1744322 h 4067147"/>
              <a:gd name="connsiteX308" fmla="*/ 5450890 w 5450890"/>
              <a:gd name="connsiteY308" fmla="*/ 1886365 h 4067147"/>
              <a:gd name="connsiteX309" fmla="*/ 5442012 w 5450890"/>
              <a:gd name="connsiteY309" fmla="*/ 1930753 h 4067147"/>
              <a:gd name="connsiteX310" fmla="*/ 5415379 w 5450890"/>
              <a:gd name="connsiteY310" fmla="*/ 1939631 h 4067147"/>
              <a:gd name="connsiteX311" fmla="*/ 5362113 w 5450890"/>
              <a:gd name="connsiteY311" fmla="*/ 1930753 h 4067147"/>
              <a:gd name="connsiteX312" fmla="*/ 5335480 w 5450890"/>
              <a:gd name="connsiteY312" fmla="*/ 1904120 h 4067147"/>
              <a:gd name="connsiteX313" fmla="*/ 5291092 w 5450890"/>
              <a:gd name="connsiteY313" fmla="*/ 1868609 h 4067147"/>
              <a:gd name="connsiteX314" fmla="*/ 5237826 w 5450890"/>
              <a:gd name="connsiteY314" fmla="*/ 1886365 h 4067147"/>
              <a:gd name="connsiteX315" fmla="*/ 5220070 w 5450890"/>
              <a:gd name="connsiteY315" fmla="*/ 1904120 h 4067147"/>
              <a:gd name="connsiteX316" fmla="*/ 5166804 w 5450890"/>
              <a:gd name="connsiteY316" fmla="*/ 1939631 h 4067147"/>
              <a:gd name="connsiteX317" fmla="*/ 5104660 w 5450890"/>
              <a:gd name="connsiteY317" fmla="*/ 1984019 h 4067147"/>
              <a:gd name="connsiteX318" fmla="*/ 5060272 w 5450890"/>
              <a:gd name="connsiteY318" fmla="*/ 2010652 h 4067147"/>
              <a:gd name="connsiteX319" fmla="*/ 5007006 w 5450890"/>
              <a:gd name="connsiteY319" fmla="*/ 2037285 h 4067147"/>
              <a:gd name="connsiteX320" fmla="*/ 4944862 w 5450890"/>
              <a:gd name="connsiteY320" fmla="*/ 2072796 h 4067147"/>
              <a:gd name="connsiteX321" fmla="*/ 4891596 w 5450890"/>
              <a:gd name="connsiteY321" fmla="*/ 2090551 h 4067147"/>
              <a:gd name="connsiteX322" fmla="*/ 4864963 w 5450890"/>
              <a:gd name="connsiteY322" fmla="*/ 2108307 h 4067147"/>
              <a:gd name="connsiteX323" fmla="*/ 4811697 w 5450890"/>
              <a:gd name="connsiteY323" fmla="*/ 2126062 h 4067147"/>
              <a:gd name="connsiteX324" fmla="*/ 4785064 w 5450890"/>
              <a:gd name="connsiteY324" fmla="*/ 2143817 h 4067147"/>
              <a:gd name="connsiteX325" fmla="*/ 4749554 w 5450890"/>
              <a:gd name="connsiteY325" fmla="*/ 2152695 h 4067147"/>
              <a:gd name="connsiteX326" fmla="*/ 4722921 w 5450890"/>
              <a:gd name="connsiteY326" fmla="*/ 2161573 h 4067147"/>
              <a:gd name="connsiteX327" fmla="*/ 4687410 w 5450890"/>
              <a:gd name="connsiteY327" fmla="*/ 2179328 h 4067147"/>
              <a:gd name="connsiteX328" fmla="*/ 4660777 w 5450890"/>
              <a:gd name="connsiteY328" fmla="*/ 2197083 h 4067147"/>
              <a:gd name="connsiteX329" fmla="*/ 4607511 w 5450890"/>
              <a:gd name="connsiteY329" fmla="*/ 2205961 h 4067147"/>
              <a:gd name="connsiteX330" fmla="*/ 4536490 w 5450890"/>
              <a:gd name="connsiteY330" fmla="*/ 2232594 h 4067147"/>
              <a:gd name="connsiteX331" fmla="*/ 4509857 w 5450890"/>
              <a:gd name="connsiteY331" fmla="*/ 2250349 h 4067147"/>
              <a:gd name="connsiteX332" fmla="*/ 4456591 w 5450890"/>
              <a:gd name="connsiteY332" fmla="*/ 2268105 h 4067147"/>
              <a:gd name="connsiteX333" fmla="*/ 4429958 w 5450890"/>
              <a:gd name="connsiteY333" fmla="*/ 2285860 h 4067147"/>
              <a:gd name="connsiteX334" fmla="*/ 4341181 w 5450890"/>
              <a:gd name="connsiteY334" fmla="*/ 2312493 h 4067147"/>
              <a:gd name="connsiteX335" fmla="*/ 4314548 w 5450890"/>
              <a:gd name="connsiteY335" fmla="*/ 2330248 h 4067147"/>
              <a:gd name="connsiteX336" fmla="*/ 4234649 w 5450890"/>
              <a:gd name="connsiteY336" fmla="*/ 2356881 h 4067147"/>
              <a:gd name="connsiteX337" fmla="*/ 4208016 w 5450890"/>
              <a:gd name="connsiteY337" fmla="*/ 2365759 h 4067147"/>
              <a:gd name="connsiteX338" fmla="*/ 4110361 w 5450890"/>
              <a:gd name="connsiteY338" fmla="*/ 2410147 h 4067147"/>
              <a:gd name="connsiteX339" fmla="*/ 4021585 w 5450890"/>
              <a:gd name="connsiteY339" fmla="*/ 2463413 h 4067147"/>
              <a:gd name="connsiteX340" fmla="*/ 3994952 w 5450890"/>
              <a:gd name="connsiteY340" fmla="*/ 2472291 h 4067147"/>
              <a:gd name="connsiteX341" fmla="*/ 3968319 w 5450890"/>
              <a:gd name="connsiteY341" fmla="*/ 2490046 h 4067147"/>
              <a:gd name="connsiteX342" fmla="*/ 3950563 w 5450890"/>
              <a:gd name="connsiteY342" fmla="*/ 2507802 h 4067147"/>
              <a:gd name="connsiteX343" fmla="*/ 3923930 w 5450890"/>
              <a:gd name="connsiteY343" fmla="*/ 2516679 h 4067147"/>
              <a:gd name="connsiteX344" fmla="*/ 3897297 w 5450890"/>
              <a:gd name="connsiteY344" fmla="*/ 2534435 h 4067147"/>
              <a:gd name="connsiteX345" fmla="*/ 3861787 w 5450890"/>
              <a:gd name="connsiteY345" fmla="*/ 2543312 h 4067147"/>
              <a:gd name="connsiteX346" fmla="*/ 3844031 w 5450890"/>
              <a:gd name="connsiteY346" fmla="*/ 2561068 h 4067147"/>
              <a:gd name="connsiteX347" fmla="*/ 3808521 w 5450890"/>
              <a:gd name="connsiteY347" fmla="*/ 2569945 h 4067147"/>
              <a:gd name="connsiteX348" fmla="*/ 3781888 w 5450890"/>
              <a:gd name="connsiteY348" fmla="*/ 2587701 h 4067147"/>
              <a:gd name="connsiteX349" fmla="*/ 3728622 w 5450890"/>
              <a:gd name="connsiteY349" fmla="*/ 2605456 h 4067147"/>
              <a:gd name="connsiteX350" fmla="*/ 3675356 w 5450890"/>
              <a:gd name="connsiteY350" fmla="*/ 2632089 h 4067147"/>
              <a:gd name="connsiteX351" fmla="*/ 3657600 w 5450890"/>
              <a:gd name="connsiteY351" fmla="*/ 2649844 h 4067147"/>
              <a:gd name="connsiteX352" fmla="*/ 3613212 w 5450890"/>
              <a:gd name="connsiteY352" fmla="*/ 2658722 h 4067147"/>
              <a:gd name="connsiteX353" fmla="*/ 3559946 w 5450890"/>
              <a:gd name="connsiteY353" fmla="*/ 2676477 h 4067147"/>
              <a:gd name="connsiteX354" fmla="*/ 3497802 w 5450890"/>
              <a:gd name="connsiteY354" fmla="*/ 2711988 h 4067147"/>
              <a:gd name="connsiteX355" fmla="*/ 3444536 w 5450890"/>
              <a:gd name="connsiteY355" fmla="*/ 2729743 h 4067147"/>
              <a:gd name="connsiteX356" fmla="*/ 3417903 w 5450890"/>
              <a:gd name="connsiteY356" fmla="*/ 2738621 h 4067147"/>
              <a:gd name="connsiteX357" fmla="*/ 3391270 w 5450890"/>
              <a:gd name="connsiteY357" fmla="*/ 2756376 h 4067147"/>
              <a:gd name="connsiteX358" fmla="*/ 3338004 w 5450890"/>
              <a:gd name="connsiteY358" fmla="*/ 2774132 h 4067147"/>
              <a:gd name="connsiteX359" fmla="*/ 3240350 w 5450890"/>
              <a:gd name="connsiteY359" fmla="*/ 2818520 h 4067147"/>
              <a:gd name="connsiteX360" fmla="*/ 3187084 w 5450890"/>
              <a:gd name="connsiteY360" fmla="*/ 2836275 h 4067147"/>
              <a:gd name="connsiteX361" fmla="*/ 3160451 w 5450890"/>
              <a:gd name="connsiteY361" fmla="*/ 2845153 h 4067147"/>
              <a:gd name="connsiteX362" fmla="*/ 3133818 w 5450890"/>
              <a:gd name="connsiteY362" fmla="*/ 2862909 h 4067147"/>
              <a:gd name="connsiteX363" fmla="*/ 2885243 w 5450890"/>
              <a:gd name="connsiteY363" fmla="*/ 2871786 h 4067147"/>
              <a:gd name="connsiteX364" fmla="*/ 2849732 w 5450890"/>
              <a:gd name="connsiteY364" fmla="*/ 2907297 h 4067147"/>
              <a:gd name="connsiteX365" fmla="*/ 2831977 w 5450890"/>
              <a:gd name="connsiteY365" fmla="*/ 2933930 h 4067147"/>
              <a:gd name="connsiteX366" fmla="*/ 2805344 w 5450890"/>
              <a:gd name="connsiteY366" fmla="*/ 2951685 h 4067147"/>
              <a:gd name="connsiteX367" fmla="*/ 2760956 w 5450890"/>
              <a:gd name="connsiteY367" fmla="*/ 2978318 h 4067147"/>
              <a:gd name="connsiteX368" fmla="*/ 2716567 w 5450890"/>
              <a:gd name="connsiteY368" fmla="*/ 3004951 h 4067147"/>
              <a:gd name="connsiteX369" fmla="*/ 2698812 w 5450890"/>
              <a:gd name="connsiteY369" fmla="*/ 3022707 h 4067147"/>
              <a:gd name="connsiteX370" fmla="*/ 2645546 w 5450890"/>
              <a:gd name="connsiteY370" fmla="*/ 3058217 h 4067147"/>
              <a:gd name="connsiteX371" fmla="*/ 2574525 w 5450890"/>
              <a:gd name="connsiteY371" fmla="*/ 3111483 h 4067147"/>
              <a:gd name="connsiteX372" fmla="*/ 2539014 w 5450890"/>
              <a:gd name="connsiteY372" fmla="*/ 3129239 h 4067147"/>
              <a:gd name="connsiteX373" fmla="*/ 2485748 w 5450890"/>
              <a:gd name="connsiteY373" fmla="*/ 3164749 h 4067147"/>
              <a:gd name="connsiteX374" fmla="*/ 2459115 w 5450890"/>
              <a:gd name="connsiteY374" fmla="*/ 3182505 h 4067147"/>
              <a:gd name="connsiteX375" fmla="*/ 2432482 w 5450890"/>
              <a:gd name="connsiteY375" fmla="*/ 3191382 h 4067147"/>
              <a:gd name="connsiteX376" fmla="*/ 2414726 w 5450890"/>
              <a:gd name="connsiteY376" fmla="*/ 3209138 h 4067147"/>
              <a:gd name="connsiteX377" fmla="*/ 2361460 w 5450890"/>
              <a:gd name="connsiteY377" fmla="*/ 3226893 h 4067147"/>
              <a:gd name="connsiteX378" fmla="*/ 2343705 w 5450890"/>
              <a:gd name="connsiteY378" fmla="*/ 3253526 h 4067147"/>
              <a:gd name="connsiteX379" fmla="*/ 2317072 w 5450890"/>
              <a:gd name="connsiteY379" fmla="*/ 3262404 h 4067147"/>
              <a:gd name="connsiteX380" fmla="*/ 2290439 w 5450890"/>
              <a:gd name="connsiteY380" fmla="*/ 3280159 h 4067147"/>
              <a:gd name="connsiteX381" fmla="*/ 2263806 w 5450890"/>
              <a:gd name="connsiteY381" fmla="*/ 3306792 h 4067147"/>
              <a:gd name="connsiteX382" fmla="*/ 2237173 w 5450890"/>
              <a:gd name="connsiteY382" fmla="*/ 3324547 h 4067147"/>
              <a:gd name="connsiteX383" fmla="*/ 2201662 w 5450890"/>
              <a:gd name="connsiteY383" fmla="*/ 3360058 h 4067147"/>
              <a:gd name="connsiteX384" fmla="*/ 2148396 w 5450890"/>
              <a:gd name="connsiteY384" fmla="*/ 3386691 h 4067147"/>
              <a:gd name="connsiteX385" fmla="*/ 2121763 w 5450890"/>
              <a:gd name="connsiteY385" fmla="*/ 3413324 h 4067147"/>
              <a:gd name="connsiteX386" fmla="*/ 2095130 w 5450890"/>
              <a:gd name="connsiteY386" fmla="*/ 3431079 h 4067147"/>
              <a:gd name="connsiteX387" fmla="*/ 2077375 w 5450890"/>
              <a:gd name="connsiteY387" fmla="*/ 3448835 h 4067147"/>
              <a:gd name="connsiteX388" fmla="*/ 2041864 w 5450890"/>
              <a:gd name="connsiteY388" fmla="*/ 3457712 h 4067147"/>
              <a:gd name="connsiteX389" fmla="*/ 2006354 w 5450890"/>
              <a:gd name="connsiteY389" fmla="*/ 3502101 h 4067147"/>
              <a:gd name="connsiteX390" fmla="*/ 1979721 w 5450890"/>
              <a:gd name="connsiteY390" fmla="*/ 3510978 h 4067147"/>
              <a:gd name="connsiteX391" fmla="*/ 1961965 w 5450890"/>
              <a:gd name="connsiteY391" fmla="*/ 3528734 h 4067147"/>
              <a:gd name="connsiteX392" fmla="*/ 1908699 w 5450890"/>
              <a:gd name="connsiteY392" fmla="*/ 3564244 h 4067147"/>
              <a:gd name="connsiteX393" fmla="*/ 1890944 w 5450890"/>
              <a:gd name="connsiteY393" fmla="*/ 3582000 h 4067147"/>
              <a:gd name="connsiteX394" fmla="*/ 1864311 w 5450890"/>
              <a:gd name="connsiteY394" fmla="*/ 3599755 h 4067147"/>
              <a:gd name="connsiteX395" fmla="*/ 1837678 w 5450890"/>
              <a:gd name="connsiteY395" fmla="*/ 3626388 h 4067147"/>
              <a:gd name="connsiteX396" fmla="*/ 1811045 w 5450890"/>
              <a:gd name="connsiteY396" fmla="*/ 3644143 h 4067147"/>
              <a:gd name="connsiteX397" fmla="*/ 1748901 w 5450890"/>
              <a:gd name="connsiteY397" fmla="*/ 3688532 h 4067147"/>
              <a:gd name="connsiteX398" fmla="*/ 1704513 w 5450890"/>
              <a:gd name="connsiteY398" fmla="*/ 3741798 h 4067147"/>
              <a:gd name="connsiteX399" fmla="*/ 1677880 w 5450890"/>
              <a:gd name="connsiteY399" fmla="*/ 3750675 h 4067147"/>
              <a:gd name="connsiteX400" fmla="*/ 1633492 w 5450890"/>
              <a:gd name="connsiteY400" fmla="*/ 3786186 h 4067147"/>
              <a:gd name="connsiteX401" fmla="*/ 1615736 w 5450890"/>
              <a:gd name="connsiteY401" fmla="*/ 3803942 h 4067147"/>
              <a:gd name="connsiteX402" fmla="*/ 1562470 w 5450890"/>
              <a:gd name="connsiteY402" fmla="*/ 3839452 h 4067147"/>
              <a:gd name="connsiteX403" fmla="*/ 1518082 w 5450890"/>
              <a:gd name="connsiteY403" fmla="*/ 3866085 h 4067147"/>
              <a:gd name="connsiteX404" fmla="*/ 1473693 w 5450890"/>
              <a:gd name="connsiteY404" fmla="*/ 3892718 h 4067147"/>
              <a:gd name="connsiteX405" fmla="*/ 1420427 w 5450890"/>
              <a:gd name="connsiteY405" fmla="*/ 3928229 h 4067147"/>
              <a:gd name="connsiteX406" fmla="*/ 1367161 w 5450890"/>
              <a:gd name="connsiteY406" fmla="*/ 3954862 h 4067147"/>
              <a:gd name="connsiteX407" fmla="*/ 1313895 w 5450890"/>
              <a:gd name="connsiteY407" fmla="*/ 3981495 h 4067147"/>
              <a:gd name="connsiteX408" fmla="*/ 1287262 w 5450890"/>
              <a:gd name="connsiteY408" fmla="*/ 4008128 h 4067147"/>
              <a:gd name="connsiteX409" fmla="*/ 1260629 w 5450890"/>
              <a:gd name="connsiteY409" fmla="*/ 4025883 h 4067147"/>
              <a:gd name="connsiteX410" fmla="*/ 1242874 w 5450890"/>
              <a:gd name="connsiteY410" fmla="*/ 4043639 h 4067147"/>
              <a:gd name="connsiteX411" fmla="*/ 1225119 w 5450890"/>
              <a:gd name="connsiteY411" fmla="*/ 4052516 h 406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450890" h="4067147">
                <a:moveTo>
                  <a:pt x="1225119" y="4052516"/>
                </a:moveTo>
                <a:cubicBezTo>
                  <a:pt x="1216241" y="4052516"/>
                  <a:pt x="1199136" y="4051261"/>
                  <a:pt x="1189608" y="4043639"/>
                </a:cubicBezTo>
                <a:cubicBezTo>
                  <a:pt x="1182301" y="4037793"/>
                  <a:pt x="1180730" y="4026364"/>
                  <a:pt x="1180730" y="4017006"/>
                </a:cubicBezTo>
                <a:cubicBezTo>
                  <a:pt x="1180730" y="3975471"/>
                  <a:pt x="1186649" y="3934147"/>
                  <a:pt x="1189608" y="3892718"/>
                </a:cubicBezTo>
                <a:cubicBezTo>
                  <a:pt x="1186649" y="3880881"/>
                  <a:pt x="1186186" y="3868121"/>
                  <a:pt x="1180730" y="3857208"/>
                </a:cubicBezTo>
                <a:cubicBezTo>
                  <a:pt x="1176987" y="3849722"/>
                  <a:pt x="1168204" y="3845988"/>
                  <a:pt x="1162975" y="3839452"/>
                </a:cubicBezTo>
                <a:cubicBezTo>
                  <a:pt x="1156310" y="3831120"/>
                  <a:pt x="1152765" y="3820364"/>
                  <a:pt x="1145220" y="3812819"/>
                </a:cubicBezTo>
                <a:cubicBezTo>
                  <a:pt x="1128011" y="3795610"/>
                  <a:pt x="1113614" y="3793406"/>
                  <a:pt x="1091954" y="3786186"/>
                </a:cubicBezTo>
                <a:cubicBezTo>
                  <a:pt x="1051242" y="3745477"/>
                  <a:pt x="1103184" y="3793673"/>
                  <a:pt x="1038688" y="3750675"/>
                </a:cubicBezTo>
                <a:cubicBezTo>
                  <a:pt x="1019313" y="3737758"/>
                  <a:pt x="1018021" y="3724100"/>
                  <a:pt x="1003177" y="3706287"/>
                </a:cubicBezTo>
                <a:cubicBezTo>
                  <a:pt x="995140" y="3696642"/>
                  <a:pt x="985422" y="3688532"/>
                  <a:pt x="976544" y="3679654"/>
                </a:cubicBezTo>
                <a:cubicBezTo>
                  <a:pt x="954229" y="3612711"/>
                  <a:pt x="984330" y="3695227"/>
                  <a:pt x="949911" y="3626388"/>
                </a:cubicBezTo>
                <a:cubicBezTo>
                  <a:pt x="945726" y="3618018"/>
                  <a:pt x="944719" y="3608356"/>
                  <a:pt x="941033" y="3599755"/>
                </a:cubicBezTo>
                <a:cubicBezTo>
                  <a:pt x="918040" y="3546104"/>
                  <a:pt x="930995" y="3582186"/>
                  <a:pt x="905523" y="3537611"/>
                </a:cubicBezTo>
                <a:cubicBezTo>
                  <a:pt x="876859" y="3487449"/>
                  <a:pt x="901656" y="3515991"/>
                  <a:pt x="870012" y="3484345"/>
                </a:cubicBezTo>
                <a:cubicBezTo>
                  <a:pt x="864094" y="3466590"/>
                  <a:pt x="847718" y="3449236"/>
                  <a:pt x="852257" y="3431079"/>
                </a:cubicBezTo>
                <a:cubicBezTo>
                  <a:pt x="855216" y="3419242"/>
                  <a:pt x="855678" y="3406482"/>
                  <a:pt x="861134" y="3395569"/>
                </a:cubicBezTo>
                <a:cubicBezTo>
                  <a:pt x="864877" y="3388082"/>
                  <a:pt x="872194" y="3382835"/>
                  <a:pt x="878890" y="3377813"/>
                </a:cubicBezTo>
                <a:cubicBezTo>
                  <a:pt x="895961" y="3365010"/>
                  <a:pt x="917067" y="3357392"/>
                  <a:pt x="932156" y="3342303"/>
                </a:cubicBezTo>
                <a:cubicBezTo>
                  <a:pt x="965406" y="3309053"/>
                  <a:pt x="946878" y="3319640"/>
                  <a:pt x="985422" y="3306792"/>
                </a:cubicBezTo>
                <a:cubicBezTo>
                  <a:pt x="997259" y="3297914"/>
                  <a:pt x="1008385" y="3288001"/>
                  <a:pt x="1020932" y="3280159"/>
                </a:cubicBezTo>
                <a:cubicBezTo>
                  <a:pt x="1032154" y="3273145"/>
                  <a:pt x="1045432" y="3269745"/>
                  <a:pt x="1056443" y="3262404"/>
                </a:cubicBezTo>
                <a:cubicBezTo>
                  <a:pt x="1063407" y="3257761"/>
                  <a:pt x="1067234" y="3249291"/>
                  <a:pt x="1074198" y="3244648"/>
                </a:cubicBezTo>
                <a:cubicBezTo>
                  <a:pt x="1085209" y="3237307"/>
                  <a:pt x="1098361" y="3233702"/>
                  <a:pt x="1109709" y="3226893"/>
                </a:cubicBezTo>
                <a:cubicBezTo>
                  <a:pt x="1160727" y="3196282"/>
                  <a:pt x="1155998" y="3195097"/>
                  <a:pt x="1198486" y="3164749"/>
                </a:cubicBezTo>
                <a:cubicBezTo>
                  <a:pt x="1207168" y="3158547"/>
                  <a:pt x="1217144" y="3154082"/>
                  <a:pt x="1225119" y="3146994"/>
                </a:cubicBezTo>
                <a:cubicBezTo>
                  <a:pt x="1243886" y="3130312"/>
                  <a:pt x="1263319" y="3113816"/>
                  <a:pt x="1278385" y="3093728"/>
                </a:cubicBezTo>
                <a:cubicBezTo>
                  <a:pt x="1287263" y="3081891"/>
                  <a:pt x="1294556" y="3068679"/>
                  <a:pt x="1305018" y="3058217"/>
                </a:cubicBezTo>
                <a:cubicBezTo>
                  <a:pt x="1312563" y="3050672"/>
                  <a:pt x="1323676" y="3047550"/>
                  <a:pt x="1331651" y="3040462"/>
                </a:cubicBezTo>
                <a:cubicBezTo>
                  <a:pt x="1350418" y="3023780"/>
                  <a:pt x="1364829" y="3002262"/>
                  <a:pt x="1384917" y="2987196"/>
                </a:cubicBezTo>
                <a:cubicBezTo>
                  <a:pt x="1396754" y="2978318"/>
                  <a:pt x="1409060" y="2970035"/>
                  <a:pt x="1420427" y="2960563"/>
                </a:cubicBezTo>
                <a:cubicBezTo>
                  <a:pt x="1426857" y="2955205"/>
                  <a:pt x="1431647" y="2948037"/>
                  <a:pt x="1438183" y="2942808"/>
                </a:cubicBezTo>
                <a:cubicBezTo>
                  <a:pt x="1446515" y="2936143"/>
                  <a:pt x="1457271" y="2932597"/>
                  <a:pt x="1464816" y="2925052"/>
                </a:cubicBezTo>
                <a:cubicBezTo>
                  <a:pt x="1513187" y="2876681"/>
                  <a:pt x="1467215" y="2897620"/>
                  <a:pt x="1518082" y="2880664"/>
                </a:cubicBezTo>
                <a:cubicBezTo>
                  <a:pt x="1532878" y="2865868"/>
                  <a:pt x="1545059" y="2847882"/>
                  <a:pt x="1562470" y="2836275"/>
                </a:cubicBezTo>
                <a:cubicBezTo>
                  <a:pt x="1571348" y="2830357"/>
                  <a:pt x="1581002" y="2825464"/>
                  <a:pt x="1589103" y="2818520"/>
                </a:cubicBezTo>
                <a:cubicBezTo>
                  <a:pt x="1601813" y="2807626"/>
                  <a:pt x="1612777" y="2794846"/>
                  <a:pt x="1624614" y="2783009"/>
                </a:cubicBezTo>
                <a:lnTo>
                  <a:pt x="1731146" y="2676477"/>
                </a:lnTo>
                <a:lnTo>
                  <a:pt x="1757779" y="2649844"/>
                </a:lnTo>
                <a:cubicBezTo>
                  <a:pt x="1766657" y="2640966"/>
                  <a:pt x="1777448" y="2633657"/>
                  <a:pt x="1784412" y="2623211"/>
                </a:cubicBezTo>
                <a:cubicBezTo>
                  <a:pt x="1797597" y="2603433"/>
                  <a:pt x="1801849" y="2593281"/>
                  <a:pt x="1819923" y="2578823"/>
                </a:cubicBezTo>
                <a:cubicBezTo>
                  <a:pt x="1828255" y="2572158"/>
                  <a:pt x="1838225" y="2567733"/>
                  <a:pt x="1846556" y="2561068"/>
                </a:cubicBezTo>
                <a:cubicBezTo>
                  <a:pt x="1909805" y="2510468"/>
                  <a:pt x="1808971" y="2580205"/>
                  <a:pt x="1890944" y="2525557"/>
                </a:cubicBezTo>
                <a:cubicBezTo>
                  <a:pt x="1896862" y="2516679"/>
                  <a:pt x="1902034" y="2507255"/>
                  <a:pt x="1908699" y="2498924"/>
                </a:cubicBezTo>
                <a:cubicBezTo>
                  <a:pt x="1913928" y="2492388"/>
                  <a:pt x="1922712" y="2488655"/>
                  <a:pt x="1926455" y="2481169"/>
                </a:cubicBezTo>
                <a:cubicBezTo>
                  <a:pt x="1934825" y="2464429"/>
                  <a:pt x="1938292" y="2445658"/>
                  <a:pt x="1944210" y="2427903"/>
                </a:cubicBezTo>
                <a:lnTo>
                  <a:pt x="1953088" y="2401270"/>
                </a:lnTo>
                <a:cubicBezTo>
                  <a:pt x="1947169" y="2383515"/>
                  <a:pt x="1945714" y="2363577"/>
                  <a:pt x="1935332" y="2348004"/>
                </a:cubicBezTo>
                <a:cubicBezTo>
                  <a:pt x="1929414" y="2339126"/>
                  <a:pt x="1921910" y="2331121"/>
                  <a:pt x="1917577" y="2321371"/>
                </a:cubicBezTo>
                <a:cubicBezTo>
                  <a:pt x="1875321" y="2226294"/>
                  <a:pt x="1922248" y="2301743"/>
                  <a:pt x="1882066" y="2241472"/>
                </a:cubicBezTo>
                <a:cubicBezTo>
                  <a:pt x="1865093" y="2190549"/>
                  <a:pt x="1884680" y="2236080"/>
                  <a:pt x="1855433" y="2197083"/>
                </a:cubicBezTo>
                <a:cubicBezTo>
                  <a:pt x="1842630" y="2180012"/>
                  <a:pt x="1835012" y="2158906"/>
                  <a:pt x="1819923" y="2143817"/>
                </a:cubicBezTo>
                <a:cubicBezTo>
                  <a:pt x="1777042" y="2100938"/>
                  <a:pt x="1831542" y="2153114"/>
                  <a:pt x="1775534" y="2108307"/>
                </a:cubicBezTo>
                <a:cubicBezTo>
                  <a:pt x="1768998" y="2103078"/>
                  <a:pt x="1763697" y="2096470"/>
                  <a:pt x="1757779" y="2090551"/>
                </a:cubicBezTo>
                <a:cubicBezTo>
                  <a:pt x="1697351" y="2150982"/>
                  <a:pt x="1791768" y="2058882"/>
                  <a:pt x="1713391" y="2126062"/>
                </a:cubicBezTo>
                <a:cubicBezTo>
                  <a:pt x="1700681" y="2136956"/>
                  <a:pt x="1689717" y="2149736"/>
                  <a:pt x="1677880" y="2161573"/>
                </a:cubicBezTo>
                <a:cubicBezTo>
                  <a:pt x="1670335" y="2169118"/>
                  <a:pt x="1668155" y="2181180"/>
                  <a:pt x="1660125" y="2188206"/>
                </a:cubicBezTo>
                <a:cubicBezTo>
                  <a:pt x="1644066" y="2202258"/>
                  <a:pt x="1621948" y="2208627"/>
                  <a:pt x="1606859" y="2223716"/>
                </a:cubicBezTo>
                <a:cubicBezTo>
                  <a:pt x="1600940" y="2229635"/>
                  <a:pt x="1596280" y="2237166"/>
                  <a:pt x="1589103" y="2241472"/>
                </a:cubicBezTo>
                <a:cubicBezTo>
                  <a:pt x="1581079" y="2246287"/>
                  <a:pt x="1571348" y="2247390"/>
                  <a:pt x="1562470" y="2250349"/>
                </a:cubicBezTo>
                <a:cubicBezTo>
                  <a:pt x="1520342" y="2292477"/>
                  <a:pt x="1542840" y="2280566"/>
                  <a:pt x="1500326" y="2294738"/>
                </a:cubicBezTo>
                <a:cubicBezTo>
                  <a:pt x="1488489" y="2303616"/>
                  <a:pt x="1476183" y="2311899"/>
                  <a:pt x="1464816" y="2321371"/>
                </a:cubicBezTo>
                <a:cubicBezTo>
                  <a:pt x="1458386" y="2326729"/>
                  <a:pt x="1454024" y="2334483"/>
                  <a:pt x="1447060" y="2339126"/>
                </a:cubicBezTo>
                <a:cubicBezTo>
                  <a:pt x="1436049" y="2346467"/>
                  <a:pt x="1422772" y="2349867"/>
                  <a:pt x="1411550" y="2356881"/>
                </a:cubicBezTo>
                <a:cubicBezTo>
                  <a:pt x="1403486" y="2361921"/>
                  <a:pt x="1362402" y="2395494"/>
                  <a:pt x="1349406" y="2401270"/>
                </a:cubicBezTo>
                <a:cubicBezTo>
                  <a:pt x="1332303" y="2408871"/>
                  <a:pt x="1311713" y="2408644"/>
                  <a:pt x="1296140" y="2419025"/>
                </a:cubicBezTo>
                <a:cubicBezTo>
                  <a:pt x="1287262" y="2424943"/>
                  <a:pt x="1277838" y="2430115"/>
                  <a:pt x="1269507" y="2436780"/>
                </a:cubicBezTo>
                <a:cubicBezTo>
                  <a:pt x="1262971" y="2442009"/>
                  <a:pt x="1258929" y="2450230"/>
                  <a:pt x="1251752" y="2454536"/>
                </a:cubicBezTo>
                <a:cubicBezTo>
                  <a:pt x="1243728" y="2459351"/>
                  <a:pt x="1233997" y="2460454"/>
                  <a:pt x="1225119" y="2463413"/>
                </a:cubicBezTo>
                <a:cubicBezTo>
                  <a:pt x="1216241" y="2469332"/>
                  <a:pt x="1208236" y="2476836"/>
                  <a:pt x="1198486" y="2481169"/>
                </a:cubicBezTo>
                <a:cubicBezTo>
                  <a:pt x="1181383" y="2488770"/>
                  <a:pt x="1145220" y="2498924"/>
                  <a:pt x="1145220" y="2498924"/>
                </a:cubicBezTo>
                <a:cubicBezTo>
                  <a:pt x="1110539" y="2533604"/>
                  <a:pt x="1146929" y="2502508"/>
                  <a:pt x="1100831" y="2525557"/>
                </a:cubicBezTo>
                <a:cubicBezTo>
                  <a:pt x="1091288" y="2530329"/>
                  <a:pt x="1083462" y="2538018"/>
                  <a:pt x="1074198" y="2543312"/>
                </a:cubicBezTo>
                <a:cubicBezTo>
                  <a:pt x="1043477" y="2560867"/>
                  <a:pt x="1041938" y="2559985"/>
                  <a:pt x="1012055" y="2569945"/>
                </a:cubicBezTo>
                <a:cubicBezTo>
                  <a:pt x="994300" y="2581782"/>
                  <a:pt x="979033" y="2598708"/>
                  <a:pt x="958789" y="2605456"/>
                </a:cubicBezTo>
                <a:lnTo>
                  <a:pt x="905523" y="2623211"/>
                </a:lnTo>
                <a:cubicBezTo>
                  <a:pt x="896645" y="2629130"/>
                  <a:pt x="887222" y="2634302"/>
                  <a:pt x="878890" y="2640967"/>
                </a:cubicBezTo>
                <a:cubicBezTo>
                  <a:pt x="872354" y="2646196"/>
                  <a:pt x="868620" y="2654979"/>
                  <a:pt x="861134" y="2658722"/>
                </a:cubicBezTo>
                <a:cubicBezTo>
                  <a:pt x="844394" y="2667092"/>
                  <a:pt x="807868" y="2676477"/>
                  <a:pt x="807868" y="2676477"/>
                </a:cubicBezTo>
                <a:cubicBezTo>
                  <a:pt x="766521" y="2717827"/>
                  <a:pt x="820048" y="2670387"/>
                  <a:pt x="754602" y="2703110"/>
                </a:cubicBezTo>
                <a:cubicBezTo>
                  <a:pt x="747116" y="2706853"/>
                  <a:pt x="744024" y="2716560"/>
                  <a:pt x="736847" y="2720866"/>
                </a:cubicBezTo>
                <a:cubicBezTo>
                  <a:pt x="728823" y="2725681"/>
                  <a:pt x="718815" y="2726057"/>
                  <a:pt x="710214" y="2729743"/>
                </a:cubicBezTo>
                <a:cubicBezTo>
                  <a:pt x="633423" y="2762653"/>
                  <a:pt x="710529" y="2735558"/>
                  <a:pt x="648070" y="2756376"/>
                </a:cubicBezTo>
                <a:cubicBezTo>
                  <a:pt x="605864" y="2784514"/>
                  <a:pt x="631560" y="2770757"/>
                  <a:pt x="568171" y="2791887"/>
                </a:cubicBezTo>
                <a:cubicBezTo>
                  <a:pt x="559293" y="2794846"/>
                  <a:pt x="549324" y="2795574"/>
                  <a:pt x="541538" y="2800765"/>
                </a:cubicBezTo>
                <a:cubicBezTo>
                  <a:pt x="523783" y="2812602"/>
                  <a:pt x="508516" y="2829527"/>
                  <a:pt x="488272" y="2836275"/>
                </a:cubicBezTo>
                <a:lnTo>
                  <a:pt x="435006" y="2854031"/>
                </a:lnTo>
                <a:cubicBezTo>
                  <a:pt x="426128" y="2856990"/>
                  <a:pt x="416159" y="2857718"/>
                  <a:pt x="408373" y="2862909"/>
                </a:cubicBezTo>
                <a:cubicBezTo>
                  <a:pt x="371588" y="2887432"/>
                  <a:pt x="392091" y="2878076"/>
                  <a:pt x="346229" y="2889542"/>
                </a:cubicBezTo>
                <a:cubicBezTo>
                  <a:pt x="304023" y="2917679"/>
                  <a:pt x="329719" y="2903922"/>
                  <a:pt x="266330" y="2925052"/>
                </a:cubicBezTo>
                <a:lnTo>
                  <a:pt x="239697" y="2933930"/>
                </a:lnTo>
                <a:lnTo>
                  <a:pt x="213064" y="2942808"/>
                </a:lnTo>
                <a:cubicBezTo>
                  <a:pt x="194611" y="2887445"/>
                  <a:pt x="200687" y="2917536"/>
                  <a:pt x="213064" y="2818520"/>
                </a:cubicBezTo>
                <a:cubicBezTo>
                  <a:pt x="215045" y="2802671"/>
                  <a:pt x="230278" y="2730285"/>
                  <a:pt x="239697" y="2720866"/>
                </a:cubicBezTo>
                <a:lnTo>
                  <a:pt x="257453" y="2703110"/>
                </a:lnTo>
                <a:cubicBezTo>
                  <a:pt x="278582" y="2639722"/>
                  <a:pt x="264827" y="2665417"/>
                  <a:pt x="292963" y="2623211"/>
                </a:cubicBezTo>
                <a:cubicBezTo>
                  <a:pt x="295922" y="2611374"/>
                  <a:pt x="298489" y="2599433"/>
                  <a:pt x="301841" y="2587701"/>
                </a:cubicBezTo>
                <a:cubicBezTo>
                  <a:pt x="304412" y="2578703"/>
                  <a:pt x="310719" y="2570426"/>
                  <a:pt x="310719" y="2561068"/>
                </a:cubicBezTo>
                <a:cubicBezTo>
                  <a:pt x="310719" y="2528382"/>
                  <a:pt x="306464" y="2495770"/>
                  <a:pt x="301841" y="2463413"/>
                </a:cubicBezTo>
                <a:cubicBezTo>
                  <a:pt x="300518" y="2454149"/>
                  <a:pt x="298809" y="2444087"/>
                  <a:pt x="292963" y="2436780"/>
                </a:cubicBezTo>
                <a:cubicBezTo>
                  <a:pt x="286298" y="2428449"/>
                  <a:pt x="275208" y="2424943"/>
                  <a:pt x="266330" y="2419025"/>
                </a:cubicBezTo>
                <a:cubicBezTo>
                  <a:pt x="226177" y="2358795"/>
                  <a:pt x="245909" y="2380848"/>
                  <a:pt x="213064" y="2348004"/>
                </a:cubicBezTo>
                <a:cubicBezTo>
                  <a:pt x="210105" y="2339126"/>
                  <a:pt x="208372" y="2329741"/>
                  <a:pt x="204187" y="2321371"/>
                </a:cubicBezTo>
                <a:cubicBezTo>
                  <a:pt x="199415" y="2311828"/>
                  <a:pt x="190764" y="2304488"/>
                  <a:pt x="186431" y="2294738"/>
                </a:cubicBezTo>
                <a:cubicBezTo>
                  <a:pt x="178830" y="2277635"/>
                  <a:pt x="174594" y="2259227"/>
                  <a:pt x="168676" y="2241472"/>
                </a:cubicBezTo>
                <a:lnTo>
                  <a:pt x="159798" y="2214839"/>
                </a:lnTo>
                <a:lnTo>
                  <a:pt x="150921" y="2188206"/>
                </a:lnTo>
                <a:cubicBezTo>
                  <a:pt x="153734" y="2162883"/>
                  <a:pt x="153802" y="2111422"/>
                  <a:pt x="168676" y="2081674"/>
                </a:cubicBezTo>
                <a:cubicBezTo>
                  <a:pt x="173448" y="2072131"/>
                  <a:pt x="180513" y="2063919"/>
                  <a:pt x="186431" y="2055041"/>
                </a:cubicBezTo>
                <a:cubicBezTo>
                  <a:pt x="185679" y="2049774"/>
                  <a:pt x="179946" y="1983169"/>
                  <a:pt x="168676" y="1966264"/>
                </a:cubicBezTo>
                <a:cubicBezTo>
                  <a:pt x="161712" y="1955818"/>
                  <a:pt x="150921" y="1948509"/>
                  <a:pt x="142043" y="1939631"/>
                </a:cubicBezTo>
                <a:cubicBezTo>
                  <a:pt x="136125" y="1921876"/>
                  <a:pt x="126935" y="1904893"/>
                  <a:pt x="124288" y="1886365"/>
                </a:cubicBezTo>
                <a:cubicBezTo>
                  <a:pt x="117102" y="1836064"/>
                  <a:pt x="118492" y="1830573"/>
                  <a:pt x="106532" y="1788710"/>
                </a:cubicBezTo>
                <a:cubicBezTo>
                  <a:pt x="103961" y="1779712"/>
                  <a:pt x="102470" y="1770101"/>
                  <a:pt x="97655" y="1762077"/>
                </a:cubicBezTo>
                <a:cubicBezTo>
                  <a:pt x="89223" y="1748023"/>
                  <a:pt x="65361" y="1734630"/>
                  <a:pt x="53266" y="1726567"/>
                </a:cubicBezTo>
                <a:cubicBezTo>
                  <a:pt x="31607" y="1661584"/>
                  <a:pt x="47506" y="1716462"/>
                  <a:pt x="35511" y="1584524"/>
                </a:cubicBezTo>
                <a:cubicBezTo>
                  <a:pt x="33085" y="1557837"/>
                  <a:pt x="29592" y="1531258"/>
                  <a:pt x="26633" y="1504625"/>
                </a:cubicBezTo>
                <a:cubicBezTo>
                  <a:pt x="23135" y="1424160"/>
                  <a:pt x="27329" y="1330197"/>
                  <a:pt x="8878" y="1247173"/>
                </a:cubicBezTo>
                <a:cubicBezTo>
                  <a:pt x="6848" y="1238038"/>
                  <a:pt x="2959" y="1229418"/>
                  <a:pt x="0" y="1220540"/>
                </a:cubicBezTo>
                <a:cubicBezTo>
                  <a:pt x="2959" y="1202785"/>
                  <a:pt x="828" y="1183374"/>
                  <a:pt x="8878" y="1167274"/>
                </a:cubicBezTo>
                <a:cubicBezTo>
                  <a:pt x="33540" y="1117950"/>
                  <a:pt x="38272" y="1141079"/>
                  <a:pt x="71022" y="1122885"/>
                </a:cubicBezTo>
                <a:cubicBezTo>
                  <a:pt x="89676" y="1112522"/>
                  <a:pt x="109199" y="1102464"/>
                  <a:pt x="124288" y="1087375"/>
                </a:cubicBezTo>
                <a:cubicBezTo>
                  <a:pt x="130206" y="1081456"/>
                  <a:pt x="134866" y="1073925"/>
                  <a:pt x="142043" y="1069619"/>
                </a:cubicBezTo>
                <a:cubicBezTo>
                  <a:pt x="150067" y="1064804"/>
                  <a:pt x="159798" y="1063701"/>
                  <a:pt x="168676" y="1060742"/>
                </a:cubicBezTo>
                <a:cubicBezTo>
                  <a:pt x="210804" y="1018614"/>
                  <a:pt x="198894" y="1041112"/>
                  <a:pt x="213064" y="998598"/>
                </a:cubicBezTo>
                <a:cubicBezTo>
                  <a:pt x="212483" y="996275"/>
                  <a:pt x="199942" y="942245"/>
                  <a:pt x="195309" y="936454"/>
                </a:cubicBezTo>
                <a:cubicBezTo>
                  <a:pt x="188644" y="928123"/>
                  <a:pt x="177554" y="924617"/>
                  <a:pt x="168676" y="918699"/>
                </a:cubicBezTo>
                <a:cubicBezTo>
                  <a:pt x="165717" y="909821"/>
                  <a:pt x="166415" y="898683"/>
                  <a:pt x="159798" y="892066"/>
                </a:cubicBezTo>
                <a:cubicBezTo>
                  <a:pt x="153181" y="885449"/>
                  <a:pt x="138604" y="890803"/>
                  <a:pt x="133165" y="883188"/>
                </a:cubicBezTo>
                <a:cubicBezTo>
                  <a:pt x="122287" y="867958"/>
                  <a:pt x="125791" y="845495"/>
                  <a:pt x="115410" y="829922"/>
                </a:cubicBezTo>
                <a:cubicBezTo>
                  <a:pt x="109492" y="821044"/>
                  <a:pt x="102427" y="812832"/>
                  <a:pt x="97655" y="803289"/>
                </a:cubicBezTo>
                <a:cubicBezTo>
                  <a:pt x="60900" y="729779"/>
                  <a:pt x="121905" y="826349"/>
                  <a:pt x="71022" y="750023"/>
                </a:cubicBezTo>
                <a:cubicBezTo>
                  <a:pt x="73981" y="732268"/>
                  <a:pt x="75994" y="714329"/>
                  <a:pt x="79899" y="696757"/>
                </a:cubicBezTo>
                <a:cubicBezTo>
                  <a:pt x="81929" y="687622"/>
                  <a:pt x="82160" y="676741"/>
                  <a:pt x="88777" y="670124"/>
                </a:cubicBezTo>
                <a:cubicBezTo>
                  <a:pt x="95394" y="663507"/>
                  <a:pt x="107040" y="665431"/>
                  <a:pt x="115410" y="661246"/>
                </a:cubicBezTo>
                <a:cubicBezTo>
                  <a:pt x="124953" y="656474"/>
                  <a:pt x="132293" y="647824"/>
                  <a:pt x="142043" y="643491"/>
                </a:cubicBezTo>
                <a:cubicBezTo>
                  <a:pt x="159146" y="635890"/>
                  <a:pt x="177554" y="631654"/>
                  <a:pt x="195309" y="625736"/>
                </a:cubicBezTo>
                <a:lnTo>
                  <a:pt x="221942" y="616858"/>
                </a:lnTo>
                <a:lnTo>
                  <a:pt x="275208" y="599103"/>
                </a:lnTo>
                <a:cubicBezTo>
                  <a:pt x="284086" y="596144"/>
                  <a:pt x="292763" y="592495"/>
                  <a:pt x="301841" y="590225"/>
                </a:cubicBezTo>
                <a:cubicBezTo>
                  <a:pt x="355506" y="576808"/>
                  <a:pt x="325782" y="585204"/>
                  <a:pt x="390618" y="563592"/>
                </a:cubicBezTo>
                <a:lnTo>
                  <a:pt x="417251" y="554714"/>
                </a:lnTo>
                <a:lnTo>
                  <a:pt x="443884" y="545837"/>
                </a:lnTo>
                <a:cubicBezTo>
                  <a:pt x="482354" y="548796"/>
                  <a:pt x="521008" y="549928"/>
                  <a:pt x="559293" y="554714"/>
                </a:cubicBezTo>
                <a:cubicBezTo>
                  <a:pt x="568579" y="555875"/>
                  <a:pt x="576848" y="561322"/>
                  <a:pt x="585926" y="563592"/>
                </a:cubicBezTo>
                <a:cubicBezTo>
                  <a:pt x="600565" y="567252"/>
                  <a:pt x="615519" y="569511"/>
                  <a:pt x="630315" y="572470"/>
                </a:cubicBezTo>
                <a:cubicBezTo>
                  <a:pt x="706641" y="623353"/>
                  <a:pt x="610071" y="562348"/>
                  <a:pt x="683581" y="599103"/>
                </a:cubicBezTo>
                <a:cubicBezTo>
                  <a:pt x="693124" y="603875"/>
                  <a:pt x="700464" y="612525"/>
                  <a:pt x="710214" y="616858"/>
                </a:cubicBezTo>
                <a:cubicBezTo>
                  <a:pt x="727317" y="624459"/>
                  <a:pt x="745725" y="628695"/>
                  <a:pt x="763480" y="634613"/>
                </a:cubicBezTo>
                <a:lnTo>
                  <a:pt x="790113" y="643491"/>
                </a:lnTo>
                <a:cubicBezTo>
                  <a:pt x="796031" y="625736"/>
                  <a:pt x="803329" y="608382"/>
                  <a:pt x="807868" y="590225"/>
                </a:cubicBezTo>
                <a:cubicBezTo>
                  <a:pt x="813787" y="566551"/>
                  <a:pt x="802474" y="526921"/>
                  <a:pt x="825624" y="519204"/>
                </a:cubicBezTo>
                <a:lnTo>
                  <a:pt x="852257" y="510326"/>
                </a:lnTo>
                <a:cubicBezTo>
                  <a:pt x="875150" y="513597"/>
                  <a:pt x="916245" y="515687"/>
                  <a:pt x="941033" y="528081"/>
                </a:cubicBezTo>
                <a:cubicBezTo>
                  <a:pt x="1009871" y="562500"/>
                  <a:pt x="927357" y="532402"/>
                  <a:pt x="994299" y="554714"/>
                </a:cubicBezTo>
                <a:cubicBezTo>
                  <a:pt x="1012054" y="566551"/>
                  <a:pt x="1027321" y="583477"/>
                  <a:pt x="1047565" y="590225"/>
                </a:cubicBezTo>
                <a:lnTo>
                  <a:pt x="1100831" y="607980"/>
                </a:lnTo>
                <a:cubicBezTo>
                  <a:pt x="1106750" y="613899"/>
                  <a:pt x="1111100" y="621993"/>
                  <a:pt x="1118587" y="625736"/>
                </a:cubicBezTo>
                <a:cubicBezTo>
                  <a:pt x="1149967" y="641426"/>
                  <a:pt x="1175510" y="642813"/>
                  <a:pt x="1207363" y="652369"/>
                </a:cubicBezTo>
                <a:cubicBezTo>
                  <a:pt x="1225289" y="657747"/>
                  <a:pt x="1242472" y="665585"/>
                  <a:pt x="1260629" y="670124"/>
                </a:cubicBezTo>
                <a:cubicBezTo>
                  <a:pt x="1272466" y="673083"/>
                  <a:pt x="1284408" y="675650"/>
                  <a:pt x="1296140" y="679002"/>
                </a:cubicBezTo>
                <a:cubicBezTo>
                  <a:pt x="1305138" y="681573"/>
                  <a:pt x="1313566" y="686205"/>
                  <a:pt x="1322773" y="687879"/>
                </a:cubicBezTo>
                <a:cubicBezTo>
                  <a:pt x="1346246" y="692147"/>
                  <a:pt x="1370261" y="692835"/>
                  <a:pt x="1393794" y="696757"/>
                </a:cubicBezTo>
                <a:cubicBezTo>
                  <a:pt x="1405829" y="698763"/>
                  <a:pt x="1417300" y="703452"/>
                  <a:pt x="1429305" y="705635"/>
                </a:cubicBezTo>
                <a:cubicBezTo>
                  <a:pt x="1449892" y="709378"/>
                  <a:pt x="1470734" y="711553"/>
                  <a:pt x="1491449" y="714512"/>
                </a:cubicBezTo>
                <a:lnTo>
                  <a:pt x="1544715" y="732268"/>
                </a:lnTo>
                <a:lnTo>
                  <a:pt x="1571348" y="741145"/>
                </a:lnTo>
                <a:cubicBezTo>
                  <a:pt x="1647675" y="792032"/>
                  <a:pt x="1551103" y="731023"/>
                  <a:pt x="1624614" y="767778"/>
                </a:cubicBezTo>
                <a:cubicBezTo>
                  <a:pt x="1693452" y="802197"/>
                  <a:pt x="1610938" y="772099"/>
                  <a:pt x="1677880" y="794411"/>
                </a:cubicBezTo>
                <a:cubicBezTo>
                  <a:pt x="1754207" y="845298"/>
                  <a:pt x="1657635" y="784289"/>
                  <a:pt x="1731146" y="821044"/>
                </a:cubicBezTo>
                <a:cubicBezTo>
                  <a:pt x="1799984" y="855463"/>
                  <a:pt x="1717470" y="825365"/>
                  <a:pt x="1784412" y="847677"/>
                </a:cubicBezTo>
                <a:cubicBezTo>
                  <a:pt x="1860739" y="898564"/>
                  <a:pt x="1764167" y="837555"/>
                  <a:pt x="1837678" y="874310"/>
                </a:cubicBezTo>
                <a:cubicBezTo>
                  <a:pt x="1847221" y="879082"/>
                  <a:pt x="1854561" y="887733"/>
                  <a:pt x="1864311" y="892066"/>
                </a:cubicBezTo>
                <a:cubicBezTo>
                  <a:pt x="1881414" y="899667"/>
                  <a:pt x="1899822" y="903903"/>
                  <a:pt x="1917577" y="909821"/>
                </a:cubicBezTo>
                <a:cubicBezTo>
                  <a:pt x="1926455" y="912780"/>
                  <a:pt x="1936424" y="913508"/>
                  <a:pt x="1944210" y="918699"/>
                </a:cubicBezTo>
                <a:cubicBezTo>
                  <a:pt x="1978629" y="941645"/>
                  <a:pt x="1960721" y="933080"/>
                  <a:pt x="1997476" y="945332"/>
                </a:cubicBezTo>
                <a:cubicBezTo>
                  <a:pt x="2014202" y="962058"/>
                  <a:pt x="2031976" y="976349"/>
                  <a:pt x="2041864" y="998598"/>
                </a:cubicBezTo>
                <a:cubicBezTo>
                  <a:pt x="2049465" y="1015701"/>
                  <a:pt x="2051250" y="1035124"/>
                  <a:pt x="2059620" y="1051864"/>
                </a:cubicBezTo>
                <a:cubicBezTo>
                  <a:pt x="2065538" y="1063701"/>
                  <a:pt x="2072162" y="1075211"/>
                  <a:pt x="2077375" y="1087375"/>
                </a:cubicBezTo>
                <a:cubicBezTo>
                  <a:pt x="2081061" y="1095976"/>
                  <a:pt x="2082068" y="1105638"/>
                  <a:pt x="2086253" y="1114008"/>
                </a:cubicBezTo>
                <a:cubicBezTo>
                  <a:pt x="2091025" y="1123551"/>
                  <a:pt x="2099236" y="1131098"/>
                  <a:pt x="2104008" y="1140641"/>
                </a:cubicBezTo>
                <a:cubicBezTo>
                  <a:pt x="2108193" y="1149011"/>
                  <a:pt x="2109200" y="1158673"/>
                  <a:pt x="2112886" y="1167274"/>
                </a:cubicBezTo>
                <a:cubicBezTo>
                  <a:pt x="2118099" y="1179438"/>
                  <a:pt x="2124075" y="1191294"/>
                  <a:pt x="2130641" y="1202784"/>
                </a:cubicBezTo>
                <a:cubicBezTo>
                  <a:pt x="2135935" y="1212048"/>
                  <a:pt x="2143624" y="1219874"/>
                  <a:pt x="2148396" y="1229417"/>
                </a:cubicBezTo>
                <a:cubicBezTo>
                  <a:pt x="2152581" y="1237787"/>
                  <a:pt x="2152729" y="1247870"/>
                  <a:pt x="2157274" y="1256050"/>
                </a:cubicBezTo>
                <a:cubicBezTo>
                  <a:pt x="2167637" y="1274704"/>
                  <a:pt x="2192785" y="1309316"/>
                  <a:pt x="2192785" y="1309316"/>
                </a:cubicBezTo>
                <a:cubicBezTo>
                  <a:pt x="2217931" y="1384761"/>
                  <a:pt x="2182860" y="1292774"/>
                  <a:pt x="2219418" y="1353705"/>
                </a:cubicBezTo>
                <a:cubicBezTo>
                  <a:pt x="2224233" y="1361729"/>
                  <a:pt x="2224110" y="1371968"/>
                  <a:pt x="2228295" y="1380338"/>
                </a:cubicBezTo>
                <a:cubicBezTo>
                  <a:pt x="2233067" y="1389881"/>
                  <a:pt x="2240132" y="1398093"/>
                  <a:pt x="2246051" y="1406971"/>
                </a:cubicBezTo>
                <a:cubicBezTo>
                  <a:pt x="2263025" y="1457896"/>
                  <a:pt x="2243436" y="1412362"/>
                  <a:pt x="2272684" y="1451359"/>
                </a:cubicBezTo>
                <a:cubicBezTo>
                  <a:pt x="2285488" y="1468430"/>
                  <a:pt x="2293105" y="1489536"/>
                  <a:pt x="2308194" y="1504625"/>
                </a:cubicBezTo>
                <a:lnTo>
                  <a:pt x="2343705" y="1540136"/>
                </a:lnTo>
                <a:cubicBezTo>
                  <a:pt x="2349623" y="1557891"/>
                  <a:pt x="2348226" y="1580168"/>
                  <a:pt x="2361460" y="1593402"/>
                </a:cubicBezTo>
                <a:cubicBezTo>
                  <a:pt x="2382494" y="1614435"/>
                  <a:pt x="2404686" y="1634304"/>
                  <a:pt x="2414726" y="1664423"/>
                </a:cubicBezTo>
                <a:cubicBezTo>
                  <a:pt x="2417685" y="1673301"/>
                  <a:pt x="2419419" y="1682686"/>
                  <a:pt x="2423604" y="1691056"/>
                </a:cubicBezTo>
                <a:cubicBezTo>
                  <a:pt x="2434804" y="1713456"/>
                  <a:pt x="2442599" y="1718928"/>
                  <a:pt x="2459115" y="1735444"/>
                </a:cubicBezTo>
                <a:cubicBezTo>
                  <a:pt x="2462074" y="1744322"/>
                  <a:pt x="2461376" y="1755460"/>
                  <a:pt x="2467993" y="1762077"/>
                </a:cubicBezTo>
                <a:cubicBezTo>
                  <a:pt x="2474610" y="1768694"/>
                  <a:pt x="2488009" y="1777572"/>
                  <a:pt x="2494626" y="1770955"/>
                </a:cubicBezTo>
                <a:cubicBezTo>
                  <a:pt x="2501243" y="1764338"/>
                  <a:pt x="2488707" y="1753200"/>
                  <a:pt x="2485748" y="1744322"/>
                </a:cubicBezTo>
                <a:cubicBezTo>
                  <a:pt x="2526963" y="1620674"/>
                  <a:pt x="2474020" y="1753038"/>
                  <a:pt x="2539014" y="1655545"/>
                </a:cubicBezTo>
                <a:cubicBezTo>
                  <a:pt x="2561960" y="1621126"/>
                  <a:pt x="2546647" y="1632286"/>
                  <a:pt x="2583402" y="1620035"/>
                </a:cubicBezTo>
                <a:cubicBezTo>
                  <a:pt x="2659321" y="1544116"/>
                  <a:pt x="2535589" y="1662553"/>
                  <a:pt x="2627791" y="1593402"/>
                </a:cubicBezTo>
                <a:cubicBezTo>
                  <a:pt x="2742962" y="1507023"/>
                  <a:pt x="2628327" y="1583987"/>
                  <a:pt x="2689934" y="1522380"/>
                </a:cubicBezTo>
                <a:cubicBezTo>
                  <a:pt x="2697479" y="1514835"/>
                  <a:pt x="2708466" y="1511569"/>
                  <a:pt x="2716567" y="1504625"/>
                </a:cubicBezTo>
                <a:cubicBezTo>
                  <a:pt x="2729277" y="1493731"/>
                  <a:pt x="2742792" y="1483043"/>
                  <a:pt x="2752078" y="1469114"/>
                </a:cubicBezTo>
                <a:cubicBezTo>
                  <a:pt x="2763915" y="1451359"/>
                  <a:pt x="2769834" y="1427685"/>
                  <a:pt x="2787589" y="1415848"/>
                </a:cubicBezTo>
                <a:cubicBezTo>
                  <a:pt x="2796467" y="1409930"/>
                  <a:pt x="2806025" y="1404923"/>
                  <a:pt x="2814222" y="1398093"/>
                </a:cubicBezTo>
                <a:cubicBezTo>
                  <a:pt x="2882577" y="1341131"/>
                  <a:pt x="2801363" y="1397787"/>
                  <a:pt x="2867488" y="1353705"/>
                </a:cubicBezTo>
                <a:cubicBezTo>
                  <a:pt x="2873406" y="1344827"/>
                  <a:pt x="2878299" y="1335173"/>
                  <a:pt x="2885243" y="1327072"/>
                </a:cubicBezTo>
                <a:cubicBezTo>
                  <a:pt x="2896137" y="1314362"/>
                  <a:pt x="2911468" y="1305490"/>
                  <a:pt x="2920754" y="1291561"/>
                </a:cubicBezTo>
                <a:cubicBezTo>
                  <a:pt x="2978460" y="1205001"/>
                  <a:pt x="2888087" y="1339496"/>
                  <a:pt x="2965142" y="1229417"/>
                </a:cubicBezTo>
                <a:cubicBezTo>
                  <a:pt x="2977379" y="1211935"/>
                  <a:pt x="2988816" y="1193906"/>
                  <a:pt x="3000653" y="1176151"/>
                </a:cubicBezTo>
                <a:cubicBezTo>
                  <a:pt x="3006571" y="1167273"/>
                  <a:pt x="3010863" y="1157063"/>
                  <a:pt x="3018408" y="1149518"/>
                </a:cubicBezTo>
                <a:cubicBezTo>
                  <a:pt x="3027286" y="1140640"/>
                  <a:pt x="3037004" y="1132530"/>
                  <a:pt x="3045041" y="1122885"/>
                </a:cubicBezTo>
                <a:cubicBezTo>
                  <a:pt x="3059884" y="1105073"/>
                  <a:pt x="3061178" y="1091413"/>
                  <a:pt x="3080552" y="1078497"/>
                </a:cubicBezTo>
                <a:cubicBezTo>
                  <a:pt x="3102492" y="1063871"/>
                  <a:pt x="3119022" y="1059755"/>
                  <a:pt x="3142695" y="1051864"/>
                </a:cubicBezTo>
                <a:cubicBezTo>
                  <a:pt x="3154532" y="1040027"/>
                  <a:pt x="3172912" y="1032234"/>
                  <a:pt x="3178206" y="1016353"/>
                </a:cubicBezTo>
                <a:cubicBezTo>
                  <a:pt x="3181165" y="1007475"/>
                  <a:pt x="3181238" y="997027"/>
                  <a:pt x="3187084" y="989720"/>
                </a:cubicBezTo>
                <a:cubicBezTo>
                  <a:pt x="3193749" y="981389"/>
                  <a:pt x="3205386" y="978630"/>
                  <a:pt x="3213717" y="971965"/>
                </a:cubicBezTo>
                <a:cubicBezTo>
                  <a:pt x="3220253" y="966736"/>
                  <a:pt x="3224936" y="959438"/>
                  <a:pt x="3231472" y="954209"/>
                </a:cubicBezTo>
                <a:cubicBezTo>
                  <a:pt x="3256055" y="934542"/>
                  <a:pt x="3256610" y="936952"/>
                  <a:pt x="3284738" y="927576"/>
                </a:cubicBezTo>
                <a:cubicBezTo>
                  <a:pt x="3360639" y="1003481"/>
                  <a:pt x="3236942" y="885072"/>
                  <a:pt x="3329126" y="954209"/>
                </a:cubicBezTo>
                <a:cubicBezTo>
                  <a:pt x="3345866" y="966764"/>
                  <a:pt x="3356104" y="986991"/>
                  <a:pt x="3373515" y="998598"/>
                </a:cubicBezTo>
                <a:cubicBezTo>
                  <a:pt x="3382393" y="1004516"/>
                  <a:pt x="3392047" y="1009409"/>
                  <a:pt x="3400148" y="1016353"/>
                </a:cubicBezTo>
                <a:cubicBezTo>
                  <a:pt x="3412858" y="1027247"/>
                  <a:pt x="3426373" y="1037935"/>
                  <a:pt x="3435659" y="1051864"/>
                </a:cubicBezTo>
                <a:cubicBezTo>
                  <a:pt x="3441577" y="1060742"/>
                  <a:pt x="3445869" y="1070952"/>
                  <a:pt x="3453414" y="1078497"/>
                </a:cubicBezTo>
                <a:cubicBezTo>
                  <a:pt x="3460959" y="1086042"/>
                  <a:pt x="3471169" y="1090334"/>
                  <a:pt x="3480047" y="1096252"/>
                </a:cubicBezTo>
                <a:cubicBezTo>
                  <a:pt x="3497802" y="1090334"/>
                  <a:pt x="3527395" y="1096252"/>
                  <a:pt x="3533313" y="1078497"/>
                </a:cubicBezTo>
                <a:lnTo>
                  <a:pt x="3551068" y="1025231"/>
                </a:lnTo>
                <a:cubicBezTo>
                  <a:pt x="3548109" y="1007476"/>
                  <a:pt x="3551121" y="987594"/>
                  <a:pt x="3542191" y="971965"/>
                </a:cubicBezTo>
                <a:cubicBezTo>
                  <a:pt x="3537548" y="963840"/>
                  <a:pt x="3523582" y="967902"/>
                  <a:pt x="3515558" y="963087"/>
                </a:cubicBezTo>
                <a:cubicBezTo>
                  <a:pt x="3508381" y="958781"/>
                  <a:pt x="3504979" y="949638"/>
                  <a:pt x="3497802" y="945332"/>
                </a:cubicBezTo>
                <a:cubicBezTo>
                  <a:pt x="3489778" y="940517"/>
                  <a:pt x="3479539" y="940639"/>
                  <a:pt x="3471169" y="936454"/>
                </a:cubicBezTo>
                <a:cubicBezTo>
                  <a:pt x="3434731" y="918235"/>
                  <a:pt x="3454309" y="922966"/>
                  <a:pt x="3426781" y="900943"/>
                </a:cubicBezTo>
                <a:cubicBezTo>
                  <a:pt x="3418450" y="894278"/>
                  <a:pt x="3409026" y="889106"/>
                  <a:pt x="3400148" y="883188"/>
                </a:cubicBezTo>
                <a:cubicBezTo>
                  <a:pt x="3394230" y="865433"/>
                  <a:pt x="3380699" y="848561"/>
                  <a:pt x="3382393" y="829922"/>
                </a:cubicBezTo>
                <a:cubicBezTo>
                  <a:pt x="3385352" y="797371"/>
                  <a:pt x="3386648" y="764625"/>
                  <a:pt x="3391270" y="732268"/>
                </a:cubicBezTo>
                <a:cubicBezTo>
                  <a:pt x="3392593" y="723004"/>
                  <a:pt x="3394709" y="713250"/>
                  <a:pt x="3400148" y="705635"/>
                </a:cubicBezTo>
                <a:cubicBezTo>
                  <a:pt x="3423148" y="673435"/>
                  <a:pt x="3456914" y="655954"/>
                  <a:pt x="3488925" y="634613"/>
                </a:cubicBezTo>
                <a:lnTo>
                  <a:pt x="3515558" y="616858"/>
                </a:lnTo>
                <a:cubicBezTo>
                  <a:pt x="3524436" y="610940"/>
                  <a:pt x="3534647" y="606648"/>
                  <a:pt x="3542191" y="599103"/>
                </a:cubicBezTo>
                <a:cubicBezTo>
                  <a:pt x="3548109" y="593184"/>
                  <a:pt x="3553250" y="586369"/>
                  <a:pt x="3559946" y="581347"/>
                </a:cubicBezTo>
                <a:cubicBezTo>
                  <a:pt x="3577017" y="568543"/>
                  <a:pt x="3598123" y="560926"/>
                  <a:pt x="3613212" y="545837"/>
                </a:cubicBezTo>
                <a:cubicBezTo>
                  <a:pt x="3619130" y="539918"/>
                  <a:pt x="3623481" y="531824"/>
                  <a:pt x="3630967" y="528081"/>
                </a:cubicBezTo>
                <a:cubicBezTo>
                  <a:pt x="3647707" y="519711"/>
                  <a:pt x="3684233" y="510326"/>
                  <a:pt x="3684233" y="510326"/>
                </a:cubicBezTo>
                <a:cubicBezTo>
                  <a:pt x="3690152" y="492571"/>
                  <a:pt x="3697450" y="475217"/>
                  <a:pt x="3701989" y="457060"/>
                </a:cubicBezTo>
                <a:cubicBezTo>
                  <a:pt x="3704948" y="445223"/>
                  <a:pt x="3706060" y="432764"/>
                  <a:pt x="3710866" y="421549"/>
                </a:cubicBezTo>
                <a:cubicBezTo>
                  <a:pt x="3715069" y="411742"/>
                  <a:pt x="3722703" y="403794"/>
                  <a:pt x="3728622" y="394916"/>
                </a:cubicBezTo>
                <a:cubicBezTo>
                  <a:pt x="3745682" y="309612"/>
                  <a:pt x="3725850" y="388528"/>
                  <a:pt x="3755255" y="315017"/>
                </a:cubicBezTo>
                <a:cubicBezTo>
                  <a:pt x="3762206" y="297640"/>
                  <a:pt x="3762629" y="277324"/>
                  <a:pt x="3773010" y="261751"/>
                </a:cubicBezTo>
                <a:cubicBezTo>
                  <a:pt x="3786195" y="241973"/>
                  <a:pt x="3790447" y="231821"/>
                  <a:pt x="3808521" y="217363"/>
                </a:cubicBezTo>
                <a:cubicBezTo>
                  <a:pt x="3816853" y="210698"/>
                  <a:pt x="3826823" y="206273"/>
                  <a:pt x="3835154" y="199608"/>
                </a:cubicBezTo>
                <a:cubicBezTo>
                  <a:pt x="3869972" y="171753"/>
                  <a:pt x="3833289" y="188391"/>
                  <a:pt x="3879542" y="172975"/>
                </a:cubicBezTo>
                <a:cubicBezTo>
                  <a:pt x="3965035" y="87482"/>
                  <a:pt x="3874076" y="173798"/>
                  <a:pt x="3941686" y="119709"/>
                </a:cubicBezTo>
                <a:cubicBezTo>
                  <a:pt x="3948222" y="114480"/>
                  <a:pt x="3952905" y="107182"/>
                  <a:pt x="3959441" y="101953"/>
                </a:cubicBezTo>
                <a:cubicBezTo>
                  <a:pt x="3967772" y="95288"/>
                  <a:pt x="3977877" y="91028"/>
                  <a:pt x="3986074" y="84198"/>
                </a:cubicBezTo>
                <a:cubicBezTo>
                  <a:pt x="3995719" y="76161"/>
                  <a:pt x="4003062" y="65603"/>
                  <a:pt x="4012707" y="57565"/>
                </a:cubicBezTo>
                <a:cubicBezTo>
                  <a:pt x="4035655" y="38442"/>
                  <a:pt x="4039279" y="39829"/>
                  <a:pt x="4065973" y="30932"/>
                </a:cubicBezTo>
                <a:cubicBezTo>
                  <a:pt x="4083630" y="19160"/>
                  <a:pt x="4097185" y="0"/>
                  <a:pt x="4119239" y="22054"/>
                </a:cubicBezTo>
                <a:cubicBezTo>
                  <a:pt x="4134328" y="37143"/>
                  <a:pt x="4142913" y="57565"/>
                  <a:pt x="4154750" y="75320"/>
                </a:cubicBezTo>
                <a:cubicBezTo>
                  <a:pt x="4160668" y="84198"/>
                  <a:pt x="4169131" y="91831"/>
                  <a:pt x="4172505" y="101953"/>
                </a:cubicBezTo>
                <a:cubicBezTo>
                  <a:pt x="4175464" y="110831"/>
                  <a:pt x="4176568" y="120562"/>
                  <a:pt x="4181383" y="128586"/>
                </a:cubicBezTo>
                <a:cubicBezTo>
                  <a:pt x="4185689" y="135763"/>
                  <a:pt x="4193780" y="139912"/>
                  <a:pt x="4199138" y="146342"/>
                </a:cubicBezTo>
                <a:cubicBezTo>
                  <a:pt x="4208610" y="157709"/>
                  <a:pt x="4217171" y="169812"/>
                  <a:pt x="4225771" y="181852"/>
                </a:cubicBezTo>
                <a:cubicBezTo>
                  <a:pt x="4231973" y="190534"/>
                  <a:pt x="4236861" y="200153"/>
                  <a:pt x="4243526" y="208485"/>
                </a:cubicBezTo>
                <a:cubicBezTo>
                  <a:pt x="4248755" y="215021"/>
                  <a:pt x="4256260" y="219545"/>
                  <a:pt x="4261282" y="226241"/>
                </a:cubicBezTo>
                <a:cubicBezTo>
                  <a:pt x="4324995" y="311192"/>
                  <a:pt x="4269208" y="251922"/>
                  <a:pt x="4323426" y="306140"/>
                </a:cubicBezTo>
                <a:cubicBezTo>
                  <a:pt x="4348573" y="381586"/>
                  <a:pt x="4313501" y="289598"/>
                  <a:pt x="4350059" y="350528"/>
                </a:cubicBezTo>
                <a:cubicBezTo>
                  <a:pt x="4354874" y="358552"/>
                  <a:pt x="4354121" y="369137"/>
                  <a:pt x="4358936" y="377161"/>
                </a:cubicBezTo>
                <a:cubicBezTo>
                  <a:pt x="4363242" y="384338"/>
                  <a:pt x="4371463" y="388380"/>
                  <a:pt x="4376692" y="394916"/>
                </a:cubicBezTo>
                <a:cubicBezTo>
                  <a:pt x="4421499" y="450924"/>
                  <a:pt x="4369323" y="396424"/>
                  <a:pt x="4412202" y="439305"/>
                </a:cubicBezTo>
                <a:cubicBezTo>
                  <a:pt x="4433312" y="502632"/>
                  <a:pt x="4403379" y="426071"/>
                  <a:pt x="4447713" y="492571"/>
                </a:cubicBezTo>
                <a:cubicBezTo>
                  <a:pt x="4482018" y="544027"/>
                  <a:pt x="4423661" y="497251"/>
                  <a:pt x="4483224" y="536959"/>
                </a:cubicBezTo>
                <a:cubicBezTo>
                  <a:pt x="4498640" y="583212"/>
                  <a:pt x="4482002" y="546529"/>
                  <a:pt x="4509857" y="581347"/>
                </a:cubicBezTo>
                <a:cubicBezTo>
                  <a:pt x="4516522" y="589678"/>
                  <a:pt x="4520586" y="599950"/>
                  <a:pt x="4527612" y="607980"/>
                </a:cubicBezTo>
                <a:cubicBezTo>
                  <a:pt x="4541391" y="623728"/>
                  <a:pt x="4557204" y="637573"/>
                  <a:pt x="4572000" y="652369"/>
                </a:cubicBezTo>
                <a:cubicBezTo>
                  <a:pt x="4577919" y="658288"/>
                  <a:pt x="4582792" y="665481"/>
                  <a:pt x="4589756" y="670124"/>
                </a:cubicBezTo>
                <a:cubicBezTo>
                  <a:pt x="4598634" y="676042"/>
                  <a:pt x="4608058" y="681214"/>
                  <a:pt x="4616389" y="687879"/>
                </a:cubicBezTo>
                <a:cubicBezTo>
                  <a:pt x="4640205" y="706932"/>
                  <a:pt x="4631392" y="706635"/>
                  <a:pt x="4651899" y="732268"/>
                </a:cubicBezTo>
                <a:cubicBezTo>
                  <a:pt x="4657128" y="738804"/>
                  <a:pt x="4663119" y="744794"/>
                  <a:pt x="4669655" y="750023"/>
                </a:cubicBezTo>
                <a:cubicBezTo>
                  <a:pt x="4691498" y="767497"/>
                  <a:pt x="4697965" y="764096"/>
                  <a:pt x="4714043" y="785534"/>
                </a:cubicBezTo>
                <a:cubicBezTo>
                  <a:pt x="4726847" y="802606"/>
                  <a:pt x="4749554" y="838800"/>
                  <a:pt x="4749554" y="838800"/>
                </a:cubicBezTo>
                <a:cubicBezTo>
                  <a:pt x="4774701" y="914246"/>
                  <a:pt x="4739629" y="822258"/>
                  <a:pt x="4776187" y="883188"/>
                </a:cubicBezTo>
                <a:cubicBezTo>
                  <a:pt x="4781002" y="891212"/>
                  <a:pt x="4780249" y="901797"/>
                  <a:pt x="4785064" y="909821"/>
                </a:cubicBezTo>
                <a:cubicBezTo>
                  <a:pt x="4789370" y="916998"/>
                  <a:pt x="4797591" y="921040"/>
                  <a:pt x="4802820" y="927576"/>
                </a:cubicBezTo>
                <a:cubicBezTo>
                  <a:pt x="4809485" y="935907"/>
                  <a:pt x="4815803" y="944666"/>
                  <a:pt x="4820575" y="954209"/>
                </a:cubicBezTo>
                <a:cubicBezTo>
                  <a:pt x="4824760" y="962579"/>
                  <a:pt x="4824908" y="972662"/>
                  <a:pt x="4829453" y="980842"/>
                </a:cubicBezTo>
                <a:cubicBezTo>
                  <a:pt x="4885773" y="1082220"/>
                  <a:pt x="4843532" y="1002881"/>
                  <a:pt x="4882719" y="1051864"/>
                </a:cubicBezTo>
                <a:cubicBezTo>
                  <a:pt x="4889384" y="1060195"/>
                  <a:pt x="4892929" y="1070952"/>
                  <a:pt x="4900474" y="1078497"/>
                </a:cubicBezTo>
                <a:cubicBezTo>
                  <a:pt x="4908019" y="1086042"/>
                  <a:pt x="4918776" y="1089587"/>
                  <a:pt x="4927107" y="1096252"/>
                </a:cubicBezTo>
                <a:cubicBezTo>
                  <a:pt x="4961925" y="1124107"/>
                  <a:pt x="4925242" y="1107469"/>
                  <a:pt x="4971495" y="1122885"/>
                </a:cubicBezTo>
                <a:cubicBezTo>
                  <a:pt x="4977414" y="1128804"/>
                  <a:pt x="4984022" y="1134105"/>
                  <a:pt x="4989251" y="1140641"/>
                </a:cubicBezTo>
                <a:cubicBezTo>
                  <a:pt x="4995916" y="1148973"/>
                  <a:pt x="4999461" y="1159729"/>
                  <a:pt x="5007006" y="1167274"/>
                </a:cubicBezTo>
                <a:cubicBezTo>
                  <a:pt x="5014551" y="1174819"/>
                  <a:pt x="5024761" y="1179111"/>
                  <a:pt x="5033639" y="1185029"/>
                </a:cubicBezTo>
                <a:cubicBezTo>
                  <a:pt x="5036598" y="1193907"/>
                  <a:pt x="5037972" y="1203482"/>
                  <a:pt x="5042517" y="1211662"/>
                </a:cubicBezTo>
                <a:cubicBezTo>
                  <a:pt x="5052880" y="1230316"/>
                  <a:pt x="5078027" y="1264928"/>
                  <a:pt x="5078027" y="1264928"/>
                </a:cubicBezTo>
                <a:cubicBezTo>
                  <a:pt x="5080986" y="1288602"/>
                  <a:pt x="5082637" y="1312476"/>
                  <a:pt x="5086905" y="1335949"/>
                </a:cubicBezTo>
                <a:cubicBezTo>
                  <a:pt x="5092765" y="1368176"/>
                  <a:pt x="5112863" y="1388204"/>
                  <a:pt x="5131293" y="1415848"/>
                </a:cubicBezTo>
                <a:lnTo>
                  <a:pt x="5149049" y="1442481"/>
                </a:lnTo>
                <a:cubicBezTo>
                  <a:pt x="5154967" y="1451359"/>
                  <a:pt x="5163430" y="1458992"/>
                  <a:pt x="5166804" y="1469114"/>
                </a:cubicBezTo>
                <a:cubicBezTo>
                  <a:pt x="5169763" y="1477992"/>
                  <a:pt x="5170243" y="1488132"/>
                  <a:pt x="5175682" y="1495747"/>
                </a:cubicBezTo>
                <a:cubicBezTo>
                  <a:pt x="5185412" y="1509369"/>
                  <a:pt x="5211193" y="1531258"/>
                  <a:pt x="5211193" y="1531258"/>
                </a:cubicBezTo>
                <a:cubicBezTo>
                  <a:pt x="5244988" y="1524499"/>
                  <a:pt x="5294348" y="1513503"/>
                  <a:pt x="5326602" y="1513503"/>
                </a:cubicBezTo>
                <a:cubicBezTo>
                  <a:pt x="5341691" y="1513503"/>
                  <a:pt x="5356195" y="1519421"/>
                  <a:pt x="5370991" y="1522380"/>
                </a:cubicBezTo>
                <a:cubicBezTo>
                  <a:pt x="5376909" y="1528299"/>
                  <a:pt x="5384440" y="1532959"/>
                  <a:pt x="5388746" y="1540136"/>
                </a:cubicBezTo>
                <a:cubicBezTo>
                  <a:pt x="5399633" y="1558282"/>
                  <a:pt x="5403170" y="1606710"/>
                  <a:pt x="5406501" y="1620035"/>
                </a:cubicBezTo>
                <a:cubicBezTo>
                  <a:pt x="5411040" y="1638192"/>
                  <a:pt x="5420587" y="1654949"/>
                  <a:pt x="5424257" y="1673301"/>
                </a:cubicBezTo>
                <a:cubicBezTo>
                  <a:pt x="5434969" y="1726865"/>
                  <a:pt x="5428362" y="1703374"/>
                  <a:pt x="5442012" y="1744322"/>
                </a:cubicBezTo>
                <a:cubicBezTo>
                  <a:pt x="5444971" y="1791670"/>
                  <a:pt x="5450890" y="1838925"/>
                  <a:pt x="5450890" y="1886365"/>
                </a:cubicBezTo>
                <a:cubicBezTo>
                  <a:pt x="5450890" y="1901454"/>
                  <a:pt x="5450382" y="1918198"/>
                  <a:pt x="5442012" y="1930753"/>
                </a:cubicBezTo>
                <a:cubicBezTo>
                  <a:pt x="5436821" y="1938539"/>
                  <a:pt x="5424257" y="1936672"/>
                  <a:pt x="5415379" y="1939631"/>
                </a:cubicBezTo>
                <a:cubicBezTo>
                  <a:pt x="5397624" y="1936672"/>
                  <a:pt x="5378562" y="1938064"/>
                  <a:pt x="5362113" y="1930753"/>
                </a:cubicBezTo>
                <a:cubicBezTo>
                  <a:pt x="5350640" y="1925654"/>
                  <a:pt x="5345125" y="1912157"/>
                  <a:pt x="5335480" y="1904120"/>
                </a:cubicBezTo>
                <a:cubicBezTo>
                  <a:pt x="5268297" y="1848134"/>
                  <a:pt x="5342739" y="1920259"/>
                  <a:pt x="5291092" y="1868609"/>
                </a:cubicBezTo>
                <a:cubicBezTo>
                  <a:pt x="5273337" y="1874528"/>
                  <a:pt x="5251060" y="1873131"/>
                  <a:pt x="5237826" y="1886365"/>
                </a:cubicBezTo>
                <a:cubicBezTo>
                  <a:pt x="5231907" y="1892283"/>
                  <a:pt x="5226766" y="1899098"/>
                  <a:pt x="5220070" y="1904120"/>
                </a:cubicBezTo>
                <a:cubicBezTo>
                  <a:pt x="5202998" y="1916924"/>
                  <a:pt x="5181893" y="1924542"/>
                  <a:pt x="5166804" y="1939631"/>
                </a:cubicBezTo>
                <a:cubicBezTo>
                  <a:pt x="5130813" y="1975622"/>
                  <a:pt x="5151401" y="1960649"/>
                  <a:pt x="5104660" y="1984019"/>
                </a:cubicBezTo>
                <a:cubicBezTo>
                  <a:pt x="5069980" y="2018701"/>
                  <a:pt x="5106371" y="1987603"/>
                  <a:pt x="5060272" y="2010652"/>
                </a:cubicBezTo>
                <a:cubicBezTo>
                  <a:pt x="4991434" y="2045071"/>
                  <a:pt x="5073948" y="2014973"/>
                  <a:pt x="5007006" y="2037285"/>
                </a:cubicBezTo>
                <a:cubicBezTo>
                  <a:pt x="4982981" y="2053302"/>
                  <a:pt x="4973024" y="2061531"/>
                  <a:pt x="4944862" y="2072796"/>
                </a:cubicBezTo>
                <a:cubicBezTo>
                  <a:pt x="4927485" y="2079747"/>
                  <a:pt x="4891596" y="2090551"/>
                  <a:pt x="4891596" y="2090551"/>
                </a:cubicBezTo>
                <a:cubicBezTo>
                  <a:pt x="4882718" y="2096470"/>
                  <a:pt x="4874713" y="2103974"/>
                  <a:pt x="4864963" y="2108307"/>
                </a:cubicBezTo>
                <a:cubicBezTo>
                  <a:pt x="4847860" y="2115908"/>
                  <a:pt x="4827270" y="2115681"/>
                  <a:pt x="4811697" y="2126062"/>
                </a:cubicBezTo>
                <a:cubicBezTo>
                  <a:pt x="4802819" y="2131980"/>
                  <a:pt x="4794871" y="2139614"/>
                  <a:pt x="4785064" y="2143817"/>
                </a:cubicBezTo>
                <a:cubicBezTo>
                  <a:pt x="4773850" y="2148623"/>
                  <a:pt x="4761286" y="2149343"/>
                  <a:pt x="4749554" y="2152695"/>
                </a:cubicBezTo>
                <a:cubicBezTo>
                  <a:pt x="4740556" y="2155266"/>
                  <a:pt x="4731522" y="2157887"/>
                  <a:pt x="4722921" y="2161573"/>
                </a:cubicBezTo>
                <a:cubicBezTo>
                  <a:pt x="4710757" y="2166786"/>
                  <a:pt x="4698900" y="2172762"/>
                  <a:pt x="4687410" y="2179328"/>
                </a:cubicBezTo>
                <a:cubicBezTo>
                  <a:pt x="4678146" y="2184621"/>
                  <a:pt x="4670899" y="2193709"/>
                  <a:pt x="4660777" y="2197083"/>
                </a:cubicBezTo>
                <a:cubicBezTo>
                  <a:pt x="4643700" y="2202775"/>
                  <a:pt x="4625266" y="2203002"/>
                  <a:pt x="4607511" y="2205961"/>
                </a:cubicBezTo>
                <a:cubicBezTo>
                  <a:pt x="4545052" y="2247600"/>
                  <a:pt x="4624251" y="2199684"/>
                  <a:pt x="4536490" y="2232594"/>
                </a:cubicBezTo>
                <a:cubicBezTo>
                  <a:pt x="4526500" y="2236340"/>
                  <a:pt x="4519607" y="2246016"/>
                  <a:pt x="4509857" y="2250349"/>
                </a:cubicBezTo>
                <a:cubicBezTo>
                  <a:pt x="4492754" y="2257950"/>
                  <a:pt x="4472164" y="2257723"/>
                  <a:pt x="4456591" y="2268105"/>
                </a:cubicBezTo>
                <a:cubicBezTo>
                  <a:pt x="4447713" y="2274023"/>
                  <a:pt x="4439708" y="2281527"/>
                  <a:pt x="4429958" y="2285860"/>
                </a:cubicBezTo>
                <a:cubicBezTo>
                  <a:pt x="4402171" y="2298209"/>
                  <a:pt x="4370692" y="2305115"/>
                  <a:pt x="4341181" y="2312493"/>
                </a:cubicBezTo>
                <a:cubicBezTo>
                  <a:pt x="4332303" y="2318411"/>
                  <a:pt x="4324298" y="2325915"/>
                  <a:pt x="4314548" y="2330248"/>
                </a:cubicBezTo>
                <a:cubicBezTo>
                  <a:pt x="4314523" y="2330259"/>
                  <a:pt x="4247979" y="2352438"/>
                  <a:pt x="4234649" y="2356881"/>
                </a:cubicBezTo>
                <a:cubicBezTo>
                  <a:pt x="4225771" y="2359840"/>
                  <a:pt x="4216386" y="2361574"/>
                  <a:pt x="4208016" y="2365759"/>
                </a:cubicBezTo>
                <a:cubicBezTo>
                  <a:pt x="4128624" y="2405455"/>
                  <a:pt x="4162104" y="2392901"/>
                  <a:pt x="4110361" y="2410147"/>
                </a:cubicBezTo>
                <a:cubicBezTo>
                  <a:pt x="4072493" y="2435393"/>
                  <a:pt x="4059804" y="2447033"/>
                  <a:pt x="4021585" y="2463413"/>
                </a:cubicBezTo>
                <a:cubicBezTo>
                  <a:pt x="4012984" y="2467099"/>
                  <a:pt x="4003322" y="2468106"/>
                  <a:pt x="3994952" y="2472291"/>
                </a:cubicBezTo>
                <a:cubicBezTo>
                  <a:pt x="3985409" y="2477063"/>
                  <a:pt x="3976651" y="2483381"/>
                  <a:pt x="3968319" y="2490046"/>
                </a:cubicBezTo>
                <a:cubicBezTo>
                  <a:pt x="3961783" y="2495275"/>
                  <a:pt x="3957740" y="2503496"/>
                  <a:pt x="3950563" y="2507802"/>
                </a:cubicBezTo>
                <a:cubicBezTo>
                  <a:pt x="3942539" y="2512617"/>
                  <a:pt x="3932808" y="2513720"/>
                  <a:pt x="3923930" y="2516679"/>
                </a:cubicBezTo>
                <a:cubicBezTo>
                  <a:pt x="3915052" y="2522598"/>
                  <a:pt x="3907104" y="2530232"/>
                  <a:pt x="3897297" y="2534435"/>
                </a:cubicBezTo>
                <a:cubicBezTo>
                  <a:pt x="3886083" y="2539241"/>
                  <a:pt x="3872700" y="2537856"/>
                  <a:pt x="3861787" y="2543312"/>
                </a:cubicBezTo>
                <a:cubicBezTo>
                  <a:pt x="3854300" y="2547055"/>
                  <a:pt x="3851518" y="2557325"/>
                  <a:pt x="3844031" y="2561068"/>
                </a:cubicBezTo>
                <a:cubicBezTo>
                  <a:pt x="3833118" y="2566524"/>
                  <a:pt x="3820358" y="2566986"/>
                  <a:pt x="3808521" y="2569945"/>
                </a:cubicBezTo>
                <a:cubicBezTo>
                  <a:pt x="3799643" y="2575864"/>
                  <a:pt x="3791638" y="2583368"/>
                  <a:pt x="3781888" y="2587701"/>
                </a:cubicBezTo>
                <a:cubicBezTo>
                  <a:pt x="3764785" y="2595302"/>
                  <a:pt x="3728622" y="2605456"/>
                  <a:pt x="3728622" y="2605456"/>
                </a:cubicBezTo>
                <a:cubicBezTo>
                  <a:pt x="3687272" y="2646804"/>
                  <a:pt x="3740802" y="2599366"/>
                  <a:pt x="3675356" y="2632089"/>
                </a:cubicBezTo>
                <a:cubicBezTo>
                  <a:pt x="3667870" y="2635832"/>
                  <a:pt x="3665293" y="2646547"/>
                  <a:pt x="3657600" y="2649844"/>
                </a:cubicBezTo>
                <a:cubicBezTo>
                  <a:pt x="3643731" y="2655788"/>
                  <a:pt x="3627769" y="2654752"/>
                  <a:pt x="3613212" y="2658722"/>
                </a:cubicBezTo>
                <a:cubicBezTo>
                  <a:pt x="3595156" y="2663646"/>
                  <a:pt x="3559946" y="2676477"/>
                  <a:pt x="3559946" y="2676477"/>
                </a:cubicBezTo>
                <a:cubicBezTo>
                  <a:pt x="3535921" y="2692494"/>
                  <a:pt x="3525964" y="2700723"/>
                  <a:pt x="3497802" y="2711988"/>
                </a:cubicBezTo>
                <a:cubicBezTo>
                  <a:pt x="3480425" y="2718939"/>
                  <a:pt x="3462291" y="2723825"/>
                  <a:pt x="3444536" y="2729743"/>
                </a:cubicBezTo>
                <a:cubicBezTo>
                  <a:pt x="3435658" y="2732702"/>
                  <a:pt x="3425689" y="2733430"/>
                  <a:pt x="3417903" y="2738621"/>
                </a:cubicBezTo>
                <a:cubicBezTo>
                  <a:pt x="3409025" y="2744539"/>
                  <a:pt x="3401020" y="2752043"/>
                  <a:pt x="3391270" y="2756376"/>
                </a:cubicBezTo>
                <a:cubicBezTo>
                  <a:pt x="3374167" y="2763977"/>
                  <a:pt x="3354053" y="2764503"/>
                  <a:pt x="3338004" y="2774132"/>
                </a:cubicBezTo>
                <a:cubicBezTo>
                  <a:pt x="3277566" y="2810395"/>
                  <a:pt x="3309987" y="2795308"/>
                  <a:pt x="3240350" y="2818520"/>
                </a:cubicBezTo>
                <a:lnTo>
                  <a:pt x="3187084" y="2836275"/>
                </a:lnTo>
                <a:cubicBezTo>
                  <a:pt x="3178206" y="2839234"/>
                  <a:pt x="3168237" y="2839962"/>
                  <a:pt x="3160451" y="2845153"/>
                </a:cubicBezTo>
                <a:cubicBezTo>
                  <a:pt x="3151573" y="2851072"/>
                  <a:pt x="3144438" y="2861881"/>
                  <a:pt x="3133818" y="2862909"/>
                </a:cubicBezTo>
                <a:cubicBezTo>
                  <a:pt x="3051292" y="2870895"/>
                  <a:pt x="2968101" y="2868827"/>
                  <a:pt x="2885243" y="2871786"/>
                </a:cubicBezTo>
                <a:cubicBezTo>
                  <a:pt x="2873406" y="2883623"/>
                  <a:pt x="2859018" y="2893368"/>
                  <a:pt x="2849732" y="2907297"/>
                </a:cubicBezTo>
                <a:cubicBezTo>
                  <a:pt x="2843814" y="2916175"/>
                  <a:pt x="2839522" y="2926385"/>
                  <a:pt x="2831977" y="2933930"/>
                </a:cubicBezTo>
                <a:cubicBezTo>
                  <a:pt x="2824432" y="2941475"/>
                  <a:pt x="2813675" y="2945020"/>
                  <a:pt x="2805344" y="2951685"/>
                </a:cubicBezTo>
                <a:cubicBezTo>
                  <a:pt x="2770526" y="2979540"/>
                  <a:pt x="2807209" y="2962902"/>
                  <a:pt x="2760956" y="2978318"/>
                </a:cubicBezTo>
                <a:cubicBezTo>
                  <a:pt x="2715964" y="3023310"/>
                  <a:pt x="2774193" y="2970375"/>
                  <a:pt x="2716567" y="3004951"/>
                </a:cubicBezTo>
                <a:cubicBezTo>
                  <a:pt x="2709390" y="3009257"/>
                  <a:pt x="2705508" y="3017685"/>
                  <a:pt x="2698812" y="3022707"/>
                </a:cubicBezTo>
                <a:cubicBezTo>
                  <a:pt x="2681741" y="3035511"/>
                  <a:pt x="2660635" y="3043128"/>
                  <a:pt x="2645546" y="3058217"/>
                </a:cubicBezTo>
                <a:cubicBezTo>
                  <a:pt x="2620575" y="3083189"/>
                  <a:pt x="2614683" y="3091403"/>
                  <a:pt x="2574525" y="3111483"/>
                </a:cubicBezTo>
                <a:cubicBezTo>
                  <a:pt x="2562688" y="3117402"/>
                  <a:pt x="2550362" y="3122430"/>
                  <a:pt x="2539014" y="3129239"/>
                </a:cubicBezTo>
                <a:cubicBezTo>
                  <a:pt x="2520716" y="3140218"/>
                  <a:pt x="2503503" y="3152912"/>
                  <a:pt x="2485748" y="3164749"/>
                </a:cubicBezTo>
                <a:cubicBezTo>
                  <a:pt x="2476870" y="3170668"/>
                  <a:pt x="2469237" y="3179131"/>
                  <a:pt x="2459115" y="3182505"/>
                </a:cubicBezTo>
                <a:lnTo>
                  <a:pt x="2432482" y="3191382"/>
                </a:lnTo>
                <a:cubicBezTo>
                  <a:pt x="2426563" y="3197301"/>
                  <a:pt x="2422213" y="3205395"/>
                  <a:pt x="2414726" y="3209138"/>
                </a:cubicBezTo>
                <a:cubicBezTo>
                  <a:pt x="2397986" y="3217508"/>
                  <a:pt x="2361460" y="3226893"/>
                  <a:pt x="2361460" y="3226893"/>
                </a:cubicBezTo>
                <a:cubicBezTo>
                  <a:pt x="2355542" y="3235771"/>
                  <a:pt x="2352036" y="3246861"/>
                  <a:pt x="2343705" y="3253526"/>
                </a:cubicBezTo>
                <a:cubicBezTo>
                  <a:pt x="2336398" y="3259372"/>
                  <a:pt x="2325442" y="3258219"/>
                  <a:pt x="2317072" y="3262404"/>
                </a:cubicBezTo>
                <a:cubicBezTo>
                  <a:pt x="2307529" y="3267176"/>
                  <a:pt x="2298636" y="3273329"/>
                  <a:pt x="2290439" y="3280159"/>
                </a:cubicBezTo>
                <a:cubicBezTo>
                  <a:pt x="2280794" y="3288196"/>
                  <a:pt x="2273451" y="3298755"/>
                  <a:pt x="2263806" y="3306792"/>
                </a:cubicBezTo>
                <a:cubicBezTo>
                  <a:pt x="2255609" y="3313622"/>
                  <a:pt x="2245274" y="3317603"/>
                  <a:pt x="2237173" y="3324547"/>
                </a:cubicBezTo>
                <a:cubicBezTo>
                  <a:pt x="2224463" y="3335441"/>
                  <a:pt x="2217543" y="3354764"/>
                  <a:pt x="2201662" y="3360058"/>
                </a:cubicBezTo>
                <a:cubicBezTo>
                  <a:pt x="2174970" y="3368956"/>
                  <a:pt x="2171341" y="3367570"/>
                  <a:pt x="2148396" y="3386691"/>
                </a:cubicBezTo>
                <a:cubicBezTo>
                  <a:pt x="2138751" y="3394728"/>
                  <a:pt x="2131408" y="3405287"/>
                  <a:pt x="2121763" y="3413324"/>
                </a:cubicBezTo>
                <a:cubicBezTo>
                  <a:pt x="2113566" y="3420154"/>
                  <a:pt x="2103461" y="3424414"/>
                  <a:pt x="2095130" y="3431079"/>
                </a:cubicBezTo>
                <a:cubicBezTo>
                  <a:pt x="2088594" y="3436308"/>
                  <a:pt x="2084861" y="3445092"/>
                  <a:pt x="2077375" y="3448835"/>
                </a:cubicBezTo>
                <a:cubicBezTo>
                  <a:pt x="2066462" y="3454292"/>
                  <a:pt x="2053701" y="3454753"/>
                  <a:pt x="2041864" y="3457712"/>
                </a:cubicBezTo>
                <a:cubicBezTo>
                  <a:pt x="2033801" y="3469807"/>
                  <a:pt x="2020408" y="3493669"/>
                  <a:pt x="2006354" y="3502101"/>
                </a:cubicBezTo>
                <a:cubicBezTo>
                  <a:pt x="1998330" y="3506916"/>
                  <a:pt x="1988599" y="3508019"/>
                  <a:pt x="1979721" y="3510978"/>
                </a:cubicBezTo>
                <a:cubicBezTo>
                  <a:pt x="1973802" y="3516897"/>
                  <a:pt x="1968661" y="3523712"/>
                  <a:pt x="1961965" y="3528734"/>
                </a:cubicBezTo>
                <a:cubicBezTo>
                  <a:pt x="1944894" y="3541537"/>
                  <a:pt x="1923788" y="3549155"/>
                  <a:pt x="1908699" y="3564244"/>
                </a:cubicBezTo>
                <a:cubicBezTo>
                  <a:pt x="1902781" y="3570163"/>
                  <a:pt x="1897480" y="3576771"/>
                  <a:pt x="1890944" y="3582000"/>
                </a:cubicBezTo>
                <a:cubicBezTo>
                  <a:pt x="1882613" y="3588665"/>
                  <a:pt x="1872508" y="3592925"/>
                  <a:pt x="1864311" y="3599755"/>
                </a:cubicBezTo>
                <a:cubicBezTo>
                  <a:pt x="1854666" y="3607792"/>
                  <a:pt x="1847323" y="3618351"/>
                  <a:pt x="1837678" y="3626388"/>
                </a:cubicBezTo>
                <a:cubicBezTo>
                  <a:pt x="1829481" y="3633218"/>
                  <a:pt x="1819146" y="3637199"/>
                  <a:pt x="1811045" y="3644143"/>
                </a:cubicBezTo>
                <a:cubicBezTo>
                  <a:pt x="1757427" y="3690101"/>
                  <a:pt x="1797838" y="3672219"/>
                  <a:pt x="1748901" y="3688532"/>
                </a:cubicBezTo>
                <a:cubicBezTo>
                  <a:pt x="1735800" y="3708184"/>
                  <a:pt x="1725020" y="3728127"/>
                  <a:pt x="1704513" y="3741798"/>
                </a:cubicBezTo>
                <a:cubicBezTo>
                  <a:pt x="1696727" y="3746989"/>
                  <a:pt x="1686758" y="3747716"/>
                  <a:pt x="1677880" y="3750675"/>
                </a:cubicBezTo>
                <a:cubicBezTo>
                  <a:pt x="1635014" y="3793543"/>
                  <a:pt x="1689482" y="3741394"/>
                  <a:pt x="1633492" y="3786186"/>
                </a:cubicBezTo>
                <a:cubicBezTo>
                  <a:pt x="1626956" y="3791415"/>
                  <a:pt x="1622432" y="3798920"/>
                  <a:pt x="1615736" y="3803942"/>
                </a:cubicBezTo>
                <a:cubicBezTo>
                  <a:pt x="1598665" y="3816745"/>
                  <a:pt x="1577559" y="3824363"/>
                  <a:pt x="1562470" y="3839452"/>
                </a:cubicBezTo>
                <a:cubicBezTo>
                  <a:pt x="1538098" y="3863825"/>
                  <a:pt x="1552656" y="3854561"/>
                  <a:pt x="1518082" y="3866085"/>
                </a:cubicBezTo>
                <a:cubicBezTo>
                  <a:pt x="1478245" y="3905922"/>
                  <a:pt x="1525555" y="3863906"/>
                  <a:pt x="1473693" y="3892718"/>
                </a:cubicBezTo>
                <a:cubicBezTo>
                  <a:pt x="1455039" y="3903081"/>
                  <a:pt x="1440671" y="3921481"/>
                  <a:pt x="1420427" y="3928229"/>
                </a:cubicBezTo>
                <a:cubicBezTo>
                  <a:pt x="1353484" y="3950544"/>
                  <a:pt x="1436000" y="3920443"/>
                  <a:pt x="1367161" y="3954862"/>
                </a:cubicBezTo>
                <a:cubicBezTo>
                  <a:pt x="1327124" y="3974880"/>
                  <a:pt x="1352056" y="3949695"/>
                  <a:pt x="1313895" y="3981495"/>
                </a:cubicBezTo>
                <a:cubicBezTo>
                  <a:pt x="1304250" y="3989532"/>
                  <a:pt x="1296907" y="4000091"/>
                  <a:pt x="1287262" y="4008128"/>
                </a:cubicBezTo>
                <a:cubicBezTo>
                  <a:pt x="1279065" y="4014958"/>
                  <a:pt x="1268960" y="4019218"/>
                  <a:pt x="1260629" y="4025883"/>
                </a:cubicBezTo>
                <a:cubicBezTo>
                  <a:pt x="1254093" y="4031112"/>
                  <a:pt x="1250051" y="4039333"/>
                  <a:pt x="1242874" y="4043639"/>
                </a:cubicBezTo>
                <a:cubicBezTo>
                  <a:pt x="1203694" y="4067147"/>
                  <a:pt x="1233997" y="4052516"/>
                  <a:pt x="1225119" y="4052516"/>
                </a:cubicBezTo>
                <a:close/>
              </a:path>
            </a:pathLst>
          </a:custGeom>
          <a:solidFill>
            <a:srgbClr val="C00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7" name="Frihåndsform 16"/>
          <p:cNvSpPr/>
          <p:nvPr/>
        </p:nvSpPr>
        <p:spPr>
          <a:xfrm>
            <a:off x="3632200" y="2157413"/>
            <a:ext cx="788988" cy="612775"/>
          </a:xfrm>
          <a:custGeom>
            <a:avLst/>
            <a:gdLst>
              <a:gd name="connsiteX0" fmla="*/ 16276 w 788634"/>
              <a:gd name="connsiteY0" fmla="*/ 106533 h 612560"/>
              <a:gd name="connsiteX1" fmla="*/ 113931 w 788634"/>
              <a:gd name="connsiteY1" fmla="*/ 97655 h 612560"/>
              <a:gd name="connsiteX2" fmla="*/ 202707 w 788634"/>
              <a:gd name="connsiteY2" fmla="*/ 79900 h 612560"/>
              <a:gd name="connsiteX3" fmla="*/ 273729 w 788634"/>
              <a:gd name="connsiteY3" fmla="*/ 71022 h 612560"/>
              <a:gd name="connsiteX4" fmla="*/ 326995 w 788634"/>
              <a:gd name="connsiteY4" fmla="*/ 62144 h 612560"/>
              <a:gd name="connsiteX5" fmla="*/ 398016 w 788634"/>
              <a:gd name="connsiteY5" fmla="*/ 44389 h 612560"/>
              <a:gd name="connsiteX6" fmla="*/ 406894 w 788634"/>
              <a:gd name="connsiteY6" fmla="*/ 17756 h 612560"/>
              <a:gd name="connsiteX7" fmla="*/ 460160 w 788634"/>
              <a:gd name="connsiteY7" fmla="*/ 17756 h 612560"/>
              <a:gd name="connsiteX8" fmla="*/ 486793 w 788634"/>
              <a:gd name="connsiteY8" fmla="*/ 62144 h 612560"/>
              <a:gd name="connsiteX9" fmla="*/ 495671 w 788634"/>
              <a:gd name="connsiteY9" fmla="*/ 88777 h 612560"/>
              <a:gd name="connsiteX10" fmla="*/ 522304 w 788634"/>
              <a:gd name="connsiteY10" fmla="*/ 97655 h 612560"/>
              <a:gd name="connsiteX11" fmla="*/ 557814 w 788634"/>
              <a:gd name="connsiteY11" fmla="*/ 142044 h 612560"/>
              <a:gd name="connsiteX12" fmla="*/ 602203 w 788634"/>
              <a:gd name="connsiteY12" fmla="*/ 177554 h 612560"/>
              <a:gd name="connsiteX13" fmla="*/ 619958 w 788634"/>
              <a:gd name="connsiteY13" fmla="*/ 204187 h 612560"/>
              <a:gd name="connsiteX14" fmla="*/ 655469 w 788634"/>
              <a:gd name="connsiteY14" fmla="*/ 239698 h 612560"/>
              <a:gd name="connsiteX15" fmla="*/ 682102 w 788634"/>
              <a:gd name="connsiteY15" fmla="*/ 284086 h 612560"/>
              <a:gd name="connsiteX16" fmla="*/ 708735 w 788634"/>
              <a:gd name="connsiteY16" fmla="*/ 328475 h 612560"/>
              <a:gd name="connsiteX17" fmla="*/ 762001 w 788634"/>
              <a:gd name="connsiteY17" fmla="*/ 399496 h 612560"/>
              <a:gd name="connsiteX18" fmla="*/ 788634 w 788634"/>
              <a:gd name="connsiteY18" fmla="*/ 452762 h 612560"/>
              <a:gd name="connsiteX19" fmla="*/ 779756 w 788634"/>
              <a:gd name="connsiteY19" fmla="*/ 479395 h 612560"/>
              <a:gd name="connsiteX20" fmla="*/ 753123 w 788634"/>
              <a:gd name="connsiteY20" fmla="*/ 497150 h 612560"/>
              <a:gd name="connsiteX21" fmla="*/ 717612 w 788634"/>
              <a:gd name="connsiteY21" fmla="*/ 532661 h 612560"/>
              <a:gd name="connsiteX22" fmla="*/ 717612 w 788634"/>
              <a:gd name="connsiteY22" fmla="*/ 532661 h 612560"/>
              <a:gd name="connsiteX23" fmla="*/ 699857 w 788634"/>
              <a:gd name="connsiteY23" fmla="*/ 559294 h 612560"/>
              <a:gd name="connsiteX24" fmla="*/ 673224 w 788634"/>
              <a:gd name="connsiteY24" fmla="*/ 577049 h 612560"/>
              <a:gd name="connsiteX25" fmla="*/ 637713 w 788634"/>
              <a:gd name="connsiteY25" fmla="*/ 612560 h 612560"/>
              <a:gd name="connsiteX26" fmla="*/ 566692 w 788634"/>
              <a:gd name="connsiteY26" fmla="*/ 594805 h 612560"/>
              <a:gd name="connsiteX27" fmla="*/ 548937 w 788634"/>
              <a:gd name="connsiteY27" fmla="*/ 577049 h 612560"/>
              <a:gd name="connsiteX28" fmla="*/ 504548 w 788634"/>
              <a:gd name="connsiteY28" fmla="*/ 541539 h 612560"/>
              <a:gd name="connsiteX29" fmla="*/ 469037 w 788634"/>
              <a:gd name="connsiteY29" fmla="*/ 506028 h 612560"/>
              <a:gd name="connsiteX30" fmla="*/ 460160 w 788634"/>
              <a:gd name="connsiteY30" fmla="*/ 479395 h 612560"/>
              <a:gd name="connsiteX31" fmla="*/ 398016 w 788634"/>
              <a:gd name="connsiteY31" fmla="*/ 426129 h 612560"/>
              <a:gd name="connsiteX32" fmla="*/ 344750 w 788634"/>
              <a:gd name="connsiteY32" fmla="*/ 372863 h 612560"/>
              <a:gd name="connsiteX33" fmla="*/ 318117 w 788634"/>
              <a:gd name="connsiteY33" fmla="*/ 355108 h 612560"/>
              <a:gd name="connsiteX34" fmla="*/ 255973 w 788634"/>
              <a:gd name="connsiteY34" fmla="*/ 310719 h 612560"/>
              <a:gd name="connsiteX35" fmla="*/ 229340 w 788634"/>
              <a:gd name="connsiteY35" fmla="*/ 284086 h 612560"/>
              <a:gd name="connsiteX36" fmla="*/ 176074 w 788634"/>
              <a:gd name="connsiteY36" fmla="*/ 248576 h 612560"/>
              <a:gd name="connsiteX37" fmla="*/ 149441 w 788634"/>
              <a:gd name="connsiteY37" fmla="*/ 230820 h 612560"/>
              <a:gd name="connsiteX38" fmla="*/ 122808 w 788634"/>
              <a:gd name="connsiteY38" fmla="*/ 213065 h 612560"/>
              <a:gd name="connsiteX39" fmla="*/ 96175 w 788634"/>
              <a:gd name="connsiteY39" fmla="*/ 195310 h 612560"/>
              <a:gd name="connsiteX40" fmla="*/ 51787 w 788634"/>
              <a:gd name="connsiteY40" fmla="*/ 159799 h 612560"/>
              <a:gd name="connsiteX41" fmla="*/ 16276 w 788634"/>
              <a:gd name="connsiteY41" fmla="*/ 115410 h 612560"/>
              <a:gd name="connsiteX42" fmla="*/ 16276 w 788634"/>
              <a:gd name="connsiteY42" fmla="*/ 106533 h 61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8634" h="612560">
                <a:moveTo>
                  <a:pt x="16276" y="106533"/>
                </a:moveTo>
                <a:cubicBezTo>
                  <a:pt x="32552" y="103574"/>
                  <a:pt x="81574" y="102277"/>
                  <a:pt x="113931" y="97655"/>
                </a:cubicBezTo>
                <a:cubicBezTo>
                  <a:pt x="143806" y="93387"/>
                  <a:pt x="172762" y="83643"/>
                  <a:pt x="202707" y="79900"/>
                </a:cubicBezTo>
                <a:lnTo>
                  <a:pt x="273729" y="71022"/>
                </a:lnTo>
                <a:cubicBezTo>
                  <a:pt x="291548" y="68476"/>
                  <a:pt x="309394" y="65916"/>
                  <a:pt x="326995" y="62144"/>
                </a:cubicBezTo>
                <a:cubicBezTo>
                  <a:pt x="350856" y="57031"/>
                  <a:pt x="398016" y="44389"/>
                  <a:pt x="398016" y="44389"/>
                </a:cubicBezTo>
                <a:cubicBezTo>
                  <a:pt x="400975" y="35511"/>
                  <a:pt x="400277" y="24373"/>
                  <a:pt x="406894" y="17756"/>
                </a:cubicBezTo>
                <a:cubicBezTo>
                  <a:pt x="424650" y="0"/>
                  <a:pt x="442404" y="11837"/>
                  <a:pt x="460160" y="17756"/>
                </a:cubicBezTo>
                <a:cubicBezTo>
                  <a:pt x="485305" y="93197"/>
                  <a:pt x="450236" y="1219"/>
                  <a:pt x="486793" y="62144"/>
                </a:cubicBezTo>
                <a:cubicBezTo>
                  <a:pt x="491608" y="70168"/>
                  <a:pt x="489054" y="82160"/>
                  <a:pt x="495671" y="88777"/>
                </a:cubicBezTo>
                <a:cubicBezTo>
                  <a:pt x="502288" y="95394"/>
                  <a:pt x="513426" y="94696"/>
                  <a:pt x="522304" y="97655"/>
                </a:cubicBezTo>
                <a:cubicBezTo>
                  <a:pt x="535486" y="117428"/>
                  <a:pt x="539744" y="127588"/>
                  <a:pt x="557814" y="142044"/>
                </a:cubicBezTo>
                <a:cubicBezTo>
                  <a:pt x="583447" y="162551"/>
                  <a:pt x="583150" y="153738"/>
                  <a:pt x="602203" y="177554"/>
                </a:cubicBezTo>
                <a:cubicBezTo>
                  <a:pt x="608868" y="185885"/>
                  <a:pt x="613014" y="196086"/>
                  <a:pt x="619958" y="204187"/>
                </a:cubicBezTo>
                <a:cubicBezTo>
                  <a:pt x="630852" y="216897"/>
                  <a:pt x="655469" y="239698"/>
                  <a:pt x="655469" y="239698"/>
                </a:cubicBezTo>
                <a:cubicBezTo>
                  <a:pt x="680616" y="315144"/>
                  <a:pt x="645544" y="223156"/>
                  <a:pt x="682102" y="284086"/>
                </a:cubicBezTo>
                <a:cubicBezTo>
                  <a:pt x="716678" y="341712"/>
                  <a:pt x="663743" y="283483"/>
                  <a:pt x="708735" y="328475"/>
                </a:cubicBezTo>
                <a:cubicBezTo>
                  <a:pt x="731832" y="397771"/>
                  <a:pt x="693993" y="297483"/>
                  <a:pt x="762001" y="399496"/>
                </a:cubicBezTo>
                <a:cubicBezTo>
                  <a:pt x="784947" y="433915"/>
                  <a:pt x="776382" y="416007"/>
                  <a:pt x="788634" y="452762"/>
                </a:cubicBezTo>
                <a:cubicBezTo>
                  <a:pt x="785675" y="461640"/>
                  <a:pt x="785602" y="472088"/>
                  <a:pt x="779756" y="479395"/>
                </a:cubicBezTo>
                <a:cubicBezTo>
                  <a:pt x="773091" y="487726"/>
                  <a:pt x="761224" y="490206"/>
                  <a:pt x="753123" y="497150"/>
                </a:cubicBezTo>
                <a:cubicBezTo>
                  <a:pt x="740413" y="508044"/>
                  <a:pt x="729449" y="520824"/>
                  <a:pt x="717612" y="532661"/>
                </a:cubicBezTo>
                <a:lnTo>
                  <a:pt x="717612" y="532661"/>
                </a:lnTo>
                <a:cubicBezTo>
                  <a:pt x="711694" y="541539"/>
                  <a:pt x="707402" y="551749"/>
                  <a:pt x="699857" y="559294"/>
                </a:cubicBezTo>
                <a:cubicBezTo>
                  <a:pt x="692312" y="566839"/>
                  <a:pt x="681325" y="570105"/>
                  <a:pt x="673224" y="577049"/>
                </a:cubicBezTo>
                <a:cubicBezTo>
                  <a:pt x="660514" y="587943"/>
                  <a:pt x="637713" y="612560"/>
                  <a:pt x="637713" y="612560"/>
                </a:cubicBezTo>
                <a:cubicBezTo>
                  <a:pt x="628172" y="610652"/>
                  <a:pt x="580338" y="602993"/>
                  <a:pt x="566692" y="594805"/>
                </a:cubicBezTo>
                <a:cubicBezTo>
                  <a:pt x="559515" y="590499"/>
                  <a:pt x="555473" y="582278"/>
                  <a:pt x="548937" y="577049"/>
                </a:cubicBezTo>
                <a:cubicBezTo>
                  <a:pt x="492929" y="532242"/>
                  <a:pt x="547429" y="584418"/>
                  <a:pt x="504548" y="541539"/>
                </a:cubicBezTo>
                <a:cubicBezTo>
                  <a:pt x="480877" y="470519"/>
                  <a:pt x="516384" y="553375"/>
                  <a:pt x="469037" y="506028"/>
                </a:cubicBezTo>
                <a:cubicBezTo>
                  <a:pt x="462420" y="499411"/>
                  <a:pt x="465599" y="487010"/>
                  <a:pt x="460160" y="479395"/>
                </a:cubicBezTo>
                <a:cubicBezTo>
                  <a:pt x="423131" y="427554"/>
                  <a:pt x="434736" y="458769"/>
                  <a:pt x="398016" y="426129"/>
                </a:cubicBezTo>
                <a:cubicBezTo>
                  <a:pt x="379249" y="409447"/>
                  <a:pt x="365643" y="386791"/>
                  <a:pt x="344750" y="372863"/>
                </a:cubicBezTo>
                <a:cubicBezTo>
                  <a:pt x="335872" y="366945"/>
                  <a:pt x="326218" y="362052"/>
                  <a:pt x="318117" y="355108"/>
                </a:cubicBezTo>
                <a:cubicBezTo>
                  <a:pt x="264499" y="309150"/>
                  <a:pt x="304910" y="327032"/>
                  <a:pt x="255973" y="310719"/>
                </a:cubicBezTo>
                <a:cubicBezTo>
                  <a:pt x="247095" y="301841"/>
                  <a:pt x="239250" y="291794"/>
                  <a:pt x="229340" y="284086"/>
                </a:cubicBezTo>
                <a:cubicBezTo>
                  <a:pt x="212496" y="270985"/>
                  <a:pt x="193829" y="260413"/>
                  <a:pt x="176074" y="248576"/>
                </a:cubicBezTo>
                <a:lnTo>
                  <a:pt x="149441" y="230820"/>
                </a:lnTo>
                <a:lnTo>
                  <a:pt x="122808" y="213065"/>
                </a:lnTo>
                <a:cubicBezTo>
                  <a:pt x="113930" y="207147"/>
                  <a:pt x="103719" y="202855"/>
                  <a:pt x="96175" y="195310"/>
                </a:cubicBezTo>
                <a:cubicBezTo>
                  <a:pt x="70876" y="170009"/>
                  <a:pt x="85384" y="182197"/>
                  <a:pt x="51787" y="159799"/>
                </a:cubicBezTo>
                <a:cubicBezTo>
                  <a:pt x="43722" y="147702"/>
                  <a:pt x="30332" y="123844"/>
                  <a:pt x="16276" y="115410"/>
                </a:cubicBezTo>
                <a:cubicBezTo>
                  <a:pt x="8252" y="110595"/>
                  <a:pt x="0" y="109492"/>
                  <a:pt x="16276" y="106533"/>
                </a:cubicBezTo>
                <a:close/>
              </a:path>
            </a:pathLst>
          </a:custGeom>
          <a:solidFill>
            <a:srgbClr val="C00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tel 1"/>
          <p:cNvSpPr>
            <a:spLocks noGrp="1"/>
          </p:cNvSpPr>
          <p:nvPr>
            <p:ph type="title"/>
          </p:nvPr>
        </p:nvSpPr>
        <p:spPr/>
        <p:txBody>
          <a:bodyPr/>
          <a:lstStyle/>
          <a:p>
            <a:r>
              <a:rPr lang="nb-NO" smtClean="0"/>
              <a:t>Strukturutviklingen</a:t>
            </a:r>
          </a:p>
        </p:txBody>
      </p:sp>
      <p:graphicFrame>
        <p:nvGraphicFramePr>
          <p:cNvPr id="4" name="Plassholder for innhold 3"/>
          <p:cNvGraphicFramePr>
            <a:graphicFrameLocks noGrp="1"/>
          </p:cNvGraphicFramePr>
          <p:nvPr>
            <p:ph idx="1"/>
          </p:nvPr>
        </p:nvGraphicFramePr>
        <p:xfrm>
          <a:off x="457200" y="1830388"/>
          <a:ext cx="8229600" cy="2966720"/>
        </p:xfrm>
        <a:graphic>
          <a:graphicData uri="http://schemas.openxmlformats.org/drawingml/2006/table">
            <a:tbl>
              <a:tblPr firstRow="1" bandRow="1">
                <a:tableStyleId>{2D5ABB26-0587-4C30-8999-92F81FD0307C}</a:tableStyleId>
              </a:tblPr>
              <a:tblGrid>
                <a:gridCol w="2057400"/>
                <a:gridCol w="2057400"/>
                <a:gridCol w="2057400"/>
                <a:gridCol w="2057400"/>
              </a:tblGrid>
              <a:tr h="370840">
                <a:tc>
                  <a:txBody>
                    <a:bodyPr/>
                    <a:lstStyle/>
                    <a:p>
                      <a:pPr algn="l" fontAlgn="b"/>
                      <a:r>
                        <a:rPr lang="nb-NO" sz="1800" b="1" i="0" u="none" strike="noStrike" dirty="0">
                          <a:solidFill>
                            <a:srgbClr val="000000"/>
                          </a:solidFill>
                          <a:latin typeface="Calibri"/>
                        </a:rPr>
                        <a:t>Driftsenhet  (dekar)</a:t>
                      </a:r>
                    </a:p>
                  </a:txBody>
                  <a:tcPr marL="9525" marR="9525" marT="9525" marB="0" anchor="b"/>
                </a:tc>
                <a:tc gridSpan="3">
                  <a:txBody>
                    <a:bodyPr/>
                    <a:lstStyle/>
                    <a:p>
                      <a:pPr algn="ctr" fontAlgn="b"/>
                      <a:r>
                        <a:rPr lang="nb-NO" sz="1800" b="1" i="0" u="none" strike="noStrike">
                          <a:solidFill>
                            <a:srgbClr val="000000"/>
                          </a:solidFill>
                          <a:latin typeface="Calibri"/>
                        </a:rPr>
                        <a:t>Herav selveid areal </a:t>
                      </a:r>
                    </a:p>
                  </a:txBody>
                  <a:tcPr marL="9525" marR="9525" marT="9525" marB="0" anchor="b"/>
                </a:tc>
                <a:tc hMerge="1">
                  <a:txBody>
                    <a:bodyPr/>
                    <a:lstStyle/>
                    <a:p>
                      <a:endParaRPr lang="nb-NO"/>
                    </a:p>
                  </a:txBody>
                  <a:tcPr/>
                </a:tc>
                <a:tc hMerge="1">
                  <a:txBody>
                    <a:bodyPr/>
                    <a:lstStyle/>
                    <a:p>
                      <a:endParaRPr lang="nb-NO"/>
                    </a:p>
                  </a:txBody>
                  <a:tcPr/>
                </a:tc>
              </a:tr>
              <a:tr h="370840">
                <a:tc>
                  <a:txBody>
                    <a:bodyPr/>
                    <a:lstStyle/>
                    <a:p>
                      <a:pPr algn="l" fontAlgn="b"/>
                      <a:endParaRPr lang="nb-NO" sz="1800" b="1" i="0" u="none" strike="noStrike">
                        <a:solidFill>
                          <a:srgbClr val="000000"/>
                        </a:solidFill>
                        <a:latin typeface="Calibri"/>
                      </a:endParaRPr>
                    </a:p>
                  </a:txBody>
                  <a:tcPr marL="9525" marR="9525" marT="9525" marB="0" anchor="b"/>
                </a:tc>
                <a:tc>
                  <a:txBody>
                    <a:bodyPr/>
                    <a:lstStyle/>
                    <a:p>
                      <a:pPr algn="ctr" fontAlgn="ctr"/>
                      <a:r>
                        <a:rPr lang="nb-NO" sz="1800" b="1" i="0" u="none" strike="noStrike" dirty="0">
                          <a:solidFill>
                            <a:srgbClr val="000000"/>
                          </a:solidFill>
                          <a:latin typeface="Calibri"/>
                        </a:rPr>
                        <a:t>2000</a:t>
                      </a:r>
                    </a:p>
                  </a:txBody>
                  <a:tcPr marL="9525" marR="9525" marT="9525" marB="0" anchor="ctr"/>
                </a:tc>
                <a:tc>
                  <a:txBody>
                    <a:bodyPr/>
                    <a:lstStyle/>
                    <a:p>
                      <a:pPr algn="ctr" fontAlgn="ctr"/>
                      <a:r>
                        <a:rPr lang="nb-NO" sz="1800" b="1" i="0" u="none" strike="noStrike">
                          <a:solidFill>
                            <a:srgbClr val="000000"/>
                          </a:solidFill>
                          <a:latin typeface="Calibri"/>
                        </a:rPr>
                        <a:t>2006</a:t>
                      </a:r>
                    </a:p>
                  </a:txBody>
                  <a:tcPr marL="9525" marR="9525" marT="9525" marB="0" anchor="ctr"/>
                </a:tc>
                <a:tc>
                  <a:txBody>
                    <a:bodyPr/>
                    <a:lstStyle/>
                    <a:p>
                      <a:pPr algn="ctr" fontAlgn="ctr"/>
                      <a:r>
                        <a:rPr lang="nb-NO" sz="1800" b="1" i="0" u="none" strike="noStrike" dirty="0">
                          <a:solidFill>
                            <a:srgbClr val="000000"/>
                          </a:solidFill>
                          <a:latin typeface="Calibri"/>
                        </a:rPr>
                        <a:t>2010</a:t>
                      </a:r>
                    </a:p>
                  </a:txBody>
                  <a:tcPr marL="9525" marR="9525" marT="9525" marB="0" anchor="ctr"/>
                </a:tc>
              </a:tr>
              <a:tr h="370840">
                <a:tc>
                  <a:txBody>
                    <a:bodyPr/>
                    <a:lstStyle/>
                    <a:p>
                      <a:pPr algn="l" fontAlgn="b"/>
                      <a:r>
                        <a:rPr lang="nb-NO" sz="1800" b="1" i="0" u="none" strike="noStrike">
                          <a:solidFill>
                            <a:srgbClr val="000000"/>
                          </a:solidFill>
                          <a:latin typeface="Calibri"/>
                        </a:rPr>
                        <a:t>0 – 49 </a:t>
                      </a:r>
                    </a:p>
                  </a:txBody>
                  <a:tcPr marL="9525" marR="9525" marT="9525" marB="0" anchor="b"/>
                </a:tc>
                <a:tc>
                  <a:txBody>
                    <a:bodyPr/>
                    <a:lstStyle/>
                    <a:p>
                      <a:pPr algn="ctr" fontAlgn="ctr"/>
                      <a:r>
                        <a:rPr lang="nb-NO" sz="2000" b="0" i="0" u="none" strike="noStrike" dirty="0">
                          <a:solidFill>
                            <a:srgbClr val="FF0000"/>
                          </a:solidFill>
                          <a:latin typeface="Calibri"/>
                        </a:rPr>
                        <a:t>11,2</a:t>
                      </a:r>
                    </a:p>
                  </a:txBody>
                  <a:tcPr marL="9525" marR="9525" marT="9525" marB="0" anchor="ctr"/>
                </a:tc>
                <a:tc>
                  <a:txBody>
                    <a:bodyPr/>
                    <a:lstStyle/>
                    <a:p>
                      <a:pPr algn="ctr" fontAlgn="ctr"/>
                      <a:r>
                        <a:rPr lang="nb-NO" sz="2000" b="0" i="0" u="none" strike="noStrike">
                          <a:solidFill>
                            <a:srgbClr val="FF0000"/>
                          </a:solidFill>
                          <a:latin typeface="Calibri"/>
                        </a:rPr>
                        <a:t>5,2</a:t>
                      </a:r>
                    </a:p>
                  </a:txBody>
                  <a:tcPr marL="9525" marR="9525" marT="9525" marB="0" anchor="ctr"/>
                </a:tc>
                <a:tc>
                  <a:txBody>
                    <a:bodyPr/>
                    <a:lstStyle/>
                    <a:p>
                      <a:pPr algn="ctr" fontAlgn="ctr"/>
                      <a:r>
                        <a:rPr lang="nb-NO" sz="2000" b="0" i="0" u="none" strike="noStrike">
                          <a:solidFill>
                            <a:srgbClr val="FF0000"/>
                          </a:solidFill>
                          <a:latin typeface="Calibri"/>
                        </a:rPr>
                        <a:t>5,4</a:t>
                      </a:r>
                    </a:p>
                  </a:txBody>
                  <a:tcPr marL="9525" marR="9525" marT="9525" marB="0" anchor="ctr"/>
                </a:tc>
              </a:tr>
              <a:tr h="370840">
                <a:tc>
                  <a:txBody>
                    <a:bodyPr/>
                    <a:lstStyle/>
                    <a:p>
                      <a:pPr algn="l" fontAlgn="b"/>
                      <a:r>
                        <a:rPr lang="nb-NO" sz="1800" b="1" i="0" u="none" strike="noStrike">
                          <a:solidFill>
                            <a:srgbClr val="000000"/>
                          </a:solidFill>
                          <a:latin typeface="Calibri"/>
                        </a:rPr>
                        <a:t>50 – 99 </a:t>
                      </a:r>
                    </a:p>
                  </a:txBody>
                  <a:tcPr marL="9525" marR="9525" marT="9525" marB="0" anchor="b"/>
                </a:tc>
                <a:tc>
                  <a:txBody>
                    <a:bodyPr/>
                    <a:lstStyle/>
                    <a:p>
                      <a:pPr algn="ctr" fontAlgn="ctr"/>
                      <a:r>
                        <a:rPr lang="nb-NO" sz="2000" b="0" i="0" u="none" strike="noStrike" dirty="0">
                          <a:solidFill>
                            <a:srgbClr val="FF0000"/>
                          </a:solidFill>
                          <a:latin typeface="Calibri"/>
                        </a:rPr>
                        <a:t>41,8</a:t>
                      </a:r>
                    </a:p>
                  </a:txBody>
                  <a:tcPr marL="9525" marR="9525" marT="9525" marB="0" anchor="ctr"/>
                </a:tc>
                <a:tc>
                  <a:txBody>
                    <a:bodyPr/>
                    <a:lstStyle/>
                    <a:p>
                      <a:pPr algn="ctr" fontAlgn="ctr"/>
                      <a:r>
                        <a:rPr lang="nb-NO" sz="2000" b="0" i="0" u="none" strike="noStrike">
                          <a:solidFill>
                            <a:srgbClr val="FF0000"/>
                          </a:solidFill>
                          <a:latin typeface="Calibri"/>
                        </a:rPr>
                        <a:t>26,3</a:t>
                      </a:r>
                    </a:p>
                  </a:txBody>
                  <a:tcPr marL="9525" marR="9525" marT="9525" marB="0" anchor="ctr"/>
                </a:tc>
                <a:tc>
                  <a:txBody>
                    <a:bodyPr/>
                    <a:lstStyle/>
                    <a:p>
                      <a:pPr algn="ctr" fontAlgn="ctr"/>
                      <a:r>
                        <a:rPr lang="nb-NO" sz="2000" b="0" i="0" u="none" strike="noStrike">
                          <a:solidFill>
                            <a:srgbClr val="FF0000"/>
                          </a:solidFill>
                          <a:latin typeface="Calibri"/>
                        </a:rPr>
                        <a:t>24,2</a:t>
                      </a:r>
                    </a:p>
                  </a:txBody>
                  <a:tcPr marL="9525" marR="9525" marT="9525" marB="0" anchor="ctr"/>
                </a:tc>
              </a:tr>
              <a:tr h="370840">
                <a:tc>
                  <a:txBody>
                    <a:bodyPr/>
                    <a:lstStyle/>
                    <a:p>
                      <a:pPr algn="l" fontAlgn="b"/>
                      <a:r>
                        <a:rPr lang="nb-NO" sz="1800" b="1" i="0" u="none" strike="noStrike">
                          <a:solidFill>
                            <a:srgbClr val="000000"/>
                          </a:solidFill>
                          <a:latin typeface="Calibri"/>
                        </a:rPr>
                        <a:t>100 – 199 </a:t>
                      </a:r>
                    </a:p>
                  </a:txBody>
                  <a:tcPr marL="9525" marR="9525" marT="9525" marB="0" anchor="b"/>
                </a:tc>
                <a:tc>
                  <a:txBody>
                    <a:bodyPr/>
                    <a:lstStyle/>
                    <a:p>
                      <a:pPr algn="ctr" fontAlgn="ctr"/>
                      <a:r>
                        <a:rPr lang="nb-NO" sz="2000" b="0" i="0" u="none" strike="noStrike" dirty="0">
                          <a:solidFill>
                            <a:srgbClr val="FF0000"/>
                          </a:solidFill>
                          <a:latin typeface="Calibri"/>
                        </a:rPr>
                        <a:t>82,7</a:t>
                      </a:r>
                    </a:p>
                  </a:txBody>
                  <a:tcPr marL="9525" marR="9525" marT="9525" marB="0" anchor="ctr"/>
                </a:tc>
                <a:tc>
                  <a:txBody>
                    <a:bodyPr/>
                    <a:lstStyle/>
                    <a:p>
                      <a:pPr algn="ctr" fontAlgn="ctr"/>
                      <a:r>
                        <a:rPr lang="nb-NO" sz="2000" b="0" i="0" u="none" strike="noStrike" dirty="0">
                          <a:solidFill>
                            <a:srgbClr val="FF0000"/>
                          </a:solidFill>
                          <a:latin typeface="Calibri"/>
                        </a:rPr>
                        <a:t>61,6</a:t>
                      </a:r>
                    </a:p>
                  </a:txBody>
                  <a:tcPr marL="9525" marR="9525" marT="9525" marB="0" anchor="ctr"/>
                </a:tc>
                <a:tc>
                  <a:txBody>
                    <a:bodyPr/>
                    <a:lstStyle/>
                    <a:p>
                      <a:pPr algn="ctr" fontAlgn="ctr"/>
                      <a:r>
                        <a:rPr lang="nb-NO" sz="2000" b="0" i="0" u="none" strike="noStrike">
                          <a:solidFill>
                            <a:srgbClr val="FF0000"/>
                          </a:solidFill>
                          <a:latin typeface="Calibri"/>
                        </a:rPr>
                        <a:t>54,7</a:t>
                      </a:r>
                    </a:p>
                  </a:txBody>
                  <a:tcPr marL="9525" marR="9525" marT="9525" marB="0" anchor="ctr"/>
                </a:tc>
              </a:tr>
              <a:tr h="370840">
                <a:tc>
                  <a:txBody>
                    <a:bodyPr/>
                    <a:lstStyle/>
                    <a:p>
                      <a:pPr algn="l" fontAlgn="b"/>
                      <a:r>
                        <a:rPr lang="nb-NO" sz="1800" b="1" i="0" u="none" strike="noStrike">
                          <a:solidFill>
                            <a:srgbClr val="000000"/>
                          </a:solidFill>
                          <a:latin typeface="Calibri"/>
                        </a:rPr>
                        <a:t>200 – 299 </a:t>
                      </a:r>
                    </a:p>
                  </a:txBody>
                  <a:tcPr marL="9525" marR="9525" marT="9525" marB="0" anchor="b"/>
                </a:tc>
                <a:tc rowSpan="2">
                  <a:txBody>
                    <a:bodyPr/>
                    <a:lstStyle/>
                    <a:p>
                      <a:pPr algn="ctr" fontAlgn="ctr"/>
                      <a:r>
                        <a:rPr lang="nb-NO" sz="2000" b="0" i="1" u="none" strike="noStrike">
                          <a:solidFill>
                            <a:srgbClr val="FF0000"/>
                          </a:solidFill>
                          <a:latin typeface="Calibri"/>
                        </a:rPr>
                        <a:t>149,7</a:t>
                      </a:r>
                    </a:p>
                  </a:txBody>
                  <a:tcPr marL="9525" marR="9525" marT="9525" marB="0" anchor="ctr"/>
                </a:tc>
                <a:tc>
                  <a:txBody>
                    <a:bodyPr/>
                    <a:lstStyle/>
                    <a:p>
                      <a:pPr algn="ctr" fontAlgn="ctr"/>
                      <a:r>
                        <a:rPr lang="nb-NO" sz="2000" b="0" i="0" u="none" strike="noStrike" dirty="0">
                          <a:solidFill>
                            <a:srgbClr val="FF0000"/>
                          </a:solidFill>
                          <a:latin typeface="Calibri"/>
                        </a:rPr>
                        <a:t>125,2</a:t>
                      </a:r>
                    </a:p>
                  </a:txBody>
                  <a:tcPr marL="9525" marR="9525" marT="9525" marB="0" anchor="ctr"/>
                </a:tc>
                <a:tc>
                  <a:txBody>
                    <a:bodyPr/>
                    <a:lstStyle/>
                    <a:p>
                      <a:pPr algn="ctr" fontAlgn="ctr"/>
                      <a:r>
                        <a:rPr lang="nb-NO" sz="2000" b="0" i="0" u="none" strike="noStrike">
                          <a:solidFill>
                            <a:srgbClr val="FF0000"/>
                          </a:solidFill>
                          <a:latin typeface="Calibri"/>
                        </a:rPr>
                        <a:t>111</a:t>
                      </a:r>
                    </a:p>
                  </a:txBody>
                  <a:tcPr marL="9525" marR="9525" marT="9525" marB="0" anchor="ctr"/>
                </a:tc>
              </a:tr>
              <a:tr h="370840">
                <a:tc>
                  <a:txBody>
                    <a:bodyPr/>
                    <a:lstStyle/>
                    <a:p>
                      <a:pPr algn="l" fontAlgn="b"/>
                      <a:r>
                        <a:rPr lang="nb-NO" sz="1800" b="1" i="0" u="none" strike="noStrike">
                          <a:solidFill>
                            <a:srgbClr val="000000"/>
                          </a:solidFill>
                          <a:latin typeface="Calibri"/>
                        </a:rPr>
                        <a:t>300 – 499 </a:t>
                      </a:r>
                    </a:p>
                  </a:txBody>
                  <a:tcPr marL="9525" marR="9525" marT="9525" marB="0" anchor="b"/>
                </a:tc>
                <a:tc vMerge="1">
                  <a:txBody>
                    <a:bodyPr/>
                    <a:lstStyle/>
                    <a:p>
                      <a:endParaRPr lang="nb-NO"/>
                    </a:p>
                  </a:txBody>
                  <a:tcPr/>
                </a:tc>
                <a:tc>
                  <a:txBody>
                    <a:bodyPr/>
                    <a:lstStyle/>
                    <a:p>
                      <a:pPr algn="ctr" fontAlgn="ctr"/>
                      <a:r>
                        <a:rPr lang="nb-NO" sz="2000" b="0" i="0" u="none" strike="noStrike" dirty="0">
                          <a:solidFill>
                            <a:srgbClr val="FF0000"/>
                          </a:solidFill>
                          <a:latin typeface="Calibri"/>
                        </a:rPr>
                        <a:t>187</a:t>
                      </a:r>
                    </a:p>
                  </a:txBody>
                  <a:tcPr marL="9525" marR="9525" marT="9525" marB="0" anchor="ctr"/>
                </a:tc>
                <a:tc>
                  <a:txBody>
                    <a:bodyPr/>
                    <a:lstStyle/>
                    <a:p>
                      <a:pPr algn="ctr" fontAlgn="ctr"/>
                      <a:r>
                        <a:rPr lang="nb-NO" sz="2000" b="0" i="0" u="none" strike="noStrike" dirty="0">
                          <a:solidFill>
                            <a:srgbClr val="FF0000"/>
                          </a:solidFill>
                          <a:latin typeface="Calibri"/>
                        </a:rPr>
                        <a:t>186,2</a:t>
                      </a:r>
                    </a:p>
                  </a:txBody>
                  <a:tcPr marL="9525" marR="9525" marT="9525" marB="0" anchor="ctr"/>
                </a:tc>
              </a:tr>
              <a:tr h="370840">
                <a:tc>
                  <a:txBody>
                    <a:bodyPr/>
                    <a:lstStyle/>
                    <a:p>
                      <a:pPr algn="l" fontAlgn="b"/>
                      <a:r>
                        <a:rPr lang="nb-NO" sz="1800" b="1" i="0" u="none" strike="noStrike">
                          <a:solidFill>
                            <a:srgbClr val="000000"/>
                          </a:solidFill>
                          <a:latin typeface="Calibri"/>
                        </a:rPr>
                        <a:t>500 + </a:t>
                      </a:r>
                    </a:p>
                  </a:txBody>
                  <a:tcPr marL="9525" marR="9525" marT="9525" marB="0" anchor="b"/>
                </a:tc>
                <a:tc>
                  <a:txBody>
                    <a:bodyPr/>
                    <a:lstStyle/>
                    <a:p>
                      <a:pPr algn="ctr" fontAlgn="ctr"/>
                      <a:r>
                        <a:rPr lang="nb-NO" sz="2000" b="0" i="0" u="none" strike="noStrike">
                          <a:solidFill>
                            <a:srgbClr val="FF0000"/>
                          </a:solidFill>
                          <a:latin typeface="Calibri"/>
                        </a:rPr>
                        <a:t>213,5</a:t>
                      </a:r>
                    </a:p>
                  </a:txBody>
                  <a:tcPr marL="9525" marR="9525" marT="9525" marB="0" anchor="ctr"/>
                </a:tc>
                <a:tc>
                  <a:txBody>
                    <a:bodyPr/>
                    <a:lstStyle/>
                    <a:p>
                      <a:pPr algn="ctr" fontAlgn="ctr"/>
                      <a:r>
                        <a:rPr lang="nb-NO" sz="2000" b="0" i="0" u="none" strike="noStrike">
                          <a:solidFill>
                            <a:srgbClr val="FF0000"/>
                          </a:solidFill>
                          <a:latin typeface="Calibri"/>
                        </a:rPr>
                        <a:t>303,8</a:t>
                      </a:r>
                    </a:p>
                  </a:txBody>
                  <a:tcPr marL="9525" marR="9525" marT="9525" marB="0" anchor="ctr"/>
                </a:tc>
                <a:tc>
                  <a:txBody>
                    <a:bodyPr/>
                    <a:lstStyle/>
                    <a:p>
                      <a:pPr algn="ctr" fontAlgn="ctr"/>
                      <a:r>
                        <a:rPr lang="nb-NO" sz="2000" b="0" i="0" u="none" strike="noStrike" dirty="0">
                          <a:solidFill>
                            <a:srgbClr val="FF0000"/>
                          </a:solidFill>
                          <a:latin typeface="Calibri"/>
                        </a:rPr>
                        <a:t>360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250825" y="908050"/>
            <a:ext cx="5595938" cy="5761038"/>
          </a:xfrm>
          <a:prstGeom prst="rect">
            <a:avLst/>
          </a:prstGeom>
          <a:noFill/>
          <a:ln w="9525">
            <a:noFill/>
            <a:miter lim="800000"/>
            <a:headEnd/>
            <a:tailEnd/>
          </a:ln>
        </p:spPr>
      </p:pic>
      <p:sp>
        <p:nvSpPr>
          <p:cNvPr id="11267" name="Tittel 1"/>
          <p:cNvSpPr>
            <a:spLocks noGrp="1"/>
          </p:cNvSpPr>
          <p:nvPr>
            <p:ph type="title"/>
          </p:nvPr>
        </p:nvSpPr>
        <p:spPr>
          <a:xfrm>
            <a:off x="457200" y="115888"/>
            <a:ext cx="8229600" cy="1143000"/>
          </a:xfrm>
        </p:spPr>
        <p:txBody>
          <a:bodyPr/>
          <a:lstStyle/>
          <a:p>
            <a:r>
              <a:rPr lang="nb-NO" sz="4000" b="1" smtClean="0"/>
              <a:t>Leiejordsandel i EU (2007)</a:t>
            </a:r>
          </a:p>
        </p:txBody>
      </p:sp>
      <p:sp>
        <p:nvSpPr>
          <p:cNvPr id="11268" name="TekstSylinder 7"/>
          <p:cNvSpPr txBox="1">
            <a:spLocks noChangeArrowheads="1"/>
          </p:cNvSpPr>
          <p:nvPr/>
        </p:nvSpPr>
        <p:spPr bwMode="auto">
          <a:xfrm>
            <a:off x="5581650" y="973138"/>
            <a:ext cx="1798638" cy="5048250"/>
          </a:xfrm>
          <a:prstGeom prst="rect">
            <a:avLst/>
          </a:prstGeom>
          <a:noFill/>
          <a:ln w="9525">
            <a:noFill/>
            <a:miter lim="800000"/>
            <a:headEnd/>
            <a:tailEnd/>
          </a:ln>
        </p:spPr>
        <p:txBody>
          <a:bodyPr>
            <a:spAutoFit/>
          </a:bodyPr>
          <a:lstStyle/>
          <a:p>
            <a:r>
              <a:rPr lang="nb-NO" sz="1400" b="1"/>
              <a:t>Old member states</a:t>
            </a:r>
          </a:p>
          <a:p>
            <a:r>
              <a:rPr lang="nb-NO" sz="1400"/>
              <a:t>Slovakia 	         89</a:t>
            </a:r>
          </a:p>
          <a:p>
            <a:r>
              <a:rPr lang="nb-NO" sz="1400"/>
              <a:t>Czech Republic  83</a:t>
            </a:r>
          </a:p>
          <a:p>
            <a:r>
              <a:rPr lang="nb-NO" sz="1400"/>
              <a:t>Bulgaria 	         79</a:t>
            </a:r>
          </a:p>
          <a:p>
            <a:r>
              <a:rPr lang="nb-NO" sz="1400"/>
              <a:t>France 	         74</a:t>
            </a:r>
          </a:p>
          <a:p>
            <a:r>
              <a:rPr lang="nb-NO" sz="1400"/>
              <a:t>Belgium 	         67</a:t>
            </a:r>
          </a:p>
          <a:p>
            <a:r>
              <a:rPr lang="nb-NO" sz="1400"/>
              <a:t>Germany 	         62</a:t>
            </a:r>
          </a:p>
          <a:p>
            <a:r>
              <a:rPr lang="nb-NO" sz="1400"/>
              <a:t>Hungary 	         56</a:t>
            </a:r>
          </a:p>
          <a:p>
            <a:r>
              <a:rPr lang="nb-NO" sz="1400"/>
              <a:t>Estonia 	         50</a:t>
            </a:r>
          </a:p>
          <a:p>
            <a:r>
              <a:rPr lang="nb-NO" sz="1400"/>
              <a:t>Lithuania 	         48</a:t>
            </a:r>
          </a:p>
          <a:p>
            <a:r>
              <a:rPr lang="nb-NO" sz="1400"/>
              <a:t>Sweden 	         39</a:t>
            </a:r>
          </a:p>
          <a:p>
            <a:r>
              <a:rPr lang="nb-NO" sz="1400"/>
              <a:t>Finland 	         34</a:t>
            </a:r>
          </a:p>
          <a:p>
            <a:r>
              <a:rPr lang="nb-NO" sz="1400"/>
              <a:t>UK 	         32</a:t>
            </a:r>
          </a:p>
          <a:p>
            <a:r>
              <a:rPr lang="nb-NO" sz="1400"/>
              <a:t>Greece 	         32</a:t>
            </a:r>
          </a:p>
          <a:p>
            <a:r>
              <a:rPr lang="nb-NO" sz="1400"/>
              <a:t>Italy 	         28</a:t>
            </a:r>
          </a:p>
          <a:p>
            <a:r>
              <a:rPr lang="nb-NO" sz="1400"/>
              <a:t>Latvia	         27</a:t>
            </a:r>
          </a:p>
          <a:p>
            <a:r>
              <a:rPr lang="nb-NO" sz="1400"/>
              <a:t>Spain 	         27</a:t>
            </a:r>
          </a:p>
          <a:p>
            <a:r>
              <a:rPr lang="nb-NO" sz="1400"/>
              <a:t>Netherlands        25</a:t>
            </a:r>
          </a:p>
          <a:p>
            <a:r>
              <a:rPr lang="nb-NO" sz="1400"/>
              <a:t>Poland 	         20</a:t>
            </a:r>
          </a:p>
          <a:p>
            <a:r>
              <a:rPr lang="nb-NO" sz="1400"/>
              <a:t>Ireland 	         18</a:t>
            </a:r>
          </a:p>
          <a:p>
            <a:r>
              <a:rPr lang="nb-NO" sz="1400"/>
              <a:t>Romania 	         17</a:t>
            </a:r>
          </a:p>
          <a:p>
            <a:endParaRPr lang="nb-NO" sz="1400"/>
          </a:p>
          <a:p>
            <a:r>
              <a:rPr lang="nb-NO" sz="1400" i="1"/>
              <a:t>Source: Eurostat.</a:t>
            </a:r>
            <a:endParaRPr lang="nb-NO" sz="1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B_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NB_L</Template>
  <TotalTime>5646</TotalTime>
  <Words>986</Words>
  <Application>Microsoft Office PowerPoint</Application>
  <PresentationFormat>Skjermfremvisning (4:3)</PresentationFormat>
  <Paragraphs>324</Paragraphs>
  <Slides>36</Slides>
  <Notes>8</Notes>
  <HiddenSlides>0</HiddenSlides>
  <MMClips>0</MMClips>
  <ScaleCrop>false</ScaleCrop>
  <HeadingPairs>
    <vt:vector size="8" baseType="variant">
      <vt:variant>
        <vt:lpstr>Brukte skrifter</vt:lpstr>
      </vt:variant>
      <vt:variant>
        <vt:i4>5</vt:i4>
      </vt:variant>
      <vt:variant>
        <vt:lpstr>Tema</vt:lpstr>
      </vt:variant>
      <vt:variant>
        <vt:i4>1</vt:i4>
      </vt:variant>
      <vt:variant>
        <vt:lpstr>Innebygde OLE-servere</vt:lpstr>
      </vt:variant>
      <vt:variant>
        <vt:i4>1</vt:i4>
      </vt:variant>
      <vt:variant>
        <vt:lpstr>Lysbildetitler</vt:lpstr>
      </vt:variant>
      <vt:variant>
        <vt:i4>36</vt:i4>
      </vt:variant>
    </vt:vector>
  </HeadingPairs>
  <TitlesOfParts>
    <vt:vector size="43" baseType="lpstr">
      <vt:lpstr>Arial</vt:lpstr>
      <vt:lpstr>Calibri</vt:lpstr>
      <vt:lpstr>Times</vt:lpstr>
      <vt:lpstr>Times New Roman</vt:lpstr>
      <vt:lpstr>Wingdings</vt:lpstr>
      <vt:lpstr>NB_L</vt:lpstr>
      <vt:lpstr>Microsoft Office Excel-diagram</vt:lpstr>
      <vt:lpstr>Miniseminar – konsesjonsloven</vt:lpstr>
      <vt:lpstr>Målene i eiendomspolitikken</vt:lpstr>
      <vt:lpstr>Effektive virkemidler for å nå målene?</vt:lpstr>
      <vt:lpstr>- «God dag, mann» - «Økseskaft» - (?)</vt:lpstr>
      <vt:lpstr>Hvordan kommer vi til målet?</vt:lpstr>
      <vt:lpstr>Delingsforbudet - begrunnelse</vt:lpstr>
      <vt:lpstr>Delingsforbud og tilleggsjord</vt:lpstr>
      <vt:lpstr>Strukturutviklingen</vt:lpstr>
      <vt:lpstr>Leiejordsandel i EU (2007)</vt:lpstr>
      <vt:lpstr>Leiejordsandel i EU (2007)</vt:lpstr>
      <vt:lpstr>Høyt antall delingssaker</vt:lpstr>
      <vt:lpstr>Før</vt:lpstr>
      <vt:lpstr>Nå</vt:lpstr>
      <vt:lpstr>Konsesjonsplikten</vt:lpstr>
      <vt:lpstr>Priskontroll = Velfungerende marked?</vt:lpstr>
      <vt:lpstr>Priskontroll = Velfungerende marked?</vt:lpstr>
      <vt:lpstr>Priskontrollen</vt:lpstr>
      <vt:lpstr>Avvikling av priskontrollen?</vt:lpstr>
      <vt:lpstr>Gjeldsgrad i norsk landbruk</vt:lpstr>
      <vt:lpstr>Lysbilde 20</vt:lpstr>
      <vt:lpstr>Lysbilde 21</vt:lpstr>
      <vt:lpstr>Forrentning korn, Skåne, Sverige</vt:lpstr>
      <vt:lpstr>Prisutvikling dansk jordbruksareal</vt:lpstr>
      <vt:lpstr>Danmark – FOI-Udredning 2012/3</vt:lpstr>
      <vt:lpstr>Danmark tilbake til leilendingstiden?</vt:lpstr>
      <vt:lpstr>Rekruttering til landbruket</vt:lpstr>
      <vt:lpstr>Boplikten</vt:lpstr>
      <vt:lpstr>Driveplikt</vt:lpstr>
      <vt:lpstr>Mål: Styrking av grunneierretten</vt:lpstr>
      <vt:lpstr>Mål: Økt verdiskapning</vt:lpstr>
      <vt:lpstr>Mål: Økt verdiskapning</vt:lpstr>
      <vt:lpstr>Mål: Selvforsyning og kostnadseffektiv matproduksjon</vt:lpstr>
      <vt:lpstr>Mål: Høy selvforsyningsgrad</vt:lpstr>
      <vt:lpstr>Ubalanse mellom målsetning og varslet virkemiddelbruk</vt:lpstr>
      <vt:lpstr>Valgets kvaler</vt:lpstr>
      <vt:lpstr>Lysbilde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ESDaling</dc:creator>
  <cp:lastModifiedBy>HV</cp:lastModifiedBy>
  <cp:revision>820</cp:revision>
  <dcterms:created xsi:type="dcterms:W3CDTF">2010-08-19T12:40:05Z</dcterms:created>
  <dcterms:modified xsi:type="dcterms:W3CDTF">2014-12-03T08:08:34Z</dcterms:modified>
</cp:coreProperties>
</file>