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sl-brukere-01\oslo\nering\ANDERS\R-ARK\jordbruksforhandling\krav%20og%20tilbud%20r&#248;d-gr&#248;nn%20regjer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8.5866848127985951E-2"/>
          <c:y val="2.6823884104201511E-2"/>
          <c:w val="0.87482570204064025"/>
          <c:h val="0.93489972975585689"/>
        </c:manualLayout>
      </c:layout>
      <c:barChart>
        <c:barDir val="col"/>
        <c:grouping val="stacked"/>
        <c:ser>
          <c:idx val="0"/>
          <c:order val="0"/>
          <c:tx>
            <c:strRef>
              <c:f>'per årsv'!$D$97</c:f>
              <c:strCache>
                <c:ptCount val="1"/>
                <c:pt idx="0">
                  <c:v>Forutsatt inntektsutslag av jordbruksoppgjøret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numRef>
              <c:f>'per årsv'!$C$98:$C$111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'per årsv'!$D$98:$D$111</c:f>
              <c:numCache>
                <c:formatCode>0</c:formatCode>
                <c:ptCount val="14"/>
                <c:pt idx="0">
                  <c:v>-6774.6199052132706</c:v>
                </c:pt>
                <c:pt idx="1">
                  <c:v>9497.4866605335774</c:v>
                </c:pt>
                <c:pt idx="2">
                  <c:v>12862.935513169847</c:v>
                </c:pt>
                <c:pt idx="3">
                  <c:v>1760.0531914893618</c:v>
                </c:pt>
                <c:pt idx="4">
                  <c:v>-3855.029126213592</c:v>
                </c:pt>
                <c:pt idx="5">
                  <c:v>8049.4526498696787</c:v>
                </c:pt>
                <c:pt idx="6">
                  <c:v>15855.731520815631</c:v>
                </c:pt>
                <c:pt idx="7">
                  <c:v>18971.770657672852</c:v>
                </c:pt>
                <c:pt idx="8">
                  <c:v>22579.008935824535</c:v>
                </c:pt>
                <c:pt idx="9">
                  <c:v>17900.175019888622</c:v>
                </c:pt>
                <c:pt idx="10">
                  <c:v>11817.499999999998</c:v>
                </c:pt>
                <c:pt idx="11">
                  <c:v>17559.499999999996</c:v>
                </c:pt>
                <c:pt idx="12">
                  <c:v>13698.946727549466</c:v>
                </c:pt>
                <c:pt idx="13">
                  <c:v>31000</c:v>
                </c:pt>
              </c:numCache>
            </c:numRef>
          </c:val>
        </c:ser>
        <c:overlap val="100"/>
        <c:axId val="188983936"/>
        <c:axId val="189113088"/>
      </c:barChart>
      <c:lineChart>
        <c:grouping val="standard"/>
        <c:ser>
          <c:idx val="2"/>
          <c:order val="1"/>
          <c:tx>
            <c:strRef>
              <c:f>'per årsv'!$F$97</c:f>
              <c:strCache>
                <c:ptCount val="1"/>
                <c:pt idx="0">
                  <c:v>Lønnsmottaker</c:v>
                </c:pt>
              </c:strCache>
            </c:strRef>
          </c:tx>
          <c:spPr>
            <a:ln w="47625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numRef>
              <c:f>'per årsv'!$C$98:$C$111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'per årsv'!$F$98:$F$111</c:f>
              <c:numCache>
                <c:formatCode>0</c:formatCode>
                <c:ptCount val="14"/>
                <c:pt idx="0">
                  <c:v>16648.979784186689</c:v>
                </c:pt>
                <c:pt idx="1">
                  <c:v>16288.124251789804</c:v>
                </c:pt>
                <c:pt idx="2">
                  <c:v>20012.815873097206</c:v>
                </c:pt>
                <c:pt idx="3">
                  <c:v>16300.43012459961</c:v>
                </c:pt>
                <c:pt idx="4">
                  <c:v>13190.160350663064</c:v>
                </c:pt>
                <c:pt idx="5">
                  <c:v>12670.41695515014</c:v>
                </c:pt>
                <c:pt idx="6">
                  <c:v>16178.991308531386</c:v>
                </c:pt>
                <c:pt idx="7">
                  <c:v>21650.138279932547</c:v>
                </c:pt>
                <c:pt idx="8">
                  <c:v>25697.06255077173</c:v>
                </c:pt>
                <c:pt idx="9">
                  <c:v>18216.060461416069</c:v>
                </c:pt>
                <c:pt idx="10">
                  <c:v>15516.891304347824</c:v>
                </c:pt>
                <c:pt idx="11">
                  <c:v>18066.999999999996</c:v>
                </c:pt>
                <c:pt idx="12">
                  <c:v>18231.686453576865</c:v>
                </c:pt>
                <c:pt idx="13">
                  <c:v>16481.499999999942</c:v>
                </c:pt>
              </c:numCache>
            </c:numRef>
          </c:val>
        </c:ser>
        <c:marker val="1"/>
        <c:axId val="190337792"/>
        <c:axId val="190301696"/>
      </c:lineChart>
      <c:catAx>
        <c:axId val="188983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nb-NO"/>
          </a:p>
        </c:txPr>
        <c:crossAx val="189113088"/>
        <c:crosses val="autoZero"/>
        <c:auto val="1"/>
        <c:lblAlgn val="ctr"/>
        <c:lblOffset val="100"/>
      </c:catAx>
      <c:valAx>
        <c:axId val="189113088"/>
        <c:scaling>
          <c:orientation val="minMax"/>
          <c:max val="35000"/>
          <c:min val="-10000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600" b="1"/>
            </a:pPr>
            <a:endParaRPr lang="nb-NO"/>
          </a:p>
        </c:txPr>
        <c:crossAx val="188983936"/>
        <c:crosses val="autoZero"/>
        <c:crossBetween val="between"/>
      </c:valAx>
      <c:valAx>
        <c:axId val="190301696"/>
        <c:scaling>
          <c:orientation val="minMax"/>
          <c:max val="35000"/>
          <c:min val="-10000"/>
        </c:scaling>
        <c:delete val="1"/>
        <c:axPos val="r"/>
        <c:numFmt formatCode="0" sourceLinked="1"/>
        <c:tickLblPos val="none"/>
        <c:crossAx val="190337792"/>
        <c:crosses val="max"/>
        <c:crossBetween val="between"/>
      </c:valAx>
      <c:catAx>
        <c:axId val="190337792"/>
        <c:scaling>
          <c:orientation val="minMax"/>
        </c:scaling>
        <c:delete val="1"/>
        <c:axPos val="b"/>
        <c:numFmt formatCode="General" sourceLinked="1"/>
        <c:tickLblPos val="none"/>
        <c:crossAx val="19030169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6883740789629789"/>
          <c:y val="2.5671390047570488E-2"/>
          <c:w val="0.70323836428720699"/>
          <c:h val="0.14076610535337344"/>
        </c:manualLayout>
      </c:layout>
      <c:spPr>
        <a:solidFill>
          <a:schemeClr val="accent6">
            <a:lumMod val="20000"/>
            <a:lumOff val="80000"/>
          </a:schemeClr>
        </a:solidFill>
      </c:spPr>
      <c:txPr>
        <a:bodyPr/>
        <a:lstStyle/>
        <a:p>
          <a:pPr>
            <a:defRPr sz="1600" b="1"/>
          </a:pPr>
          <a:endParaRPr lang="nb-NO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DEF51-E0EA-4970-9824-352F56C0BCB0}" type="datetimeFigureOut">
              <a:rPr lang="nb-NO" smtClean="0"/>
              <a:t>15.05.2013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A4DA-B89E-40B2-A38B-A8587817385C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720080"/>
          </a:xfrm>
        </p:spPr>
        <p:txBody>
          <a:bodyPr>
            <a:noAutofit/>
          </a:bodyPr>
          <a:lstStyle/>
          <a:p>
            <a:pPr algn="l"/>
            <a:r>
              <a:rPr lang="nb-NO" sz="2400" dirty="0" smtClean="0"/>
              <a:t>Forutsatt inntektsutslag (etter kostnadsdekning) av jordbruksoppgjør. Kr/årsverk. Faste 2013-kroner</a:t>
            </a:r>
            <a:endParaRPr lang="nb-NO" sz="24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51520" y="980728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7524328" y="4005064"/>
            <a:ext cx="461665" cy="674224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nb-NO" b="1" dirty="0" smtClean="0">
                <a:solidFill>
                  <a:srgbClr val="FF0000"/>
                </a:solidFill>
              </a:rPr>
              <a:t>Brudd</a:t>
            </a:r>
            <a:endParaRPr lang="nb-NO" b="1" dirty="0">
              <a:solidFill>
                <a:srgbClr val="FF0000"/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1115616" y="4437112"/>
            <a:ext cx="461665" cy="674224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nb-NO" b="1" dirty="0" smtClean="0">
                <a:solidFill>
                  <a:srgbClr val="FF0000"/>
                </a:solidFill>
              </a:rPr>
              <a:t>Brudd</a:t>
            </a:r>
            <a:endParaRPr lang="nb-NO" b="1" dirty="0">
              <a:solidFill>
                <a:srgbClr val="FF0000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251520" y="6093296"/>
            <a:ext cx="8712968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0070C0"/>
                </a:solidFill>
              </a:rPr>
              <a:t>I jordbruksoppgjørene 2008, 2009 og 2011 ble det </a:t>
            </a:r>
            <a:r>
              <a:rPr lang="nb-NO" sz="1600" b="1" u="sng" dirty="0" smtClean="0">
                <a:solidFill>
                  <a:srgbClr val="0070C0"/>
                </a:solidFill>
              </a:rPr>
              <a:t>i tillegg </a:t>
            </a:r>
            <a:r>
              <a:rPr lang="nb-NO" sz="1600" b="1" dirty="0" smtClean="0">
                <a:solidFill>
                  <a:srgbClr val="0070C0"/>
                </a:solidFill>
              </a:rPr>
              <a:t>gitt en kompensasjon for sviktende </a:t>
            </a:r>
            <a:r>
              <a:rPr lang="nb-NO" sz="1600" b="1" dirty="0" err="1" smtClean="0">
                <a:solidFill>
                  <a:srgbClr val="0070C0"/>
                </a:solidFill>
              </a:rPr>
              <a:t>forut-setninger</a:t>
            </a:r>
            <a:r>
              <a:rPr lang="nb-NO" sz="1600" b="1" dirty="0" smtClean="0">
                <a:solidFill>
                  <a:srgbClr val="0070C0"/>
                </a:solidFill>
              </a:rPr>
              <a:t> i tidligere jordbruksoppgjør. Kompensasjonen utgjorde fra 8.000 til 11.500 kr/årsverk. </a:t>
            </a:r>
            <a:endParaRPr lang="nb-NO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Office PowerPoint</Application>
  <PresentationFormat>Skjermfremvisning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Forutsatt inntektsutslag (etter kostnadsdekning) av jordbruksoppgjør. Kr/årsverk. Faste 2013-kroner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Forutsatt inntektsutslag (etter kostnadsdekning) av jordbruksoppgjør. Kr/årsverk. Faste 2013-kroner</dc:title>
  <dc:creator>Anders Hus</dc:creator>
  <cp:lastModifiedBy>Anders Hus</cp:lastModifiedBy>
  <cp:revision>2</cp:revision>
  <dcterms:created xsi:type="dcterms:W3CDTF">2013-05-15T12:08:17Z</dcterms:created>
  <dcterms:modified xsi:type="dcterms:W3CDTF">2013-05-15T12:13:56Z</dcterms:modified>
</cp:coreProperties>
</file>