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handoutMasterIdLst>
    <p:handoutMasterId r:id="rId57"/>
  </p:handoutMasterIdLst>
  <p:sldIdLst>
    <p:sldId id="284" r:id="rId2"/>
    <p:sldId id="301" r:id="rId3"/>
    <p:sldId id="302" r:id="rId4"/>
    <p:sldId id="33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332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11" r:id="rId31"/>
    <p:sldId id="312" r:id="rId32"/>
    <p:sldId id="313" r:id="rId33"/>
    <p:sldId id="314" r:id="rId34"/>
    <p:sldId id="315" r:id="rId35"/>
    <p:sldId id="316" r:id="rId36"/>
    <p:sldId id="318" r:id="rId37"/>
    <p:sldId id="321" r:id="rId38"/>
    <p:sldId id="322" r:id="rId39"/>
    <p:sldId id="317" r:id="rId40"/>
    <p:sldId id="337" r:id="rId41"/>
    <p:sldId id="323" r:id="rId42"/>
    <p:sldId id="336" r:id="rId43"/>
    <p:sldId id="319" r:id="rId44"/>
    <p:sldId id="325" r:id="rId45"/>
    <p:sldId id="324" r:id="rId46"/>
    <p:sldId id="326" r:id="rId47"/>
    <p:sldId id="327" r:id="rId48"/>
    <p:sldId id="328" r:id="rId49"/>
    <p:sldId id="329" r:id="rId50"/>
    <p:sldId id="330" r:id="rId51"/>
    <p:sldId id="335" r:id="rId52"/>
    <p:sldId id="334" r:id="rId53"/>
    <p:sldId id="320" r:id="rId54"/>
    <p:sldId id="333" r:id="rId55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973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924" autoAdjust="0"/>
  </p:normalViewPr>
  <p:slideViewPr>
    <p:cSldViewPr>
      <p:cViewPr varScale="1">
        <p:scale>
          <a:sx n="64" d="100"/>
          <a:sy n="64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012"/>
    </p:cViewPr>
  </p:sorterViewPr>
  <p:notesViewPr>
    <p:cSldViewPr>
      <p:cViewPr varScale="1">
        <p:scale>
          <a:sx n="50" d="100"/>
          <a:sy n="50" d="100"/>
        </p:scale>
        <p:origin x="-1908" y="-96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86881FD0-654C-45C4-970B-54BB9D186774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17BD9AF0-DCE5-40DE-83D5-2905A9ED89C8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A2851DF8-AA10-4F71-BA9D-D26DB4E4E9EC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0" tIns="47380" rIns="94760" bIns="4738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578F88EB-5919-4B60-84EE-82DEA8023391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F88EB-5919-4B60-84EE-82DEA8023391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F88EB-5919-4B60-84EE-82DEA8023391}" type="slidenum">
              <a:rPr lang="nb-NO" smtClean="0"/>
              <a:pPr/>
              <a:t>4</a:t>
            </a:fld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F88EB-5919-4B60-84EE-82DEA8023391}" type="slidenum">
              <a:rPr lang="nb-NO" smtClean="0"/>
              <a:pPr/>
              <a:t>47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7772400" cy="1066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8382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3114" name="Picture 42" descr="M:\info\profil\ppt_maler\Logo_rg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2" y="609601"/>
            <a:ext cx="1577975" cy="898525"/>
          </a:xfrm>
          <a:prstGeom prst="rect">
            <a:avLst/>
          </a:prstGeom>
          <a:noFill/>
        </p:spPr>
      </p:pic>
      <p:pic>
        <p:nvPicPr>
          <p:cNvPr id="3115" name="Picture 43" descr="M:\info\profil\ppt_maler\gulefure_halv_rgb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3088" y="4994276"/>
            <a:ext cx="4760912" cy="1863725"/>
          </a:xfrm>
          <a:prstGeom prst="rect">
            <a:avLst/>
          </a:prstGeom>
          <a:noFill/>
        </p:spPr>
      </p:pic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629400" y="6324600"/>
            <a:ext cx="236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 b="1" dirty="0">
                <a:latin typeface="Times New Roman" pitchFamily="18" charset="0"/>
              </a:rPr>
              <a:t>Vi får Norge til å gro!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2672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fld id="{15D82A22-95EB-4165-979A-9F1AFA74C216}" type="datetimeFigureOut">
              <a:rPr lang="nb-NO" smtClean="0"/>
              <a:pPr/>
              <a:t>30.01.2013</a:t>
            </a:fld>
            <a:endParaRPr lang="nb-N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fld id="{59888C52-F648-467E-98F3-77EE51E60A50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37" name="Picture 13" descr="M:\info\profil\ppt_maler\Logo_rgb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1" y="5715001"/>
            <a:ext cx="1246188" cy="7096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400" dirty="0" smtClean="0">
                <a:latin typeface="Calibri" pitchFamily="34" charset="0"/>
              </a:rPr>
              <a:t>Pensjonsreformen</a:t>
            </a:r>
            <a:endParaRPr lang="nb-NO" sz="4400" dirty="0">
              <a:latin typeface="Calibri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3200" dirty="0" smtClean="0">
                <a:latin typeface="Calibri" pitchFamily="34" charset="0"/>
              </a:rPr>
              <a:t>Bardu</a:t>
            </a:r>
            <a:r>
              <a:rPr lang="nb-NO" sz="3200" dirty="0" smtClean="0">
                <a:latin typeface="Calibri" pitchFamily="34" charset="0"/>
              </a:rPr>
              <a:t>  30.01 2013</a:t>
            </a:r>
            <a:endParaRPr lang="nb-NO" sz="3200" dirty="0" smtClean="0">
              <a:latin typeface="Calibri" pitchFamily="34" charset="0"/>
            </a:endParaRPr>
          </a:p>
          <a:p>
            <a:r>
              <a:rPr lang="nb-NO" sz="3200" dirty="0" smtClean="0">
                <a:latin typeface="Calibri" pitchFamily="34" charset="0"/>
              </a:rPr>
              <a:t>Advokat Jan H. Bangen</a:t>
            </a:r>
          </a:p>
          <a:p>
            <a:endParaRPr lang="nb-NO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Garantipensjon/minstepensjon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som har bodd i Norge i 40 år eller mer etter fylte 16 år har rett til garantipensjon (tidligere minstepensjon) fra fylte 67 år </a:t>
            </a:r>
          </a:p>
          <a:p>
            <a:r>
              <a:rPr lang="nb-NO" dirty="0" smtClean="0"/>
              <a:t>En grunnsikring uavhengig av pensjonsgivende inntekt</a:t>
            </a:r>
          </a:p>
          <a:p>
            <a:r>
              <a:rPr lang="nb-NO" dirty="0" smtClean="0"/>
              <a:t>Tilleggspensjon for opptjening fra første krone i pensjonsgivende inntekt fra 13-75 år</a:t>
            </a:r>
          </a:p>
          <a:p>
            <a:r>
              <a:rPr lang="nb-NO" dirty="0" smtClean="0"/>
              <a:t>Den som kun har krav på garantipensjon fra 67 år har ikke krav på fleksibelt uttak</a:t>
            </a:r>
          </a:p>
          <a:p>
            <a:r>
              <a:rPr lang="nb-NO" dirty="0" smtClean="0"/>
              <a:t>Ved mindre enn 40 års botid vil garantipensjonen bli forholdsmessig redusert 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Gradvis innføring - aldersgrupper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Den nye alderspensjonen innføres gradvis fra 2010-2011</a:t>
            </a:r>
          </a:p>
          <a:p>
            <a:r>
              <a:rPr lang="nb-NO" dirty="0" smtClean="0"/>
              <a:t>Den gamle ordningen videreføres for de eldste – født før 1943 – (bortsett fra nye regler for regulering av pensjonen)</a:t>
            </a:r>
          </a:p>
          <a:p>
            <a:r>
              <a:rPr lang="nb-NO" dirty="0" smtClean="0"/>
              <a:t>Den gamle ordningen for opparbeiding av pensjon</a:t>
            </a:r>
          </a:p>
          <a:p>
            <a:pPr>
              <a:buNone/>
            </a:pPr>
            <a:r>
              <a:rPr lang="nb-NO" dirty="0" smtClean="0"/>
              <a:t>    videreføres også for det vesentligste for de som er født mellom 1943 og 1953</a:t>
            </a:r>
          </a:p>
          <a:p>
            <a:r>
              <a:rPr lang="nb-NO" dirty="0" smtClean="0"/>
              <a:t>Opptjening til 75 år – maks 40 år (tidl. 70 år)</a:t>
            </a:r>
          </a:p>
          <a:p>
            <a:r>
              <a:rPr lang="nb-NO" dirty="0" smtClean="0"/>
              <a:t>Fleksibelt uttak innføres for de som er født mellom 1943 og 1953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Gradvis innføring - aldersgrupper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 regulering av pensjonen</a:t>
            </a:r>
          </a:p>
          <a:p>
            <a:r>
              <a:rPr lang="nb-NO" dirty="0" smtClean="0"/>
              <a:t>De som er født mellom 1954-1962 – pensjon delvis etter gammel og delvis etter ny ordning (forholdsmessig etter når i perioden en er født)</a:t>
            </a:r>
          </a:p>
          <a:p>
            <a:r>
              <a:rPr lang="nb-NO" dirty="0" smtClean="0"/>
              <a:t>De som er født etter 1963 – pensjon fullt ut etter ny ordning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før 1943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Berøres kun av nye regler for regulering av alderspensjon</a:t>
            </a:r>
          </a:p>
          <a:p>
            <a:r>
              <a:rPr lang="nb-NO" dirty="0" smtClean="0"/>
              <a:t>Reguleres under utbetaling med lønnsveksten minus 0,75%</a:t>
            </a:r>
          </a:p>
          <a:p>
            <a:r>
              <a:rPr lang="nb-NO" dirty="0" smtClean="0"/>
              <a:t>Under opptjening reguleres pensjonen i takt med lønnsveksten</a:t>
            </a:r>
          </a:p>
          <a:p>
            <a:r>
              <a:rPr lang="nb-NO" dirty="0" smtClean="0"/>
              <a:t>Regulering skjer som i dag per 1. mai hvert år</a:t>
            </a:r>
          </a:p>
          <a:p>
            <a:r>
              <a:rPr lang="nb-NO" dirty="0" smtClean="0"/>
              <a:t>Pensjonen beregnes og utbetales for øvrig etter de gamle reglene </a:t>
            </a:r>
          </a:p>
          <a:p>
            <a:r>
              <a:rPr lang="nb-NO" dirty="0" smtClean="0"/>
              <a:t>Besteårsregelen (20 beste år) danner grunnlaget </a:t>
            </a:r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mellom 1943 og 1953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Besteårsregelen gjelder fremdeles – de 20 beste inntektsårene avgjør hvor stor pensjonen blir</a:t>
            </a:r>
          </a:p>
          <a:p>
            <a:r>
              <a:rPr lang="nb-NO" dirty="0" smtClean="0"/>
              <a:t>Pensjonsopptjeningen uttrykkes gjennom pensjonspoeng</a:t>
            </a:r>
          </a:p>
          <a:p>
            <a:r>
              <a:rPr lang="nb-NO" dirty="0" smtClean="0"/>
              <a:t>Kan tjene opp pensjonspoeng fram til fylte 75 år (tidligere 70 år)</a:t>
            </a:r>
          </a:p>
          <a:p>
            <a:r>
              <a:rPr lang="nb-NO" dirty="0" smtClean="0"/>
              <a:t>Maks 40 års samlet opptjening</a:t>
            </a:r>
          </a:p>
          <a:p>
            <a:r>
              <a:rPr lang="nb-NO" dirty="0" smtClean="0"/>
              <a:t>Gunstig endring for de som mangler opptjeningsår – har under 40 års opptjening</a:t>
            </a: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1943 - 1953 – fleksibel 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Nye regler for uttak av alderspensjon fra 1. januar 2011</a:t>
            </a:r>
          </a:p>
          <a:p>
            <a:r>
              <a:rPr lang="nb-NO" dirty="0" smtClean="0"/>
              <a:t>Kan starte uttak av alderspensjon fra fylte 62 år – fleksibel alderspensjon</a:t>
            </a:r>
          </a:p>
          <a:p>
            <a:r>
              <a:rPr lang="nb-NO" dirty="0" smtClean="0"/>
              <a:t>Må ha høy nok opptjening (stor nok pensjonskonto) til å få minstepensjon fra 67 år</a:t>
            </a:r>
          </a:p>
          <a:p>
            <a:r>
              <a:rPr lang="nb-NO" dirty="0" smtClean="0"/>
              <a:t>Får da forholdsmessig mindre pensjon hvert år</a:t>
            </a:r>
          </a:p>
          <a:p>
            <a:r>
              <a:rPr lang="nb-NO" dirty="0" smtClean="0"/>
              <a:t>Kan fortsette å jobbe og oppebære pensjonsgivende inntekt uten kutt i alderspensjonen</a:t>
            </a:r>
            <a:endParaRPr lang="nb-N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1943 – 1953 – Fleksibel 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ta full eller delvis pensjon</a:t>
            </a:r>
          </a:p>
          <a:p>
            <a:r>
              <a:rPr lang="nb-NO" dirty="0" smtClean="0"/>
              <a:t>Delvis = 20%, 40%, 50%, 60% eller 80%</a:t>
            </a:r>
          </a:p>
          <a:p>
            <a:r>
              <a:rPr lang="nb-NO" dirty="0" smtClean="0"/>
              <a:t>Må gå minst 12 måneder mellom hver gang en endrer uttaksgrad</a:t>
            </a:r>
          </a:p>
          <a:p>
            <a:r>
              <a:rPr lang="nb-NO" dirty="0" smtClean="0"/>
              <a:t>Kan når som helst velge full pensjon eller stanse pensjonen</a:t>
            </a:r>
          </a:p>
          <a:p>
            <a:r>
              <a:rPr lang="nb-NO" dirty="0" smtClean="0"/>
              <a:t>Dersom en er født i 1943 kan en velge fleksibelt uttak fra 2011 uavhengig av om en har begynt å ta ut pensjon i 2010</a:t>
            </a:r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1943 - 1953 - Levealderjustering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Pensjonen justeres i forhold til forventet økning i levealder i befolkningen</a:t>
            </a:r>
          </a:p>
          <a:p>
            <a:r>
              <a:rPr lang="nb-NO" dirty="0" smtClean="0"/>
              <a:t>Skal gjøre pensjonssystemet bærekraftig</a:t>
            </a:r>
          </a:p>
          <a:p>
            <a:r>
              <a:rPr lang="nb-NO" dirty="0" smtClean="0"/>
              <a:t>Forholdstall og delingstall benyttes ved justeringen</a:t>
            </a:r>
          </a:p>
          <a:p>
            <a:r>
              <a:rPr lang="nb-NO" dirty="0" smtClean="0"/>
              <a:t>Alderspensjonen beregnes etter gamle regler – men divideres til slutt med et forholdstall </a:t>
            </a:r>
            <a:endParaRPr lang="nb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1943 -1953 – regulering av pensjonen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Alderspensjon under opptjening reguleres i takt med lønnsveksten</a:t>
            </a:r>
          </a:p>
          <a:p>
            <a:r>
              <a:rPr lang="nb-NO" dirty="0" smtClean="0"/>
              <a:t>Alderspensjonen under utbetaling reguleres  hvert år med lønnsveksten minus 0,75%</a:t>
            </a:r>
          </a:p>
          <a:p>
            <a:r>
              <a:rPr lang="nb-NO" dirty="0" smtClean="0"/>
              <a:t>Garantipensjonen (minstepensjonen) reguleres noe bedre</a:t>
            </a:r>
          </a:p>
          <a:p>
            <a:r>
              <a:rPr lang="nb-NO" dirty="0" smtClean="0"/>
              <a:t>Regulering 1. mai hvert år </a:t>
            </a:r>
            <a:endParaRPr lang="nb-N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mellom 1954 og 1962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Tjener opp pensjon etter en kombinasjon av gamle og nye regler</a:t>
            </a:r>
          </a:p>
          <a:p>
            <a:r>
              <a:rPr lang="nb-NO" dirty="0" smtClean="0"/>
              <a:t>Forholdsmessig etter når i perioden en er født  </a:t>
            </a:r>
          </a:p>
          <a:p>
            <a:r>
              <a:rPr lang="nb-NO" dirty="0" smtClean="0"/>
              <a:t>Eksempel 1: Er en født i 1954 beregnes pensjonen            med 9/10 del etter de gamle reglene og 1/10 del etter de nye</a:t>
            </a:r>
          </a:p>
          <a:p>
            <a:r>
              <a:rPr lang="nb-NO" dirty="0" smtClean="0"/>
              <a:t>Eksempel 2: Er en født i 1962 beregnes pensjonen med 1/10 del etter de gamle reglene og 9/10 del etter de nye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 alderspensjon etter pensjonsreformen</a:t>
            </a:r>
          </a:p>
          <a:p>
            <a:r>
              <a:rPr lang="nb-NO" dirty="0" smtClean="0"/>
              <a:t>AFP i privat sektor</a:t>
            </a:r>
          </a:p>
          <a:p>
            <a:r>
              <a:rPr lang="nb-NO" dirty="0" smtClean="0"/>
              <a:t>AFP i offentlig sektor </a:t>
            </a:r>
          </a:p>
          <a:p>
            <a:r>
              <a:rPr lang="nb-NO" dirty="0" smtClean="0"/>
              <a:t>Tidligpensjon i jordbruket</a:t>
            </a:r>
          </a:p>
          <a:p>
            <a:r>
              <a:rPr lang="nb-NO" dirty="0" smtClean="0"/>
              <a:t>Private pensjonsordninger – OTP/PSN</a:t>
            </a:r>
          </a:p>
          <a:p>
            <a:r>
              <a:rPr lang="nb-NO" dirty="0" smtClean="0"/>
              <a:t>Uførepensjon og alderspensjon</a:t>
            </a:r>
          </a:p>
          <a:p>
            <a:r>
              <a:rPr lang="nb-NO" dirty="0" smtClean="0"/>
              <a:t>Arbeidsavklaringspenger</a:t>
            </a:r>
          </a:p>
          <a:p>
            <a:r>
              <a:rPr lang="nb-NO" dirty="0" err="1" smtClean="0"/>
              <a:t>Gjenlevendepensjon</a:t>
            </a:r>
            <a:r>
              <a:rPr lang="nb-NO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Diagram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14348" y="1428736"/>
          <a:ext cx="6929486" cy="4633727"/>
        </p:xfrm>
        <a:graphic>
          <a:graphicData uri="http://schemas.openxmlformats.org/presentationml/2006/ole">
            <p:oleObj spid="_x0000_s1029" name="Chart" r:id="rId3" imgW="6096000" imgH="40767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1954 – 1962 – opptjening gammel 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Besteårsregelen gjelder (20 beste inntektsår) gjelder for den perioden som beregnes etter gamle regler</a:t>
            </a:r>
          </a:p>
          <a:p>
            <a:r>
              <a:rPr lang="nb-NO" dirty="0" smtClean="0"/>
              <a:t>Pensjonsopptjeningen uttrykkes gjennom pensjonspoeng</a:t>
            </a:r>
          </a:p>
          <a:p>
            <a:r>
              <a:rPr lang="nb-NO" dirty="0" smtClean="0"/>
              <a:t>Kan opptjene pensjonspoeng til fylte 75 år (tidligere 70 år)</a:t>
            </a:r>
          </a:p>
          <a:p>
            <a:r>
              <a:rPr lang="nb-NO" dirty="0" smtClean="0"/>
              <a:t>Opptjening også for perioder med dagpenger ved arbeidsledighet og korttidsytelser fra folketrygden</a:t>
            </a:r>
          </a:p>
          <a:p>
            <a:r>
              <a:rPr lang="nb-NO" dirty="0" smtClean="0"/>
              <a:t>Opptjening ved omsorgsarbeid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1954 -1962 – opptjening ny 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år med pensjonsgivende inntekt teller fram til fylte 75 år</a:t>
            </a:r>
          </a:p>
          <a:p>
            <a:r>
              <a:rPr lang="nb-NO" dirty="0" smtClean="0"/>
              <a:t>Pensjonsopptjeningen uttrykkes gjennom oppspart pensjonsbeholdning som reguleres hvert år</a:t>
            </a:r>
          </a:p>
          <a:p>
            <a:r>
              <a:rPr lang="nb-NO" dirty="0" smtClean="0"/>
              <a:t>Pensjonsbeholdningen økes hvert år med 18,1% av pensjonsgivende inntekt opp til 7,1 G</a:t>
            </a:r>
          </a:p>
          <a:p>
            <a:r>
              <a:rPr lang="nb-NO" dirty="0" smtClean="0"/>
              <a:t>4,5 G for ulønnet omsorgsarbeid</a:t>
            </a:r>
          </a:p>
          <a:p>
            <a:r>
              <a:rPr lang="nb-NO" dirty="0" smtClean="0"/>
              <a:t>Tidligere inntekt opp til 7,1 G ved dagpenger under arbeidsløshet</a:t>
            </a:r>
          </a:p>
          <a:p>
            <a:r>
              <a:rPr lang="nb-NO" dirty="0" smtClean="0"/>
              <a:t>Også opptjening for korttidsytelser etter folketrygdl.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1954 – 1962 - uttak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Garantipensjon ved lav opptjening</a:t>
            </a:r>
          </a:p>
          <a:p>
            <a:r>
              <a:rPr lang="nb-NO" dirty="0" smtClean="0"/>
              <a:t>Kan ta ut fleksibel alderspensjon fra 62 år ved høy nok opptjening (tilsvarende garantipensjon ved 67 år)</a:t>
            </a:r>
          </a:p>
          <a:p>
            <a:r>
              <a:rPr lang="nb-NO" dirty="0" smtClean="0"/>
              <a:t>Kan oppebære ubegrenset pensjonsgivende inntekt uten kutt i pensjonen</a:t>
            </a:r>
          </a:p>
          <a:p>
            <a:r>
              <a:rPr lang="nb-NO" dirty="0" smtClean="0"/>
              <a:t>Full eller delvis pensjon; 20%, 40%, 50%, 60% eller 80%</a:t>
            </a:r>
          </a:p>
          <a:p>
            <a:r>
              <a:rPr lang="nb-NO" dirty="0" smtClean="0"/>
              <a:t>Minst 12 måneder mellom hver regulering</a:t>
            </a:r>
          </a:p>
          <a:p>
            <a:r>
              <a:rPr lang="nb-NO" dirty="0" smtClean="0"/>
              <a:t>Kan når som helst kreve full pensjon eller stanse denne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1954 – 1962 - levealderjustering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Justering under uttak i forhold til forventet levealder i befolkningen</a:t>
            </a:r>
          </a:p>
          <a:p>
            <a:r>
              <a:rPr lang="nb-NO" dirty="0" smtClean="0"/>
              <a:t>En kombinasjon av forholdstall og delingstall benyttes ved en egen beregningen for de som er født mellom 1954-1962 og som tjener opp alderspensjon etter en kombinasjon av nye og gamle regler</a:t>
            </a:r>
          </a:p>
          <a:p>
            <a:r>
              <a:rPr lang="nb-NO" dirty="0" smtClean="0"/>
              <a:t>Det fastsettes prognoser for forholdstall og delingstall</a:t>
            </a:r>
          </a:p>
          <a:p>
            <a:r>
              <a:rPr lang="nb-NO" dirty="0" smtClean="0"/>
              <a:t>Fastsettes endelig fortløpende for hver enkelt periode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1954 – 1962 – regulering av alderspensjonen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Reguleres 1. mai hvert år</a:t>
            </a:r>
          </a:p>
          <a:p>
            <a:r>
              <a:rPr lang="nb-NO" dirty="0" smtClean="0"/>
              <a:t>Under opptjening – i takt med lønnsveksten</a:t>
            </a:r>
          </a:p>
          <a:p>
            <a:r>
              <a:rPr lang="nb-NO" dirty="0" smtClean="0"/>
              <a:t>Under utbetaling – lønnsveksten minus 0,75%</a:t>
            </a:r>
          </a:p>
          <a:p>
            <a:r>
              <a:rPr lang="nb-NO" dirty="0" smtClean="0"/>
              <a:t>Garantipensjonen/minstepensjonen reguleres litt bedre </a:t>
            </a:r>
            <a:endParaRPr lang="nb-N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1963 eller senere - opptjening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år en oppebære pensjonsgivende inntekt fra 13-75 år teller</a:t>
            </a:r>
          </a:p>
          <a:p>
            <a:r>
              <a:rPr lang="nb-NO" dirty="0" smtClean="0"/>
              <a:t>Opptjening fra 13 år gjelder de som fyller 13 i 2010 eller senere</a:t>
            </a:r>
          </a:p>
          <a:p>
            <a:r>
              <a:rPr lang="nb-NO" dirty="0" smtClean="0"/>
              <a:t>Pensjons opptjeningen uttrykkes gjennom oppspart pensjonsbeholdning som reguleres hvert år</a:t>
            </a:r>
          </a:p>
          <a:p>
            <a:r>
              <a:rPr lang="nb-NO" dirty="0" smtClean="0"/>
              <a:t>Pensjons beholdningen økes hvert år med 18,1% av; - Pensjonsgivende inntekt opp til 7,1 G</a:t>
            </a:r>
          </a:p>
          <a:p>
            <a:pPr>
              <a:buNone/>
            </a:pPr>
            <a:r>
              <a:rPr lang="nb-NO" dirty="0" smtClean="0"/>
              <a:t>    - 4,5 G ved omsorgsarbeid</a:t>
            </a:r>
          </a:p>
          <a:p>
            <a:pPr>
              <a:buNone/>
            </a:pPr>
            <a:r>
              <a:rPr lang="nb-NO" dirty="0" smtClean="0"/>
              <a:t>    - 2,5 G under verneplikt</a:t>
            </a:r>
          </a:p>
          <a:p>
            <a:pPr>
              <a:buNone/>
            </a:pPr>
            <a:r>
              <a:rPr lang="nb-NO" dirty="0" smtClean="0"/>
              <a:t>    - Inntil 7,1 G ved mottak av dagpenger</a:t>
            </a:r>
            <a:endParaRPr lang="nb-N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1963 eller senere - uttak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Minstesikring/garantipensjon for de med lav opptjening</a:t>
            </a:r>
          </a:p>
          <a:p>
            <a:r>
              <a:rPr lang="nb-NO" dirty="0" smtClean="0"/>
              <a:t>Kan starte uttak fra fylte 62 år ved høy nok opptjening (tilsvarende garantipensjon fra 67 år)</a:t>
            </a:r>
          </a:p>
          <a:p>
            <a:r>
              <a:rPr lang="nb-NO" dirty="0" smtClean="0"/>
              <a:t>Ingen trekk i alderspensjon for pensjonsgivende inntekt ved siden av pensjonen</a:t>
            </a:r>
          </a:p>
          <a:p>
            <a:r>
              <a:rPr lang="nb-NO" dirty="0" smtClean="0"/>
              <a:t>Fleksibel alderspensjon; 20%, 40%, 50%, 60% eller 80%</a:t>
            </a:r>
          </a:p>
          <a:p>
            <a:r>
              <a:rPr lang="nb-NO" dirty="0" smtClean="0"/>
              <a:t>Minst 12 måneder mellom hver justering</a:t>
            </a:r>
          </a:p>
          <a:p>
            <a:r>
              <a:rPr lang="nb-NO" dirty="0" smtClean="0"/>
              <a:t>Kan når som helst kreve full pensjon eller stanse denne</a:t>
            </a:r>
            <a:endParaRPr lang="nb-N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1963 eller senere - levealderjustering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Pensjonen reguleres fortløpende i forhold til forventet levealder i befolkningen under uttak</a:t>
            </a:r>
          </a:p>
          <a:p>
            <a:r>
              <a:rPr lang="nb-NO" dirty="0" smtClean="0"/>
              <a:t>Forholdstall og delingstall benyttes for å beregne årlig pensjon etter nye fleksible uttaksregler</a:t>
            </a:r>
          </a:p>
          <a:p>
            <a:r>
              <a:rPr lang="nb-NO" dirty="0" smtClean="0"/>
              <a:t>Tjener opp pensjon utelukkende etter nye opptjeningsregler</a:t>
            </a:r>
          </a:p>
          <a:p>
            <a:r>
              <a:rPr lang="nb-NO" dirty="0" smtClean="0"/>
              <a:t>Fastsettes prognoser for forholdstall og delingstall</a:t>
            </a:r>
          </a:p>
          <a:p>
            <a:r>
              <a:rPr lang="nb-NO" dirty="0" smtClean="0"/>
              <a:t>Endelig delingstall fastsettes fortløpende etter endringene i forventet levealder</a:t>
            </a:r>
            <a:endParaRPr lang="nb-N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Født 1963 eller senere - regulering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Regulering av pensjonsbeholdningen 1. mai hvert år</a:t>
            </a:r>
          </a:p>
          <a:p>
            <a:r>
              <a:rPr lang="nb-NO" dirty="0" smtClean="0"/>
              <a:t>Under opptjening – i tråd med lønnsveksten</a:t>
            </a:r>
          </a:p>
          <a:p>
            <a:r>
              <a:rPr lang="nb-NO" dirty="0" smtClean="0"/>
              <a:t>Under utbetaling – lønnsveksten minus 0,75%</a:t>
            </a:r>
          </a:p>
          <a:p>
            <a:r>
              <a:rPr lang="nb-NO" dirty="0" smtClean="0"/>
              <a:t>Garantipensjonen reguleres noe gunstigere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Pensjonsreformen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>
                <a:latin typeface="Calibri" pitchFamily="34" charset="0"/>
              </a:rPr>
              <a:t>Først skal ny alderspensjon innføres – 2010-2011</a:t>
            </a:r>
          </a:p>
          <a:p>
            <a:r>
              <a:rPr lang="nb-NO" sz="2800" dirty="0" smtClean="0">
                <a:latin typeface="Calibri" pitchFamily="34" charset="0"/>
              </a:rPr>
              <a:t>Implementerer også ny AFP-ordning –  i offentlig og privat sektor</a:t>
            </a:r>
          </a:p>
          <a:p>
            <a:r>
              <a:rPr lang="nb-NO" sz="2800" dirty="0" smtClean="0">
                <a:latin typeface="Calibri" pitchFamily="34" charset="0"/>
              </a:rPr>
              <a:t>Privat sektor – klar</a:t>
            </a:r>
          </a:p>
          <a:p>
            <a:r>
              <a:rPr lang="nb-NO" sz="2800" dirty="0" smtClean="0">
                <a:latin typeface="Calibri" pitchFamily="34" charset="0"/>
              </a:rPr>
              <a:t>Offentlig sektor – klar (kan komme endringer)</a:t>
            </a:r>
          </a:p>
          <a:p>
            <a:r>
              <a:rPr lang="nb-NO" sz="2800" dirty="0" smtClean="0">
                <a:latin typeface="Calibri" pitchFamily="34" charset="0"/>
              </a:rPr>
              <a:t>Skal også se på andre ytelser i folketrygden</a:t>
            </a:r>
          </a:p>
          <a:p>
            <a:r>
              <a:rPr lang="nb-NO" sz="2800" dirty="0" smtClean="0">
                <a:latin typeface="Calibri" pitchFamily="34" charset="0"/>
              </a:rPr>
              <a:t>Arbeidsavklaringspenger (tidligere attførings-/rehabiliteringspenger og midlertidig uførepensjon) innført fra 1. mars 2010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Gammel ordning – fram til og med 1962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Pensjonen beregnes helt eller delvis etter gammel ordning for de som er født i 1962 eller tidligere</a:t>
            </a:r>
          </a:p>
          <a:p>
            <a:r>
              <a:rPr lang="nb-NO" dirty="0" smtClean="0"/>
              <a:t>Beregnes på grunnlag av pensjonspoeng</a:t>
            </a:r>
          </a:p>
          <a:p>
            <a:r>
              <a:rPr lang="nb-NO" dirty="0" smtClean="0"/>
              <a:t>Pensjonen for disse årene beregnes etter de 20 beste inntektsårene – besteårsregelen</a:t>
            </a:r>
          </a:p>
          <a:p>
            <a:r>
              <a:rPr lang="nb-NO" dirty="0" smtClean="0"/>
              <a:t>Født t.o.m. 1953 – 40 års opptjening = ”full pensjon”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ordning fra 1963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Livsløpsopptjening</a:t>
            </a:r>
          </a:p>
          <a:p>
            <a:r>
              <a:rPr lang="nb-NO" dirty="0" smtClean="0"/>
              <a:t>Individuell pensjonskonto</a:t>
            </a:r>
          </a:p>
          <a:p>
            <a:r>
              <a:rPr lang="nb-NO" dirty="0" smtClean="0"/>
              <a:t>Pensjonen bestemmes av innestående på pensjonskonto og tidspunkt for uttak</a:t>
            </a:r>
          </a:p>
          <a:p>
            <a:r>
              <a:rPr lang="nb-NO" dirty="0" smtClean="0"/>
              <a:t>Opptjente pensjonspoeng omregnes til pensjonsbeholdning</a:t>
            </a:r>
            <a:endParaRPr lang="nb-N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AFP – privat sektor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AFP ordningen i privat sektor legges om i ny ordning  fra i januar 2011</a:t>
            </a:r>
          </a:p>
          <a:p>
            <a:r>
              <a:rPr lang="nb-NO" dirty="0" smtClean="0"/>
              <a:t>Blir et tillegg til alderspensjonen som kan tas ut livsvarig </a:t>
            </a:r>
            <a:r>
              <a:rPr lang="nb-NO" u="sng" dirty="0" smtClean="0"/>
              <a:t>sammen med denne </a:t>
            </a:r>
            <a:r>
              <a:rPr lang="nb-NO" dirty="0" smtClean="0"/>
              <a:t>under den nye ordningen for fleksibel pensjon fra 62 år</a:t>
            </a:r>
          </a:p>
          <a:p>
            <a:r>
              <a:rPr lang="nb-NO" dirty="0" smtClean="0"/>
              <a:t>AFP tillegget tillegges pensjonskontoen</a:t>
            </a:r>
          </a:p>
          <a:p>
            <a:r>
              <a:rPr lang="nb-NO" dirty="0" smtClean="0"/>
              <a:t>De som er født mellom januar 1944 og november 1948 kan velge AFP etter gammel eller ny ordning dersom en oppfyller vilkårene i begge ordningene</a:t>
            </a:r>
            <a:endParaRPr lang="nb-NO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AFP – privat sektor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 søke innen 1. desember 2010 for å få AFP – privat sektor etter gamle regler</a:t>
            </a:r>
          </a:p>
          <a:p>
            <a:r>
              <a:rPr lang="nb-NO" dirty="0" smtClean="0"/>
              <a:t>Ved søknad fra 3. mai 2010 kan en velge AFP – privat sektor etter ny ordning med virkning fra 1. januar 2011</a:t>
            </a:r>
          </a:p>
          <a:p>
            <a:r>
              <a:rPr lang="nb-NO" dirty="0" smtClean="0"/>
              <a:t>Valget er bindene for hele pensjonsperioden og tidsfristen for å søke etter gammel ordning er absolutt</a:t>
            </a:r>
            <a:endParaRPr lang="nb-NO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AFP – privat sektor – gammel  kontra ny 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Tildels forskjellige krav blant annet når det gjelder ansiennitet</a:t>
            </a:r>
          </a:p>
          <a:p>
            <a:r>
              <a:rPr lang="nb-NO" dirty="0" smtClean="0"/>
              <a:t>Dersom en ikke har krav på AFP etter nye regler må det søkes etter den gamle ordningen innen 1. desember 2010 – </a:t>
            </a:r>
            <a:r>
              <a:rPr lang="nb-NO" u="sng" dirty="0" smtClean="0"/>
              <a:t>ellers faller retten til AFP bort  </a:t>
            </a:r>
          </a:p>
          <a:p>
            <a:r>
              <a:rPr lang="nb-NO" dirty="0" smtClean="0"/>
              <a:t>Dette må sjekkes grundig</a:t>
            </a:r>
          </a:p>
          <a:p>
            <a:r>
              <a:rPr lang="nb-NO" dirty="0" smtClean="0"/>
              <a:t>AFP gammel ordning;</a:t>
            </a:r>
          </a:p>
          <a:p>
            <a:pPr>
              <a:buNone/>
            </a:pPr>
            <a:r>
              <a:rPr lang="nb-NO" dirty="0" smtClean="0"/>
              <a:t>    - mellom 62-67 år</a:t>
            </a:r>
          </a:p>
          <a:p>
            <a:pPr>
              <a:buNone/>
            </a:pPr>
            <a:r>
              <a:rPr lang="nb-NO" dirty="0" smtClean="0"/>
              <a:t>    - samordning med inntekt </a:t>
            </a:r>
          </a:p>
          <a:p>
            <a:pPr>
              <a:buNone/>
            </a:pPr>
            <a:r>
              <a:rPr lang="nb-NO" dirty="0" smtClean="0"/>
              <a:t>    - 15 000-kronersgrensen opprettholdes</a:t>
            </a:r>
            <a:endParaRPr lang="nb-NO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Gammel kontra ny AFP – privat sektor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ny ordning legges AFP-pensjonen til pensjonskontoen</a:t>
            </a:r>
          </a:p>
          <a:p>
            <a:r>
              <a:rPr lang="nb-NO" dirty="0" smtClean="0"/>
              <a:t>Fleksibelt uttak fra 62 år </a:t>
            </a:r>
            <a:r>
              <a:rPr lang="nb-NO" u="sng" dirty="0" smtClean="0"/>
              <a:t>sammen med alderspensjonen</a:t>
            </a:r>
          </a:p>
          <a:p>
            <a:r>
              <a:rPr lang="nb-NO" dirty="0" smtClean="0"/>
              <a:t>Livsvarig tillegg</a:t>
            </a:r>
          </a:p>
          <a:p>
            <a:r>
              <a:rPr lang="nb-NO" dirty="0" smtClean="0"/>
              <a:t>Kan tjene så mye en vil ved siden av pensjonen uten avkorting</a:t>
            </a:r>
          </a:p>
          <a:p>
            <a:r>
              <a:rPr lang="nb-NO" dirty="0" smtClean="0"/>
              <a:t>Gammel ordning gir bedre utbetaling mellom 62-67 år</a:t>
            </a:r>
          </a:p>
          <a:p>
            <a:r>
              <a:rPr lang="nb-NO" dirty="0" smtClean="0"/>
              <a:t>Ny ordning er livsvarig – resultatet totalt sett blir gunstigere jo eldre en blir</a:t>
            </a:r>
          </a:p>
          <a:p>
            <a:r>
              <a:rPr lang="nb-NO" dirty="0" smtClean="0"/>
              <a:t>Prinsippene om forholdsmessig fordeling etter forventet levealder gjelder</a:t>
            </a:r>
            <a:endParaRPr lang="nb-NO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 konklusjon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Bare ny AFP-ordning gir rett til å ta ut full AFP uten samordning/reduksjon i forhold til pensjonsgivende inntekt ved siden av pensjonen</a:t>
            </a:r>
            <a:endParaRPr lang="nb-NO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Vilkår for AFP – privat sektor etter ny ordning - hovedlinjer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 ha arbeidet i 7 av de siste 9 årene før en fyller 62 år i en bedrift tilknyttet ordningen</a:t>
            </a:r>
          </a:p>
          <a:p>
            <a:r>
              <a:rPr lang="nb-NO" dirty="0" smtClean="0"/>
              <a:t>For den som er født i årene 1944-1954 er reglene noe gunstigere;</a:t>
            </a:r>
          </a:p>
          <a:p>
            <a:pPr>
              <a:buNone/>
            </a:pPr>
            <a:r>
              <a:rPr lang="nb-NO" dirty="0" smtClean="0"/>
              <a:t>    - 1944 til 1951 – 3 av 5 år</a:t>
            </a:r>
          </a:p>
          <a:p>
            <a:pPr>
              <a:buNone/>
            </a:pPr>
            <a:r>
              <a:rPr lang="nb-NO" dirty="0" smtClean="0"/>
              <a:t>    - 1952 – 4 av 6 år</a:t>
            </a:r>
          </a:p>
          <a:p>
            <a:pPr>
              <a:buNone/>
            </a:pPr>
            <a:r>
              <a:rPr lang="nb-NO" dirty="0" smtClean="0"/>
              <a:t>    - 1953 – 5 av 7 år</a:t>
            </a:r>
          </a:p>
          <a:p>
            <a:pPr>
              <a:buNone/>
            </a:pPr>
            <a:r>
              <a:rPr lang="nb-NO" dirty="0" smtClean="0"/>
              <a:t>    - 1954 – 6 av 8 år</a:t>
            </a:r>
            <a:endParaRPr lang="nb-NO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Vilkår AFP privat - hovedlinjer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 i tillegg på uttakstidspunktet ha vært ansatt som reell arbeidstaker i de tre siste år i foretak tilsluttet ordningen</a:t>
            </a:r>
          </a:p>
          <a:p>
            <a:r>
              <a:rPr lang="nb-NO" dirty="0" smtClean="0"/>
              <a:t>Må ha en årsinntekt på minimum 1 G på uttakstidspunktet (kr 75 641 per 1. mai 2010)</a:t>
            </a:r>
          </a:p>
          <a:p>
            <a:r>
              <a:rPr lang="nb-NO" dirty="0" smtClean="0"/>
              <a:t>Må ha hatt en årsinntekt på minimum 1 G i året før uttaksåret</a:t>
            </a:r>
          </a:p>
          <a:p>
            <a:r>
              <a:rPr lang="nb-NO" dirty="0" smtClean="0"/>
              <a:t>Minimum 20% stilling</a:t>
            </a:r>
          </a:p>
          <a:p>
            <a:r>
              <a:rPr lang="nb-NO" dirty="0" smtClean="0"/>
              <a:t>Må i ansiennitetsperioden ha hatt sin hovedbeskjeftigelse i tilsluttet bedrift (hovedinntekt)</a:t>
            </a:r>
            <a:endParaRPr lang="nb-NO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AFP i offentlig sektor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Gjelder for den som har AFP i stat og kommune</a:t>
            </a:r>
          </a:p>
          <a:p>
            <a:r>
              <a:rPr lang="nb-NO" dirty="0" smtClean="0"/>
              <a:t>Videreføres som tidligere med nødvendige tilpasninger til ny alderspensjon</a:t>
            </a:r>
          </a:p>
          <a:p>
            <a:r>
              <a:rPr lang="nb-NO" dirty="0" smtClean="0"/>
              <a:t>Gjelder mellom 62-67 år</a:t>
            </a:r>
          </a:p>
          <a:p>
            <a:r>
              <a:rPr lang="nb-NO" dirty="0" smtClean="0"/>
              <a:t>Kan ikke ta ut fleksibel alderspensjon samtidig med AFP</a:t>
            </a:r>
          </a:p>
          <a:p>
            <a:r>
              <a:rPr lang="nb-NO" dirty="0" smtClean="0"/>
              <a:t>Samordnes med pensjonsgivende arbeidsinntekt</a:t>
            </a:r>
          </a:p>
          <a:p>
            <a:r>
              <a:rPr lang="nb-NO" dirty="0" smtClean="0"/>
              <a:t>Toleransegrensen for endring på kr 15 000 opprettholdes</a:t>
            </a:r>
          </a:p>
          <a:p>
            <a:r>
              <a:rPr lang="nb-NO" dirty="0" smtClean="0"/>
              <a:t>Kan komme endringer her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Obligatorisk tjenestepensjon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supplement til alderspensjonen </a:t>
            </a:r>
          </a:p>
          <a:p>
            <a:r>
              <a:rPr lang="nb-NO" dirty="0" smtClean="0"/>
              <a:t>Tvungen tilleggspensjonsordning for lønnstakere – (enkelte faller utenfor ordningen)</a:t>
            </a:r>
          </a:p>
          <a:p>
            <a:r>
              <a:rPr lang="nb-NO" dirty="0" smtClean="0"/>
              <a:t>Arbeidsgiver/selvstendig næringsdrivende kan selv bli med i ordningen for egne lønnstakere </a:t>
            </a:r>
          </a:p>
          <a:p>
            <a:r>
              <a:rPr lang="nb-NO" dirty="0" smtClean="0"/>
              <a:t>Frivillig ordning for selvstendig næringsdrivende – maks 4% av pensjonsgivende inntekt - (kan være  det dobbelte for lønnstakere)</a:t>
            </a:r>
          </a:p>
          <a:p>
            <a:r>
              <a:rPr lang="nb-NO" dirty="0" smtClean="0"/>
              <a:t>Skattefordel – fradrag mot pensjonsinntekt</a:t>
            </a:r>
            <a:endParaRPr lang="nb-NO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Offentlige tjenestepensjoner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ferdig utredet</a:t>
            </a:r>
          </a:p>
          <a:p>
            <a:r>
              <a:rPr lang="nb-NO" dirty="0" smtClean="0"/>
              <a:t>80% - regel – pensjonen reduseres ved inntekt over 80% av inntekten før pensjonering</a:t>
            </a:r>
          </a:p>
          <a:p>
            <a:r>
              <a:rPr lang="nb-NO" dirty="0" smtClean="0"/>
              <a:t>Økonomisk ulønnsomt å fortsette å jobbe</a:t>
            </a:r>
          </a:p>
          <a:p>
            <a:r>
              <a:rPr lang="nb-NO" dirty="0" smtClean="0"/>
              <a:t>Kan komme endringer her</a:t>
            </a:r>
            <a:endParaRPr lang="nb-NO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Pensjonsplanlegging for selvstendig næringsdrivende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generelle reglene om alderspensjon som er gjennomgått tidligere gjelder</a:t>
            </a:r>
          </a:p>
          <a:p>
            <a:r>
              <a:rPr lang="nb-NO" dirty="0" smtClean="0"/>
              <a:t>Sjelden krav på AFP – men unntak kan tenkes dersom en har hatt sin hovedbeskjeftigelse i lønnet arbeid i en medlemsbedrift (mer en halvparten av inntekten i perioden)</a:t>
            </a:r>
          </a:p>
          <a:p>
            <a:r>
              <a:rPr lang="nb-NO" dirty="0" smtClean="0"/>
              <a:t>Kan ha krav på AFP fra eget eller del eiet aksjeselskap tilsluttet ordningen</a:t>
            </a:r>
          </a:p>
          <a:p>
            <a:r>
              <a:rPr lang="nb-NO" dirty="0" smtClean="0"/>
              <a:t>Tillegg til pensjonen – individuell pensjonssparing for næringsdrivende     </a:t>
            </a:r>
            <a:endParaRPr lang="nb-NO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PSN/OTP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Kan tas ut fra 62 år</a:t>
            </a:r>
          </a:p>
          <a:p>
            <a:r>
              <a:rPr lang="nb-NO" smtClean="0"/>
              <a:t>Sammen med fleksibel alderspensjon</a:t>
            </a:r>
          </a:p>
          <a:p>
            <a:r>
              <a:rPr lang="nb-NO" smtClean="0"/>
              <a:t>Alene – uten at en samtidig tar ut alderspensjon</a:t>
            </a:r>
          </a:p>
          <a:p>
            <a:r>
              <a:rPr lang="nb-NO" smtClean="0"/>
              <a:t>Selskapet kan beregne en ekstra forsikringspremie ved tidlig uttak</a:t>
            </a:r>
          </a:p>
          <a:p>
            <a:r>
              <a:rPr lang="nb-NO" smtClean="0"/>
              <a:t>Tidlig uttak kan ødelegge oppsparingen/avkastningen i ordningen for den enkelte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TPO og fleksibel 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forbindelse med jordbruksavtalen for 2010 ble det vedtatt at en kan ta ut TPO og samtidig starte uttak av fleksibel alderspensjon uten samordning/kutt i noen av ordningene </a:t>
            </a:r>
          </a:p>
          <a:p>
            <a:r>
              <a:rPr lang="nb-NO" dirty="0" smtClean="0"/>
              <a:t>Gjelder fra 1. januar 2011 </a:t>
            </a:r>
          </a:p>
          <a:p>
            <a:r>
              <a:rPr lang="nb-NO" dirty="0" smtClean="0"/>
              <a:t>Supergunstig for de som har krav på begge deler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Definisjon – grensenytte effekt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får en mest igjen for den skatt en betaler i forhold til hva en får igjen i form av trygdeytelser etter folketrygdloven inklusiv alderspensjon, sykepenger, arbeidsavklaringspenger og uførepensjon?</a:t>
            </a:r>
            <a:endParaRPr lang="nb-NO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Planlegging for næringsdrivende etter ny 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Jevn pensjonsopptjening over tid blir viktig på grunn av det nye prinsippet om livsløpsopptjening</a:t>
            </a:r>
          </a:p>
          <a:p>
            <a:r>
              <a:rPr lang="nb-NO" dirty="0" smtClean="0"/>
              <a:t>Inntekt over 7,1 G er bortkastet i pensjonssammenheng (kr </a:t>
            </a:r>
            <a:r>
              <a:rPr lang="nb-NO" dirty="0" smtClean="0"/>
              <a:t>583 066 </a:t>
            </a:r>
            <a:r>
              <a:rPr lang="nb-NO" dirty="0" smtClean="0"/>
              <a:t>per 1 mai </a:t>
            </a:r>
            <a:r>
              <a:rPr lang="nb-NO" dirty="0" smtClean="0"/>
              <a:t>2012)</a:t>
            </a:r>
            <a:endParaRPr lang="nb-NO" dirty="0" smtClean="0"/>
          </a:p>
          <a:p>
            <a:r>
              <a:rPr lang="nb-NO" dirty="0" smtClean="0"/>
              <a:t>Maks 6 G i syke-/fødsel-/svangerskapspenger – kr    </a:t>
            </a:r>
            <a:r>
              <a:rPr lang="nb-NO" dirty="0" smtClean="0"/>
              <a:t>492 732 </a:t>
            </a:r>
            <a:r>
              <a:rPr lang="nb-NO" dirty="0" smtClean="0"/>
              <a:t>per 1 mai </a:t>
            </a:r>
            <a:r>
              <a:rPr lang="nb-NO" dirty="0" smtClean="0"/>
              <a:t>2012</a:t>
            </a:r>
            <a:endParaRPr lang="nb-NO" dirty="0" smtClean="0"/>
          </a:p>
          <a:p>
            <a:r>
              <a:rPr lang="nb-NO" dirty="0" smtClean="0"/>
              <a:t>Toppskattegrensen; </a:t>
            </a:r>
          </a:p>
          <a:p>
            <a:pPr>
              <a:buNone/>
            </a:pPr>
            <a:r>
              <a:rPr lang="nb-NO" dirty="0" smtClean="0"/>
              <a:t>    - 9% fra kr </a:t>
            </a:r>
            <a:r>
              <a:rPr lang="nb-NO" dirty="0" smtClean="0"/>
              <a:t>490 000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    - 12% fra kr </a:t>
            </a:r>
            <a:r>
              <a:rPr lang="nb-NO" dirty="0" smtClean="0"/>
              <a:t>765 800</a:t>
            </a:r>
            <a:endParaRPr lang="nb-NO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Planlegging næringsdrivende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Arbeidsavklaringspenger – maks 66% av grunnlaget</a:t>
            </a:r>
          </a:p>
          <a:p>
            <a:r>
              <a:rPr lang="nb-NO" dirty="0" smtClean="0"/>
              <a:t>Uførepensjon -G x 42 % /(45 % for år før 1992) x sluttpoengtallet </a:t>
            </a:r>
            <a:r>
              <a:rPr lang="nb-NO" dirty="0" err="1" smtClean="0"/>
              <a:t>xantall</a:t>
            </a:r>
            <a:r>
              <a:rPr lang="nb-NO" dirty="0" smtClean="0"/>
              <a:t> poengår delt på 40</a:t>
            </a:r>
          </a:p>
          <a:p>
            <a:r>
              <a:rPr lang="nb-NO" dirty="0" smtClean="0"/>
              <a:t>Fullt opptjeningsgrunnlag til 6 G</a:t>
            </a:r>
          </a:p>
          <a:p>
            <a:r>
              <a:rPr lang="nb-NO" dirty="0" smtClean="0"/>
              <a:t>Kun 1/3 av grunnlaget tas med mellom 6 og 12 G</a:t>
            </a:r>
          </a:p>
          <a:p>
            <a:r>
              <a:rPr lang="nb-NO" dirty="0" smtClean="0"/>
              <a:t>Grunnlag over 12 G  medtas ikke</a:t>
            </a:r>
            <a:br>
              <a:rPr lang="nb-NO" dirty="0" smtClean="0"/>
            </a:b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hovedkonklusjoner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Klart størst grensenytte effekt for inntekt opp til toppskattegrunnlaget trinn 1</a:t>
            </a:r>
          </a:p>
          <a:p>
            <a:r>
              <a:rPr lang="nb-NO" dirty="0" smtClean="0"/>
              <a:t>Viktig å ”time” utgifter og inntekter i selvstendig næringsvirksomhet for å få til en jevn og høyest mulig pensjonsgivende inntekt i opptjeningsperioden</a:t>
            </a:r>
          </a:p>
          <a:p>
            <a:r>
              <a:rPr lang="nb-NO" dirty="0" smtClean="0"/>
              <a:t>Det er dumt å ”kaste bort” penger gjennom høy inntekt (= høy skatt) og bortkastet opptjening i enkelte år og liten inntekt og opptjening i andre år</a:t>
            </a:r>
            <a:endParaRPr lang="nb-NO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Fleksibel alderspensjon eller ikke 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Dersom en tar ut fleksibel alderspensjon vil pensjonen bli lavere for hvert enkelt år – avkortes i forhold til forventet statistisk levealder og uttaksperiode</a:t>
            </a:r>
          </a:p>
          <a:p>
            <a:r>
              <a:rPr lang="nb-NO" dirty="0" smtClean="0"/>
              <a:t>Pensjon fra 62 år kontra 67 år – brytningspunktet  for hvilken ordning som totalt sett lønner seg for den enkelte når en ser på nominelt utbetalt beløp ligger rundt gjennomsnittelig levealder</a:t>
            </a:r>
          </a:p>
          <a:p>
            <a:r>
              <a:rPr lang="nb-NO" dirty="0" smtClean="0"/>
              <a:t>Levealderen beregnes likt for menn og kvinner – en fordel for kvinner som normalt blir eldre  </a:t>
            </a:r>
            <a:endParaRPr lang="nb-NO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Fleksibel alderspensjon - 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bør vurdere uttak av fleksibel alderspensjon i forhold til behov</a:t>
            </a:r>
          </a:p>
          <a:p>
            <a:r>
              <a:rPr lang="nb-NO" dirty="0" smtClean="0"/>
              <a:t>Normalt har en behov for mindre penger jo eldre en blir</a:t>
            </a:r>
          </a:p>
          <a:p>
            <a:r>
              <a:rPr lang="nb-NO" dirty="0" smtClean="0"/>
              <a:t>De fleste vil ønske seg god råd i starten av pensjonsperioden fra 62 år – det er da en er sprek, kan reise og dyrke hobbyer</a:t>
            </a:r>
          </a:p>
          <a:p>
            <a:r>
              <a:rPr lang="nb-NO" dirty="0" smtClean="0"/>
              <a:t>Dersom en havner på sykehjem eller pleiehjem går det meste av pensjonen til staten i form av egenbetaling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alderspensjon - hovedlinjer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skal lønne seg å jobbe lenge</a:t>
            </a:r>
          </a:p>
          <a:p>
            <a:r>
              <a:rPr lang="nb-NO" dirty="0" smtClean="0"/>
              <a:t>Større fleksibilitet for den enkelte – fleksibelt uttak</a:t>
            </a:r>
          </a:p>
          <a:p>
            <a:r>
              <a:rPr lang="nb-NO" dirty="0" smtClean="0"/>
              <a:t>Ingen samordning/avkorting med pensjonsgivende inntekt ved siden av pensjonen </a:t>
            </a:r>
          </a:p>
          <a:p>
            <a:r>
              <a:rPr lang="nb-NO" dirty="0" smtClean="0"/>
              <a:t>Unntak for AFP i offentlig sektor gammel ordning – 15 000 kroners grensen opprettholdes foreløpig</a:t>
            </a:r>
          </a:p>
          <a:p>
            <a:r>
              <a:rPr lang="nb-NO" dirty="0" smtClean="0"/>
              <a:t>Opptjener pensjon for all pensjonsgivende inntekt fra fylte 13 til fylte 75 år - livsløpsopptjening</a:t>
            </a:r>
          </a:p>
          <a:p>
            <a:r>
              <a:rPr lang="nb-NO" dirty="0" smtClean="0"/>
              <a:t>18,1% av pensjonsgivende inntekt opp til 7,1 G overføres til en individuell pensjonskonto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Fleksibel alderspensjon - 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Vær oppmerksom på toppskatten ved kombinasjon av fleksibel alderspensjon og pensjonsgivende inntekt fra lønnet arbeid/næringsinntekt</a:t>
            </a:r>
          </a:p>
          <a:p>
            <a:r>
              <a:rPr lang="nb-NO" dirty="0" smtClean="0"/>
              <a:t>Toppskatten kan gjøre et fleksibelt uttak mindre gunstig fordi utbetalingen skattlegges hardere</a:t>
            </a:r>
          </a:p>
          <a:p>
            <a:r>
              <a:rPr lang="nb-NO" dirty="0" smtClean="0"/>
              <a:t>Dersom en dør tilfaller ens pensjonskonto pensjonsordningen som dødelighetsarv (unntatt etterlatte del)</a:t>
            </a:r>
          </a:p>
          <a:p>
            <a:r>
              <a:rPr lang="nb-NO" dirty="0" smtClean="0"/>
              <a:t>Kan være lurt å ta ut pensjonen tidlig og sette pengene i banken – arvinger vi ha glede av dette </a:t>
            </a:r>
            <a:endParaRPr lang="nb-NO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Sykepenger og 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Full rett til sykepenger etter de ordinærere regler selv om en tar ut fleksibel alderspensjon mellom 62-67 år</a:t>
            </a:r>
          </a:p>
          <a:p>
            <a:r>
              <a:rPr lang="nb-NO" dirty="0" smtClean="0"/>
              <a:t>Mellom 67-70 år har en kun rett til sykepenger i 60 dager per år.</a:t>
            </a:r>
          </a:p>
          <a:p>
            <a:r>
              <a:rPr lang="nb-NO" dirty="0" smtClean="0"/>
              <a:t>Inntekten må være høyere enn to ganger grunnbeløpet i folketrygden kr </a:t>
            </a:r>
            <a:r>
              <a:rPr lang="nb-NO" dirty="0" smtClean="0"/>
              <a:t>– 164 244 </a:t>
            </a:r>
            <a:r>
              <a:rPr lang="nb-NO" dirty="0" smtClean="0"/>
              <a:t>(kr </a:t>
            </a:r>
            <a:r>
              <a:rPr lang="nb-NO" dirty="0" smtClean="0"/>
              <a:t>41 610</a:t>
            </a:r>
            <a:r>
              <a:rPr lang="nb-NO" dirty="0" smtClean="0"/>
              <a:t> </a:t>
            </a:r>
            <a:r>
              <a:rPr lang="nb-NO" dirty="0" smtClean="0"/>
              <a:t>ellers)</a:t>
            </a:r>
          </a:p>
          <a:p>
            <a:r>
              <a:rPr lang="nb-NO" dirty="0" smtClean="0"/>
              <a:t>Kan komme endringer her</a:t>
            </a:r>
          </a:p>
          <a:p>
            <a:pPr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Fleksibel alderspensjon og uførepensjon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kombineres</a:t>
            </a:r>
          </a:p>
          <a:p>
            <a:r>
              <a:rPr lang="nb-NO" dirty="0" smtClean="0"/>
              <a:t>Aldri høyere pensjonsgrad enn 100%</a:t>
            </a:r>
            <a:endParaRPr lang="nb-NO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Arbeidsavklaringspenger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Attføringspenger, rehabiliteringspenger og midlertidig uførepensjon er fra 1. mars 2010 erstattet med en ny ordning – arbeidsavklaringspenger</a:t>
            </a:r>
          </a:p>
          <a:p>
            <a:r>
              <a:rPr lang="nb-NO" dirty="0" smtClean="0"/>
              <a:t>Hensikten er å gi stønad i en periode mens en vurderes/behandles/utdannes i forhold til gjeninnføring i arbeidslivet</a:t>
            </a:r>
          </a:p>
          <a:p>
            <a:r>
              <a:rPr lang="nb-NO" dirty="0" smtClean="0"/>
              <a:t>Stønadsbeløp – 66% av beregningsgrunnlaget</a:t>
            </a:r>
          </a:p>
          <a:p>
            <a:r>
              <a:rPr lang="nb-NO" dirty="0" smtClean="0"/>
              <a:t>I utgangspunktet for en periode på inntil 4 år</a:t>
            </a:r>
          </a:p>
          <a:p>
            <a:r>
              <a:rPr lang="nb-NO" dirty="0" smtClean="0"/>
              <a:t>Perioden kan forlenges</a:t>
            </a:r>
            <a:endParaRPr lang="nb-NO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Gjenlevendepensjon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Ytelse til etterlatte ektefelle/samboer etter dødsfall</a:t>
            </a:r>
          </a:p>
          <a:p>
            <a:r>
              <a:rPr lang="nb-NO" dirty="0" smtClean="0"/>
              <a:t>Samordnes med den etterlattes egen inntekt over</a:t>
            </a:r>
          </a:p>
          <a:p>
            <a:pPr>
              <a:buNone/>
            </a:pPr>
            <a:r>
              <a:rPr lang="nb-NO" dirty="0" smtClean="0"/>
              <a:t>     ½ G</a:t>
            </a:r>
          </a:p>
          <a:p>
            <a:r>
              <a:rPr lang="nb-NO" dirty="0" smtClean="0"/>
              <a:t>40 % </a:t>
            </a:r>
            <a:r>
              <a:rPr lang="nb-NO" dirty="0" smtClean="0"/>
              <a:t>av egen inntekt over ½ G går til fradrag i gjenlevendepensjonen</a:t>
            </a:r>
          </a:p>
          <a:p>
            <a:r>
              <a:rPr lang="nb-NO" dirty="0" smtClean="0"/>
              <a:t>Gjenlevendepensjonen kan bli samordnet bort  =</a:t>
            </a:r>
          </a:p>
          <a:p>
            <a:pPr>
              <a:buNone/>
            </a:pPr>
            <a:r>
              <a:rPr lang="nb-NO" dirty="0" smtClean="0"/>
              <a:t>    0 pensjonist 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alderspensjon - hovedlinjer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4,5 G i opptjening under omsorgsarbeid (3G tidl.)</a:t>
            </a:r>
          </a:p>
          <a:p>
            <a:r>
              <a:rPr lang="nb-NO" dirty="0" smtClean="0"/>
              <a:t>2,5 G opptjening under verneplikt  </a:t>
            </a:r>
          </a:p>
          <a:p>
            <a:r>
              <a:rPr lang="nb-NO" dirty="0" smtClean="0"/>
              <a:t>Valgfritt uttak fra 62-75 år – fleksibel alderspensjon</a:t>
            </a:r>
          </a:p>
          <a:p>
            <a:r>
              <a:rPr lang="nb-NO" dirty="0" smtClean="0"/>
              <a:t>Levealderjustering etter forventet levealder i befolkningen under uttak – skal gjøre systemet bærekraftig  </a:t>
            </a:r>
          </a:p>
          <a:p>
            <a:r>
              <a:rPr lang="nb-NO" dirty="0" smtClean="0"/>
              <a:t>Justering av pensjonsbeholdningen per 1. mai hvert år; - under opptjening med lønnsveksten (SSB –beregning) </a:t>
            </a:r>
          </a:p>
          <a:p>
            <a:pPr>
              <a:buNone/>
            </a:pPr>
            <a:r>
              <a:rPr lang="nb-NO" dirty="0" smtClean="0"/>
              <a:t>         - under utbetaling – lønnsvekst minus 0,75%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pensjonspoeng til pensjonskonto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Etter gammel ordning blir alderspensjonen beregnet på bakgrunn av pensjonspoeng </a:t>
            </a:r>
          </a:p>
          <a:p>
            <a:r>
              <a:rPr lang="nb-NO" dirty="0" smtClean="0"/>
              <a:t>Pensjonen korrigeres i forhold til uttakstidpunkt ved fleksibelt uttak og levealderjustering</a:t>
            </a:r>
          </a:p>
          <a:p>
            <a:r>
              <a:rPr lang="nb-NO" dirty="0" smtClean="0"/>
              <a:t>Etter ny ordning blir pensjonen beregnet i forhold til innestående på individuell pensjonskonto, uttakstidspunkt, levealderjustering og regulering</a:t>
            </a:r>
          </a:p>
          <a:p>
            <a:r>
              <a:rPr lang="nb-NO" dirty="0" smtClean="0"/>
              <a:t>Det opprettes en egen pensjonskonto for hver person som en så fleksibelt kan velge å bruke til alderspensjon fra fylte 62 år 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Forholdsmessighetsprinsipp ved fleksibelt uttak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Fleksibel alderspensjon innebærer at en kan ta ut pensjon  etter eget valg fra fylte 62 til fylte 75 år </a:t>
            </a:r>
          </a:p>
          <a:p>
            <a:r>
              <a:rPr lang="nb-NO" dirty="0" smtClean="0"/>
              <a:t>Pensjonskontoen fordeles forholdsmessig etter statistisk levealder i befolkningen til enhver tid alt etter når en velger å ta ut pensjon</a:t>
            </a:r>
          </a:p>
          <a:p>
            <a:r>
              <a:rPr lang="nb-NO" dirty="0" smtClean="0"/>
              <a:t>Ved tidlig pensjonering fordeles innestående på pensjonskontoen over flere år – den årlige pensjonen blir da lavere</a:t>
            </a:r>
          </a:p>
          <a:p>
            <a:r>
              <a:rPr lang="nb-NO" dirty="0" smtClean="0"/>
              <a:t>Ved senere pensjonering inntil fylte 75 år – årlig pensjonen blir høyere jo lenger en venter med uttaket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Fleksibel 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ta ut hel eller delvis pensjon</a:t>
            </a:r>
          </a:p>
          <a:p>
            <a:r>
              <a:rPr lang="nb-NO" dirty="0" smtClean="0"/>
              <a:t>Kan ta ut 20%, 40%, 50%, 60%, 80% eller 100%</a:t>
            </a:r>
          </a:p>
          <a:p>
            <a:r>
              <a:rPr lang="nb-NO" dirty="0" smtClean="0"/>
              <a:t>Må gå 12 måneder mellom hver endring av uttaksgraden</a:t>
            </a:r>
          </a:p>
          <a:p>
            <a:r>
              <a:rPr lang="nb-NO" dirty="0" smtClean="0"/>
              <a:t>Kan når som helst kreve full pensjon </a:t>
            </a:r>
          </a:p>
          <a:p>
            <a:r>
              <a:rPr lang="nb-NO" dirty="0" smtClean="0"/>
              <a:t>Kan når som helst stanse pensjonen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N_L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Trebuchet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BN_L</Template>
  <TotalTime>3430</TotalTime>
  <Words>2906</Words>
  <Application>Microsoft Office PowerPoint</Application>
  <PresentationFormat>Skjermfremvisning (4:3)</PresentationFormat>
  <Paragraphs>305</Paragraphs>
  <Slides>54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54</vt:i4>
      </vt:variant>
    </vt:vector>
  </HeadingPairs>
  <TitlesOfParts>
    <vt:vector size="56" baseType="lpstr">
      <vt:lpstr>BN_L</vt:lpstr>
      <vt:lpstr>Chart</vt:lpstr>
      <vt:lpstr>Pensjonsreformen</vt:lpstr>
      <vt:lpstr>Tema</vt:lpstr>
      <vt:lpstr>Pensjonsreformen</vt:lpstr>
      <vt:lpstr>Obligatorisk tjenestepensjon</vt:lpstr>
      <vt:lpstr>Ny alderspensjon - hovedlinjer</vt:lpstr>
      <vt:lpstr>Ny alderspensjon - hovedlinjer</vt:lpstr>
      <vt:lpstr>Fra pensjonspoeng til pensjonskonto</vt:lpstr>
      <vt:lpstr>Forholdsmessighetsprinsipp ved fleksibelt uttak</vt:lpstr>
      <vt:lpstr>Fleksibel alderspensjon</vt:lpstr>
      <vt:lpstr>Garantipensjon/minstepensjon</vt:lpstr>
      <vt:lpstr>Gradvis innføring - aldersgrupper</vt:lpstr>
      <vt:lpstr>Gradvis innføring - aldersgrupper</vt:lpstr>
      <vt:lpstr>Født før 1943</vt:lpstr>
      <vt:lpstr>Født mellom 1943 og 1953</vt:lpstr>
      <vt:lpstr>1943 - 1953 – fleksibel alderspensjon</vt:lpstr>
      <vt:lpstr>1943 – 1953 – Fleksibel alderspensjon</vt:lpstr>
      <vt:lpstr>1943 - 1953 - Levealderjustering</vt:lpstr>
      <vt:lpstr>1943 -1953 – regulering av pensjonen</vt:lpstr>
      <vt:lpstr>Født mellom 1954 og 1962</vt:lpstr>
      <vt:lpstr>Diagram</vt:lpstr>
      <vt:lpstr>1954 – 1962 – opptjening gammel ordning</vt:lpstr>
      <vt:lpstr>1954 -1962 – opptjening ny ordning</vt:lpstr>
      <vt:lpstr>1954 – 1962 - uttak</vt:lpstr>
      <vt:lpstr>1954 – 1962 - levealderjustering</vt:lpstr>
      <vt:lpstr>1954 – 1962 – regulering av alderspensjonen</vt:lpstr>
      <vt:lpstr>Født 1963 eller senere - opptjening</vt:lpstr>
      <vt:lpstr>Født 1963 eller senere - uttak</vt:lpstr>
      <vt:lpstr>Født 1963 eller senere - levealderjustering</vt:lpstr>
      <vt:lpstr>Født 1963 eller senere - regulering</vt:lpstr>
      <vt:lpstr>Gammel ordning – fram til og med 1962</vt:lpstr>
      <vt:lpstr>Ny ordning fra 1963</vt:lpstr>
      <vt:lpstr>AFP – privat sektor </vt:lpstr>
      <vt:lpstr>AFP – privat sektor</vt:lpstr>
      <vt:lpstr>AFP – privat sektor – gammel  kontra ny ordning</vt:lpstr>
      <vt:lpstr>Gammel kontra ny AFP – privat sektor</vt:lpstr>
      <vt:lpstr>Viktig konklusjon</vt:lpstr>
      <vt:lpstr>Vilkår for AFP – privat sektor etter ny ordning - hovedlinjer</vt:lpstr>
      <vt:lpstr>Vilkår AFP privat - hovedlinjer </vt:lpstr>
      <vt:lpstr>AFP i offentlig sektor</vt:lpstr>
      <vt:lpstr>Offentlige tjenestepensjoner</vt:lpstr>
      <vt:lpstr>Pensjonsplanlegging for selvstendig næringsdrivende </vt:lpstr>
      <vt:lpstr>PSN/OTP</vt:lpstr>
      <vt:lpstr>TPO og fleksibel alderspensjon</vt:lpstr>
      <vt:lpstr>Definisjon – grensenytte effekt</vt:lpstr>
      <vt:lpstr>Planlegging for næringsdrivende etter ny ordning</vt:lpstr>
      <vt:lpstr>Planlegging næringsdrivende</vt:lpstr>
      <vt:lpstr>Noen hovedkonklusjoner</vt:lpstr>
      <vt:lpstr>Fleksibel alderspensjon eller ikke ?</vt:lpstr>
      <vt:lpstr>Fleksibel alderspensjon - behov</vt:lpstr>
      <vt:lpstr>Fleksibel alderspensjon - behov</vt:lpstr>
      <vt:lpstr>Sykepenger og alderspensjon</vt:lpstr>
      <vt:lpstr>Fleksibel alderspensjon og uførepensjon</vt:lpstr>
      <vt:lpstr>Arbeidsavklaringspenger</vt:lpstr>
      <vt:lpstr>Gjenlevendepensjon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Tidligpensjonsordningen i jordbruket</dc:title>
  <dc:creator>Arnstein Tveito</dc:creator>
  <cp:lastModifiedBy>jhb</cp:lastModifiedBy>
  <cp:revision>600</cp:revision>
  <dcterms:created xsi:type="dcterms:W3CDTF">2009-09-07T12:30:40Z</dcterms:created>
  <dcterms:modified xsi:type="dcterms:W3CDTF">2013-01-30T08:36:51Z</dcterms:modified>
</cp:coreProperties>
</file>