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17" r:id="rId2"/>
    <p:sldId id="271" r:id="rId3"/>
    <p:sldId id="274" r:id="rId4"/>
    <p:sldId id="275" r:id="rId5"/>
    <p:sldId id="272" r:id="rId6"/>
    <p:sldId id="273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308" r:id="rId16"/>
    <p:sldId id="284" r:id="rId17"/>
    <p:sldId id="285" r:id="rId18"/>
    <p:sldId id="286" r:id="rId19"/>
    <p:sldId id="287" r:id="rId20"/>
    <p:sldId id="288" r:id="rId21"/>
    <p:sldId id="290" r:id="rId22"/>
    <p:sldId id="310" r:id="rId23"/>
    <p:sldId id="309" r:id="rId24"/>
    <p:sldId id="311" r:id="rId25"/>
    <p:sldId id="312" r:id="rId26"/>
    <p:sldId id="313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14" r:id="rId39"/>
    <p:sldId id="303" r:id="rId40"/>
    <p:sldId id="304" r:id="rId41"/>
    <p:sldId id="305" r:id="rId42"/>
    <p:sldId id="306" r:id="rId43"/>
    <p:sldId id="307" r:id="rId44"/>
    <p:sldId id="315" r:id="rId45"/>
    <p:sldId id="258" r:id="rId4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 autoAdjust="0"/>
    <p:restoredTop sz="94660"/>
  </p:normalViewPr>
  <p:slideViewPr>
    <p:cSldViewPr>
      <p:cViewPr varScale="1">
        <p:scale>
          <a:sx n="72" d="100"/>
          <a:sy n="72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6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39DE4-1845-4EBB-8F2A-208EAB5CF525}" type="datetimeFigureOut">
              <a:rPr lang="nb-NO" smtClean="0"/>
              <a:pPr/>
              <a:t>11.10.2012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D3900-23FF-4609-8B48-58B0E878306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3900-23FF-4609-8B48-58B0E8783064}" type="slidenum">
              <a:rPr lang="nb-NO" smtClean="0"/>
              <a:pPr/>
              <a:t>6</a:t>
            </a:fld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3900-23FF-4609-8B48-58B0E8783064}" type="slidenum">
              <a:rPr lang="nb-NO" smtClean="0"/>
              <a:pPr/>
              <a:t>11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1938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D2C2-0793-48F0-BCC5-894DAA257DF5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3AE05-D73E-44B1-99AC-15BD2F4D7F7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32E0-7CEA-4310-A600-F8DABB53984F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66D4-6C8F-4068-9414-143DA55278B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5C170-65B5-47F7-83BA-A4646879EE30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69EC6-D683-4A9B-9A31-CAF0BDB3A85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EE54-9EAB-4E22-A446-9B18BD93A1D1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017D-6DF3-434C-8F8A-E226E80E556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623C6-B3AB-4433-821F-238127037979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D491E-B9EA-4A67-B44D-1EC493428E1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93CB-90A2-4232-85A9-C200F1A1E12D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827C-D9F7-4C3E-8303-F179E9AC09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49FC-2FA5-467C-95AC-38BC413FA031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8240-5866-4344-A943-38F9CB1D6F9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C963-F39B-481D-8345-37C9BD4EE24D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98AA-E5D5-45EE-8EFB-BF376918D0D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C75E-30B3-4DE4-8078-34E304239CF2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B7313-2263-47F1-972D-5238A242E30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E94C-C836-4DDB-8B61-28406F9C0C5B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88BB-91DD-4345-A7DB-4BC13740AA6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dirty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F8B0-B014-4D9D-BE07-2C7DEDD4C29E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F3A6-BAB8-4FE6-928E-38F981103B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F036C0-A646-463D-93A3-F44E630390E5}" type="datetimeFigureOut">
              <a:rPr lang="nb-NO"/>
              <a:pPr>
                <a:defRPr/>
              </a:pPr>
              <a:t>11.10.2012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CC9471-D762-4DDA-AC09-C9E06259A7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4365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1938"/>
            <a:ext cx="91440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Pensjonsrådgivning etter pensjonsreformen</a:t>
            </a:r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296744" cy="1345704"/>
          </a:xfrm>
        </p:spPr>
        <p:txBody>
          <a:bodyPr/>
          <a:lstStyle/>
          <a:p>
            <a:pPr>
              <a:defRPr/>
            </a:pPr>
            <a:r>
              <a:rPr lang="nb-NO" sz="2400" b="1" dirty="0" smtClean="0"/>
              <a:t>Skattekurset 2012 </a:t>
            </a:r>
          </a:p>
          <a:p>
            <a:pPr>
              <a:defRPr/>
            </a:pPr>
            <a:r>
              <a:rPr lang="nb-NO" sz="2400" b="1" dirty="0" smtClean="0"/>
              <a:t>Advokat Jan H. Bangen</a:t>
            </a:r>
          </a:p>
          <a:p>
            <a:pPr>
              <a:defRPr/>
            </a:pP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elementer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Tap/reduksjon i tjenestepensjonsordninger ved tidlig uttak på grunn av omberegning av pensjonen</a:t>
            </a:r>
          </a:p>
          <a:p>
            <a:r>
              <a:rPr lang="nb-NO" dirty="0" smtClean="0"/>
              <a:t>Opphold på aldersinstitusjon</a:t>
            </a:r>
          </a:p>
          <a:p>
            <a:r>
              <a:rPr lang="nb-NO" dirty="0" smtClean="0"/>
              <a:t>Lønnsveksten – avkastningen i folketrygden</a:t>
            </a:r>
          </a:p>
          <a:p>
            <a:r>
              <a:rPr lang="nb-NO" dirty="0" smtClean="0"/>
              <a:t>Mulige lovendringer</a:t>
            </a:r>
            <a:endParaRPr lang="nb-NO" dirty="0"/>
          </a:p>
        </p:txBody>
      </p:sp>
      <p:pic>
        <p:nvPicPr>
          <p:cNvPr id="37890" name="Picture 2" descr="http://t1.gstatic.com/images?q=tbn:ANd9GcSx-4pAsw5xYFFFuOAAIpskOfMikyhsFE-LFgvD3zc9R1Wkc9xa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7" y="4333908"/>
            <a:ext cx="1944216" cy="2116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Skatt på pensjonsinntekten/uttaket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Toppskatt  –  9 % og 12 %</a:t>
            </a:r>
          </a:p>
          <a:p>
            <a:r>
              <a:rPr lang="nb-NO" dirty="0" smtClean="0"/>
              <a:t>Pensjonsfradrag  –  maksimalt kr 29 300</a:t>
            </a:r>
          </a:p>
          <a:p>
            <a:r>
              <a:rPr lang="nb-NO" dirty="0" smtClean="0"/>
              <a:t>Personfradrag – kr 45 350/90700</a:t>
            </a:r>
          </a:p>
          <a:p>
            <a:r>
              <a:rPr lang="nb-NO" dirty="0" smtClean="0"/>
              <a:t>Minstefradrag  –  kr 65 450/78 150</a:t>
            </a:r>
          </a:p>
          <a:p>
            <a:r>
              <a:rPr lang="nb-NO" dirty="0" smtClean="0"/>
              <a:t>Marginalskatt  –  0 % - 44,7 % for pensjon</a:t>
            </a:r>
          </a:p>
          <a:p>
            <a:r>
              <a:rPr lang="nb-NO" dirty="0" smtClean="0"/>
              <a:t>Formuesskatt  –  1,1 % over kr 750 000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36866" name="Picture 2" descr="http://t3.gstatic.com/images?q=tbn:ANd9GcQNZn0ydMq7NqTyBzbsjoSusSat0gDCFJsrPL6HquzeAvo7QFG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749" y="5085184"/>
            <a:ext cx="259166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Marginalskatten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praksis 0 % skatt på inntekter opp til</a:t>
            </a:r>
          </a:p>
          <a:p>
            <a:pPr>
              <a:buNone/>
            </a:pPr>
            <a:r>
              <a:rPr lang="nb-NO" dirty="0" smtClean="0"/>
              <a:t>    kr 165 000 </a:t>
            </a:r>
          </a:p>
          <a:p>
            <a:r>
              <a:rPr lang="nb-NO" dirty="0" smtClean="0"/>
              <a:t>Pensjonsfradraget utnyttes fullt ut</a:t>
            </a:r>
          </a:p>
          <a:p>
            <a:r>
              <a:rPr lang="nb-NO" dirty="0" smtClean="0"/>
              <a:t>40,7 % marginalskatt på inntekter mellom kr 165 000 og 251 700 på grunn av ”tilbakebetalingseffekten” på 15, 3 %</a:t>
            </a:r>
            <a:endParaRPr lang="nb-NO" dirty="0"/>
          </a:p>
        </p:txBody>
      </p:sp>
      <p:pic>
        <p:nvPicPr>
          <p:cNvPr id="34818" name="Picture 2" descr="http://t1.gstatic.com/images?q=tbn:ANd9GcTEN_eYXLQxky7GrZpimd2cfzB2KIcZbXO2naViE_d8LgT_2n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866900" cy="244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38,7 % mellom kr 251 700 og 490 000</a:t>
            </a:r>
          </a:p>
          <a:p>
            <a:r>
              <a:rPr lang="nb-NO" dirty="0" smtClean="0"/>
              <a:t>47,7 % mellom kr 490 000 og 504 413</a:t>
            </a:r>
          </a:p>
          <a:p>
            <a:r>
              <a:rPr lang="nb-NO" dirty="0" smtClean="0"/>
              <a:t>41,7 % mellom kr 504 423 og 765 800</a:t>
            </a:r>
          </a:p>
          <a:p>
            <a:r>
              <a:rPr lang="nb-NO" dirty="0" smtClean="0"/>
              <a:t>44,7 % over 765 800</a:t>
            </a:r>
          </a:p>
          <a:p>
            <a:r>
              <a:rPr lang="nb-NO" dirty="0" smtClean="0"/>
              <a:t>Fleksibiliteten i pensjonsordningene kan benyttes til å tilpasse inntektene gunstig skattemessig</a:t>
            </a:r>
            <a:endParaRPr lang="nb-NO" dirty="0"/>
          </a:p>
        </p:txBody>
      </p:sp>
      <p:pic>
        <p:nvPicPr>
          <p:cNvPr id="33794" name="Picture 2" descr="http://t3.gstatic.com/images?q=tbn:ANd9GcTc5Onn013ozwgRI46t9636hqa1aFl5VQkYcmwHUKhc4AYLsw_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495859" cy="1476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Minstefradraget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Kr 65 450 på pensjonsinntekter</a:t>
            </a:r>
          </a:p>
          <a:p>
            <a:r>
              <a:rPr lang="nb-NO" dirty="0" smtClean="0"/>
              <a:t>Kr 78 150 på lønn</a:t>
            </a:r>
          </a:p>
          <a:p>
            <a:r>
              <a:rPr lang="nb-NO" dirty="0" smtClean="0"/>
              <a:t>Kan utnytte rest av minstefradraget på gunstig måte i kombinasjonen fleksibel pensjon og inntekt utenom</a:t>
            </a:r>
          </a:p>
          <a:p>
            <a:endParaRPr lang="nb-NO" dirty="0"/>
          </a:p>
        </p:txBody>
      </p:sp>
      <p:pic>
        <p:nvPicPr>
          <p:cNvPr id="32770" name="Picture 2" descr="http://t2.gstatic.com/images?q=tbn:ANd9GcQyd6E3RwGXpFw6gXLiN-e1hPUsd-Fnd6ZnmT-L7lAz29CONl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14908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Pensjonsinntekt kr 165 000 = 0 % skatt</a:t>
            </a:r>
          </a:p>
          <a:p>
            <a:pPr>
              <a:buNone/>
            </a:pPr>
            <a:r>
              <a:rPr lang="nb-NO" dirty="0" smtClean="0"/>
              <a:t>    + lønn kr 92 800 for full utnytting av minstefradraget (kr 35 250)</a:t>
            </a:r>
          </a:p>
          <a:p>
            <a:pPr>
              <a:buNone/>
            </a:pPr>
            <a:r>
              <a:rPr lang="nb-NO" dirty="0" smtClean="0"/>
              <a:t>    Skatten blir slik: 7,8 % av 92 500 = kr 7 238 +</a:t>
            </a:r>
          </a:p>
          <a:p>
            <a:pPr>
              <a:buNone/>
            </a:pPr>
            <a:r>
              <a:rPr lang="nb-NO" dirty="0" smtClean="0"/>
              <a:t>    (92 800 – 35 250 x 28 % = kr  16 114) =            kr 23 352</a:t>
            </a:r>
          </a:p>
          <a:p>
            <a:r>
              <a:rPr lang="nb-NO" dirty="0" smtClean="0"/>
              <a:t>Total skatt ca 9 % (marginalskatt ca 25 %)</a:t>
            </a:r>
          </a:p>
          <a:p>
            <a:r>
              <a:rPr lang="nb-NO" dirty="0" smtClean="0"/>
              <a:t>18,1 % av kr 92 800 til pensjonsbeholdningen</a:t>
            </a:r>
            <a:endParaRPr lang="nb-NO" dirty="0"/>
          </a:p>
        </p:txBody>
      </p:sp>
      <p:sp>
        <p:nvSpPr>
          <p:cNvPr id="31746" name="AutoShape 2" descr="data:image/jpeg;base64,/9j/4AAQSkZJRgABAQAAAQABAAD/2wCEAAkGBhQSERUUEhQWFBUUGBgXGBcYGBYcGhwWHRUYHBgYHBsYHiYeGBokGhwUHy8gJCcpLCwtGB4xNTAqNSYrLCkBCQoKDgwOGg8PGikkHyQpLCksLCwsKSkpKiopLCwpLCwpLCkpLCkpLCwpKSwsKSksKSkpLCkpKSwpKSwpLCksLP/AABEIAKYAwgMBIgACEQEDEQH/xAAbAAACAwEBAQAAAAAAAAAAAAAFBgADBAIHAf/EAD0QAAEDAgQDBQYEBQQCAwAAAAECAxEAIQQFEjFBUWEGEyJxgTKRobHB8BRC0eEHI1JikhUzgvFyolOy4v/EABoBAAMBAQEBAAAAAAAAAAAAAAIDBAUBAAb/xAAqEQACAgIBAwMEAQUAAAAAAAAAAQIRAyESBDFBEyJhBTJRcfAUUoGRof/aAAwDAQACEQMRAD8AC5jla1vNgFLxUkj+XBAvKYVsZ0q3jY86G9tsnxLRbU+vvW/ZaXyiVaCDdJ3MH0r13DNYLv20sFOlXdaYJHsB8L9riEqT7zQn+KeUkYVaEgqE608TKUg7+RcmuyhGtHXN8jxxOckw2dU2EiOJufdNMDypaVpA8aiQOKYNj8vdQLLMN/MDh2SNiPzffzprylnvnJnS2AdZ2g8h/ceApc4NRsbGVyorYzVLdu6RK0hKtSSSohInbcyPWn7InHHMvU2pnuylQUhJBSSZ3E3BmL8KBs4lDSipACOfW3E+m21q1jtABBVcffu/7qfT7mg8E3Dk6VCbmHZ11h9x9xtaNfiKoISFK9oBW0A2vWTHdrnQ0ttMBCikkQLadjEQL8Rvxr1PL+1SJ0LgCL2MEATfnwHCYobmeXZfigSnCzH5mElKpniEWA8xeapUU9mfOdPi+55EnPHkrDgUSIiCbQOHSN62N5sHVAgwvkf14005h/D1qLd/h9jDqdSPPUm6bcTIoDiMkWw4vS1rgBYTAPh2METsYM9aGUYzCTlDY7ZdlrIQkKcVrVBUYSZgbgRcaiJE8qEZjl5ZxBwu69c6pEKKxqCptpkQADtpiheJxSloESnV4022t4knaRp1CP7elY8wx5dKHnDJcIQubwoIToVP/r5CleikznrNl2aNrSoM6x/uH8sjwgkTMbGLcTRAupKLatoOm4K5MmCIvf30vPNBeJIUSnwBRKTMGL7b8Lc6Y8AW8Nq7oJVpklTiQSfIH2bnhXJ8VSLemwzypvwbe0DIaUhKE6YQFrCpBktXUI8MSkAgcaXuymcOIxI0KMkFJvuCOM7jfenHKnE5kFIdhCygoS4DEidRQRcGSJnhPGljD5MdZOCbUShPiWtaRebFN9+B4XrkKaoXlxuMq7/o39pEpfUh3QlBW2kKCYA1SZIHUBPvr5g8SWmXEtlMKCEAcZ1hQg7T9JoEt/EIWGsShXhjex08L8RyUPjTLlOGS+0ktAI0KVrSVTqMDTANxpHHjRelJIXyj28nzs47Cgh3/aXKVJMn1A4Ec6yZJlbS34fXIkykAbCJSVE+GeYmiT+VutMF8hSYUEgAHibmRwAk+7kaVu0OM7rFuqZH8shPgWTablIvXIY7VgZGh8OPwWtTRQjQuAnu0wsKvGkiOd9SoN6CZ5k/4ptsYdJKkuLClLhJ0wkIA5yqYF5oNhc1GlLhsBcRfSbgTew1T7q1p7WtpYbUyCFDUlwTHiUTG240wAoQd6JRbdi3SVHDHZAsFX4lpXhvAJBAgxHqNqHZ5ildwlCUK0FQUFEKjwhQsduJk8KxMZwrvFQQEJTOkcyQNzeSTc72ppxOBdR3J1FCFgg6UqKQJI2IMKPIb0clW2Ctx0I1+XzqUwrfck2QOhbEjoetSh5AcBlwuYBehPFRCQQBKXdNo2stMgHmVDhR7BdoBiHsMzqKkqD1zfwluEqnb2DfqDSjlgAlKjpINiNwUOHxf8fCqeQUONUrUrD5gTBRpS46E/060wU+QXPQiKuxtTimF1mJ48rX8oCZlie5cdkXClCOa5jh1Bo8cSWGGkEQpZlXmoD5DSPfQ5zL+9xqlkeBpaefiWQlR25bnyFXZ7iZAVyWD6GfrFSZZbSK+kx3Fz8o2u41U8LKESBEeR34GelcM4q4SozfVwA2ME8+P+RoO86VEAGxsPvyq598BzSkbxPOefS1BZc5wtt+K/78BUYnUe7Tuvc9OXu+dNuG7QqZbSyz4UDcgQVGLkxv+1JGXTqUviq3lA4Ufwqha/HpPz+lIyS1SI3j5TcpLY/9k+0esll4zPsk9eF961drOyDbjfeN/wAlxAKQpsD2D7SYiI2pSwDQCgqSCDMlKvmLetehtZslSb84V61zFl1TF5sTTtHjGNy9Pj7w4jvGzKVFpOhUQRdJ8IuR5UoaZZeSNkqSqfJf6E029pXu6xDiInu1mP5kKKZAnTxBEGOlFP4ddncK+y60tErdQoBRUZEyJ99/SqlkSEcLPNsBhFEpWBM6EnnBAM2tRzH4Ya0k7eIK6nhPpWvsTlsrdacEFBAUrkUEgiOtMuP7IanG0pVLbp0lUTpXuJHXb1qfI7dlWLK4x42CMpfSlUwfCJ8KtNhJI90ATzFCsfnC1rIRCdQCNCAfykHUeFyR0tRvtbkX4buyCQUeBSQLKFylR5q5+lLDJc71OlsyshEjjOxn150tJsqw9R6bboNOYjvcOht2EqQo6FmdU6SSm9iB4bA1jyru2XVELKiSQRYJgcuMzQzP82dZfDaxBZk34kjTIv7MCBzvWPL/ABm5i8xwjhVluOPRDOXq5W2ey/6kHMKhaUlLd0kGPb0xMXsbC+815T2gy4qx7gWnSiyhHFKkyPh8jT72MzVISWXzLbqvAJJhQTPDgZj3UM/ilhWmWcO6hQCkOKZKbalNkak9fAQbn+qu43e2JmqdIB5b2S8SFAOKw6yEOlN4TZQVymLeYmq8BkTuEexeHUrUgC5/K40UnSvkBBBngZ5VRl+cgJUNcJUnhzkEG3G1OfYLtB3zUghx1Ke7B/OEGTok+1O8bb0bVi+VHmjLKUK0G47wCegRMX5FU+lNOW9o8W2oeMgJkXuI2jSbEelbO0uQNoxrqls+0hDiW0yEh1aRqBA9kagsnoKK9leziXVBeIRKSg6UNkJhQAJ1CSQIjnM3FJyvQcGu4XThAvxqSnUvxGJiTcxbaalHQ8z/APEr3o/SpWT68f7kEeS541pdSoCf5hO8bgH3WNVY7WXpOo6mm4Kp2kyAT1kW5V1n383DoVEnUgHzuIt6Vqay6AhVwUzqTwmNxeB6Vp4crxaZu9Z00eqXKPw0CAopdj2gNR81EEk+c/SqHXdYU2eKePSIrQ+0A5bqI5DTwO5rE05K9xKePMRt50VqWyTg8Xj/AB8GfD4k+E8vs0Qwbs6lcQCPpQ1Z0rUP+Qok0ANcffioslKCYjok3me9fyv9G3DYiBpPAj5VuRmiE7wPQmhWHQZO9zIjyq9WGdJ/2/DzNTVY6b9zGzKc5TNgki0lM8/fvTAzmKdCVJOzreqJ9kq03ncgmY6UqdlcjLqiEEJUUkgc44c5pxzHsmWsD3neKUpkl1QICUnwn8sSNNjvSnD8C5ySVNm7E5jlrUulDalq3UpKVKPS4PDhQfJMpQnGqdZcQ2zqCkIBuAQCRHC+r0ivOW8wQN0alcyZ25XrZg8eSrV3a4HEAxXXyAXFDfjksox+J7lOklQKzeCswSentVVmmalnTp4KGry1SPoaA5FnH4h/FPj2VuJAjbwtpH6UYx2GD7ikkhIJEHhYDjwqni+NEzaTCXb1JcbDgBhbZV5QnUD5gilXsZjdGpa1A+EIjSTvYFJ5g/Omr+JKlDKULbJCkOJbJB3QUkEeW1ea5DneiErJ0q8JAtB9NzIB9KPDHWzsp2ddrcL3qu8Bs2YJ/tUJBA3gGRO3ipdLeladJsPpT4rENoWpt7wlwSslQIKFJssE7iOVedvPeNaUmQJ0nmAbH3fOnfADflDTlmV4ouJLhKE6O9ZUIhQCiJEf3b8dqDZm6VPq/EFS9OySSNxMWNqaWs2cQjAoCzpWh1KbAgKhBgTY3sfOl7tOEFZJUO9USXNMlKSTZM9E/E0Ckk+IPc25TlmGfbJUwQYISWjBCuEhUhQ5jes/ZfEKT+IaGoI/3Zi40AkEcrWtWvsSVwoJbKlJJ3FtWklKAf61EFIA3rtbxabcXIhTYQgwRJUNJgG9gHLcINdg9s7kWkUZz2nL+IQ54khKEtRNyEgkyRaSVK26Vr7F4zTjWVFSxqWFKUeXiCgTx8MiOtLeCJPjUhSgCZI3BI486P5ESnFIUPCEnVa1gnUbXBkgigkk07ArQ/PdssKhRSXLpJSd9wYPCpSU92ew61FSluSolRgcSZNSs3+m6f5O8mYcrxq2ClSSDcHSsSlRF7g8d7imfOs1Q8oKSgJUpI1kCJVFzA6EX4xSLgmS4QfypIVfiADb1MCmJIhIJJv4v0+tXZ0rNr6fGVcn28AnEu6Vz1rI4gpcm0Gx5EVvxrGq6d6Gl6RpO/0oI2ivPjWQszCDCgLpN+qeN+gi/QVoS9IJN7D9qxsrI6piD8vsCtGEMaUq4Eg+QvPupk/toyIXj5SGrJHAE3j7ApwyvBsLT4jpjlXnmUY+QSa2u5vAKQo9Y3A9KnfeiiEPbsacuzRDeICkAhAUYNj5eVN2d9ptBCVlK8O+hV42GmFg8xBn1rzzsxkLuJcARq0CNRMgdd/pWf8AiRhV4VhDCiVOOLJEGQGQPTclIvfwmvK26QvKoLbFHs5lJUsupJCQCBzIgj5U74V0owjoeCUFLTmhSlBKleFRSNJuq8gG28cYpVyFl0tOqQQAhtxa1BKvCEoUZkmAbWsaUC8pZOtV4O54xVUsfIzHd6Hb+HOLAaUmNnL9ZSn9K9DewoSsBIJSoJUI324cTedhXknZfMy0iCJSVE23mw90AV6RlHapGISlC0KhItB8VyN9gACaJ9xnFvsT+IGIWjLSibLdRMkaouRY9RyFeYYUKBkeEHfw7+6n3tViUvNuMttkKQQQpZCiVBJUOJtAUN7z0rzlrMzp8ITw3H01UyEaRyVrufM+fWt7xHUQkb/C3QbUPbPiMW3rRinFKdJVuY+Vo91ULV4jXQQ4/jSMPhZMhDjqgk8PEj4SPjQV5anFm3iUo2HMnYVwXSYkyBYdOPzo52ZSBi2VcCT/AJaTFcdLZ1K3QxnLH8Fhg84kAqcaCiFSpKoSoBUGEmyjXWMS7jmQsASXXFqMAAFcKMDzK6ccTlaMTg3mSohailaP6e8RcA+d0z1pQ7NOhxotJJCkrOxN95B5VI8jcG13G5YcaQGxvZ7uWlLLgMx4QTvxon2VxCUyuJLbakwYMgwLTxHPrXPatsNlKJmQVeXDjWrseyhS1JNz3ZI/yTvzsK7F3gc5E/LdGn/VR/8AEf8AP9qlMP4Qf0D3CpWR6qGbPIssDiykCdKd4mYj6kj3VPxiy4Up1TO0k/OmzMCjCBSAkqEa0iPyna/S9BsvY1y7GnWSYHLgPrW1be2jYwY17YQlt7f6PranIBJjz/basOKSomYHof1oorCqOxAHnPxrO7hFDrQaNN4FVWwSHiDxFaMJjYVJteR9RUfZJ4VkUOBokZ2bE1pjBlmKSCNrjnzJn6UxNuoJnTF5MUhongZ5ircLmq7jUenH6fcUqUX3QuKVqMj2Ts72kaw5smxPGsH8Swp19GIShRbCEpKrFMyTf+ncb86SkYkdyTqKlHwqBsUmfy9I40V7G9rFsr7l1WtpQAGq8SL77jzpeOfF2yjP9PUl8ljeLDeBzFQEAtBpI/8AI6D/APdW9eV17D28yhtvAPrw48Lpb1JGyYXJj+2w8prynKcv75wJ8RFyY3gVdHImuRiTxPE+LL8jWZKeG8dabcgxIbeCuBP1B9dtqXMPgdDrgAI0wOfCY+VGcHqtb2fFMxFGqasKGkddt81Uh5wNqI7wlIIsNCQAfW5FKmHFk9ST7h+9Ge2TmotKPtnXPvTf3zQrCp8SAeQ+Kv0iii72JyO2fcUwS5Fp29wrE6nSYkH3099mckbxGLd74ShCSqASPEo2uCDYAbcap7edgBhktP4bWpl46dBupDl4SYFwQJB34XpLmuVBKD42AcmQFsLSSACsKuOSSD5WUfWKLdn8qWHGgdOlKwuwvYGK+4Dspi2mApeHcQ2rdRSQBcXPFNuYFHslYlyQbJST9KTKXcZhjsaezrsPaSbLlMEc9q8xwGHUzigppyfEdUg7TBB58b0/YV1xCwpKdUGQAYn1BHurBnjyg8tttBRJnYT4gFfWKm9Xh47jeoVpMX+1GMQ5iyUqCkAAAwRYC9t95rd2AxDep1SlpSuwSCobHex9BM18wvY3V4i5CiZselwZpgwuVJQkBSQogATCRtxtavZuqg8XCJEoO7DupX3FSsGlPX4VKx9jhezFAdYDitoI/wCKk/rFLy1BAE7ADw+lFM1WpsJZUpKgj8w4iLT8aFHFJ5SeZr6Ob2bv0/FwhyfkznHk7WHKrGsUeKZqz/UY4J91dpxk8CPvypbNSP7ONCVdD5VmxeWwPEPWmDDMk76fIyDRhOHQtOlSYH3saU5tFDwxnHYhYFY1aVASOPMVMQwUPFswkzInaCJT99aK5/2dUye9b8SAb8x18qLY7IxjsMl9m77SQkp/rSJ2/u5c/OKYpoyM3T1+0ZezuQB7UXUqTvsYrDi8KB4k7JURHSbUYyDMNSZBKXEi4O0AxB4z+lD8Um54Ek261NJ0zSxJZYWMGT43vMMttzxIUkpPkePpSBkmNThn3Nc2lIjiZ29aa8ixfdLCFiUOCDO17elK/afKCnEuAiNUKB4GRHzBpmFqVxfYyfquGoqdFuDGpS3J/wBxRVB4DhcetEm1gIUJFxE+6hGBZ0p39+1FG3f5KtiSCPpPxrSWomIuws51jS67vITYeUz9arwoMgpgwRY1ncHjP/kR8aJ5ZhdTZggXN548KGUuMSd9x97GshLanz7T6tXkkGAPhPqKYnu0FwyhUA+PrItv5E0odlXT+HSk7olPuP713jkEPIWncb+R3qGe22aeOuKH/K84KElJhQVYg7EHcEcZFBvwTbZKW06dR4qHom/AbfrVGFxYsZFFjh0vD4yOB+vrQd0Ekk7BOpxLgISsdUgHjB23rrEqJWpZHtbmD6biK04ZK230hSUm4uACCOccPu9U43SlxbZvCiCD57eW1I6jwTZrrZSHFCZAm5/Lfy/erkrlO5AAm95Pu+IrhLYGyVHpYp9/Cvkge11F+VQ8aJzWG0ch/l/+alCzmIH5Ve9NfK7wZ4S8Q+T8KoKdI865Uu9V95Kq3WfUqo6NLTIrWi2xisJctVIQpVCOUuPYMHBKVs8n/Krm2sUi6fGOhB+FDWMuB9pUUbwLKEXClH1pTVFULfwcs9qFJJS63HAgiJ99XZdjTh1d4xdpe6eKDyP9vI0TcbbfRocHkqDIPQ0tu4V7CL2lBPtR4VDkeXl0pYco79xvzx8axiW/CXDocE21RIVHMifUTxrgOh0T+bnzrXgmUPoUlI8K+HFKxePnBoCtlTLhSdpkHmOdLe1s8orHLRsfbkSPy++rcXh+9YP9bfiHVEDUnrtMedXsLSfF6GtWGCUkFR0pggk8j87EikqTjKg+oxxzYpRf4FzKWAtRSTpkGOhH7UTYy0oSsEE+1A5g/Kl7D43QoEBWpJmYkWJ+YptyzPELSFOqIUDI0gAi3IgiK3YyXE+G1dHnLOHWoqMWuTMbbzWhtP5ROm1/nTXnTjbq/AlIAEatISTzmLHzrAMFF7EcfvjSXnjVNE0lTDPZprSzBvJN+nCjjLoTMpCyUxcA7KCgYPKPjQTK29LcX3JvREOAA8TUnKzSh9qOXBCpkAdOI4R0rfg85LRB38+XLegL2JvOgE81QflFZncQriR9+VeCbH/FdrmiQoJg9It5c/Ksee5iy6pDgF1gAwNykbwNjHypABJ+lNGU4KGpMFQncc4tScqTQjJJNUaPxLaQZMHmD13uDQbEYkk228z9K2OKlJCoEcSIPl04340LWOu3y/6peOCI2znvup+NfKpKep91SqOCOWBFKrgCpNdJNWH1C7kq9LlVCvoFcHI1YdU70WZzMN+yiTQTXFXMY5eyLdaCSHQycWMTGOxK+CED+63urenCPwR3jbgO6SmAfUyKBYARdaiTR/BZgnhekNF0HyWwEtz8K8lSQpKVboP5TYkdRcEUw5zlycQyHUbi5HLy6V9zTLU4lvTspM6Vcj16UKyXHPNFTRELT+U7KHEeo2NA0BKLejBhW1JVBuKqxgVJSo3FoINvL0pjS7h1QrUEk/kVY3qZzlqXF6km8D3xFA2ltmV9SU/RuL15Fb8Hx+zW1jKlG8RRdOXAWULHYiw/atQcULJTI9J+HCheV90fL0Df9EgAkzzHT0rU3hG0afATc7xH6GtjL4Nibx6xFL2cZlEpCtR4kfH4bmuQcsjKcPTyzfabBiUrUopiAY5bdeX61W66Rt8AaWcDmpZUeIO4+vKaNIzFCxKVT8/dWhPA4PXYOE9cfKPjrxPEisqjO1XKOo0QwWWSguHZMDjf78qDg2tHJzSM+BYKDqUNR4D60TZzEpTIERsJ/W5rM5iFT134QfKs60arn13tUrV9yZysKt/zSDvMgRYjjxoXicLBsSRvw3v+taMJhVAeC4MEjj5109h5TBBn1sDXopp6AdsH/h/u1Su/9OP3P61Kb7jm/wACtNQiu3jJJFgbjyquarej6WM01ZYK7BqtJrqaEdFnajViF6arqKN68GnRpbXNFcHiI2FB2zWlDxAgULRRjlQ34PF/pVmOywOlK0nStOx6cjQDL8TcUfbxM2+NIao0I+5aPr7AVBWkSn5100ytyyAoq/tBJjnblX1arXN+XSsuKb1pIClJBKZKSQbKncUuk+4vqIOWKUUttH1t7xC/3NweZ399dYx3SBsm1+v61hxL6G1FW5PCTv1oJi8wUo+I0qGFt77HzGD6bJyby6QRzLOyoBKbAbnifXlS7iFzVrjs1meNWxgo6RrKMYKoqjJikztuKxByI/f3VvUfv7+dUuYcKPI1dhyeGYfW9LyfOHcvwL8mNRngJtTu1iv5KQVb7bi3WeM0m5NgtbyUkW3NuHOaasS8CbCwsExNukUzqckYY6j5Mb053crO1FNza1xf966adAN4PpwrIs2uYBG1jaN6qkRBVMcf+6xHsNsMozXu1IcInSZAmQTNx1HnV+MzEOqKwkISQNpjbcUFBjncb1nViFAxqVHX3fKgUWethgZtFpSff+tSg2k8z7zUpvFHuTAIclPl8q4mtrOUqKSoEKgTuKwqRV81s2elyXA+V0F1wRXBVQUWc6NKFV2DesiHavSuvMbGaZp1122/FZk3q0C4oShS/ATwCjIo0ccExJ/7pdOK07VSh4qBUrfYUEo2V48vHQ4s4lI8R8RVWLHZxuBQc40wADYAedZV4ihUBs8yLXsTczVDiwapcemqVKpiiRSyHbizVClVC4arUuiolnNEUa+JSSYFW4bCqcMJH6UxZXgUN2/Odz9BQymokGbqIwKspylaE61GFEWE7eY4/GiSHFAAndNwREzXZagzJjbf9rVyHBBvcfYPn50iUrezJyZHkds4VpSJvf7nzqhM6hbneBVjZnYGdpNVLTw58aFCTQpHKw6VluDYyPL9a0sI8iK0OaY2v09fXlevXs8D5PL/ANalbNQr7XTgt4fHISRp1/D6VmcNSpWjkNPo/JSVVwoVKlKNBI+EVyFVKldBema2XZrQ0b1KlAyvG3RnxjnjArtS7JH3vXypXfB6LfJlwXvVRXM+VSpXEObKNdQqqVK6IbONVX4DDd44EkwN6lSvPsTzkxiOGLYITEA7Rwn51zh8TuQD4Tz61KlRSPnG25OzaFgk22+lUpOomLRHnFSpQo6Rx/SLTE+vvrhTm/nUqV04fQDPQ1CmBvM/C3xqVK75OnOk9PjUqVKM4f/Z"/>
          <p:cNvSpPr>
            <a:spLocks noChangeAspect="1" noChangeArrowheads="1"/>
          </p:cNvSpPr>
          <p:nvPr/>
        </p:nvSpPr>
        <p:spPr bwMode="auto">
          <a:xfrm>
            <a:off x="0" y="-722313"/>
            <a:ext cx="1733550" cy="1485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1748" name="AutoShape 4" descr="data:image/jpeg;base64,/9j/4AAQSkZJRgABAQAAAQABAAD/2wCEAAkGBhQSERUUEhQWFBUUGBgXGBcYGBYcGhwWHRUYHBgYHBsYHiYeGBokGhwUHy8gJCcpLCwtGB4xNTAqNSYrLCkBCQoKDgwOGg8PGikkHyQpLCksLCwsKSkpKiopLCwpLCwpLCkpLCkpLCwpKSwsKSksKSkpLCkpKSwpKSwpLCksLP/AABEIAKYAwgMBIgACEQEDEQH/xAAbAAACAwEBAQAAAAAAAAAAAAAFBgADBAIHAf/EAD0QAAEDAgQDBQYEBQQCAwAAAAECAxEAIQQFEjFBUWEGEyJxgTKRobHB8BRC0eEHI1JikhUzgvFyolOy4v/EABoBAAMBAQEBAAAAAAAAAAAAAAIDBAUBAAb/xAAqEQACAgIBAwMEAQUAAAAAAAAAAQIRAyESBDFBEyJhBTJRcfAUUoGRof/aAAwDAQACEQMRAD8AC5jla1vNgFLxUkj+XBAvKYVsZ0q3jY86G9tsnxLRbU+vvW/ZaXyiVaCDdJ3MH0r13DNYLv20sFOlXdaYJHsB8L9riEqT7zQn+KeUkYVaEgqE608TKUg7+RcmuyhGtHXN8jxxOckw2dU2EiOJufdNMDypaVpA8aiQOKYNj8vdQLLMN/MDh2SNiPzffzprylnvnJnS2AdZ2g8h/ceApc4NRsbGVyorYzVLdu6RK0hKtSSSohInbcyPWn7InHHMvU2pnuylQUhJBSSZ3E3BmL8KBs4lDSipACOfW3E+m21q1jtABBVcffu/7qfT7mg8E3Dk6VCbmHZ11h9x9xtaNfiKoISFK9oBW0A2vWTHdrnQ0ttMBCikkQLadjEQL8Rvxr1PL+1SJ0LgCL2MEATfnwHCYobmeXZfigSnCzH5mElKpniEWA8xeapUU9mfOdPi+55EnPHkrDgUSIiCbQOHSN62N5sHVAgwvkf14005h/D1qLd/h9jDqdSPPUm6bcTIoDiMkWw4vS1rgBYTAPh2METsYM9aGUYzCTlDY7ZdlrIQkKcVrVBUYSZgbgRcaiJE8qEZjl5ZxBwu69c6pEKKxqCptpkQADtpiheJxSloESnV4022t4knaRp1CP7elY8wx5dKHnDJcIQubwoIToVP/r5CleikznrNl2aNrSoM6x/uH8sjwgkTMbGLcTRAupKLatoOm4K5MmCIvf30vPNBeJIUSnwBRKTMGL7b8Lc6Y8AW8Nq7oJVpklTiQSfIH2bnhXJ8VSLemwzypvwbe0DIaUhKE6YQFrCpBktXUI8MSkAgcaXuymcOIxI0KMkFJvuCOM7jfenHKnE5kFIdhCygoS4DEidRQRcGSJnhPGljD5MdZOCbUShPiWtaRebFN9+B4XrkKaoXlxuMq7/o39pEpfUh3QlBW2kKCYA1SZIHUBPvr5g8SWmXEtlMKCEAcZ1hQg7T9JoEt/EIWGsShXhjex08L8RyUPjTLlOGS+0ktAI0KVrSVTqMDTANxpHHjRelJIXyj28nzs47Cgh3/aXKVJMn1A4Ec6yZJlbS34fXIkykAbCJSVE+GeYmiT+VutMF8hSYUEgAHibmRwAk+7kaVu0OM7rFuqZH8shPgWTablIvXIY7VgZGh8OPwWtTRQjQuAnu0wsKvGkiOd9SoN6CZ5k/4ptsYdJKkuLClLhJ0wkIA5yqYF5oNhc1GlLhsBcRfSbgTew1T7q1p7WtpYbUyCFDUlwTHiUTG240wAoQd6JRbdi3SVHDHZAsFX4lpXhvAJBAgxHqNqHZ5ildwlCUK0FQUFEKjwhQsduJk8KxMZwrvFQQEJTOkcyQNzeSTc72ppxOBdR3J1FCFgg6UqKQJI2IMKPIb0clW2Ctx0I1+XzqUwrfck2QOhbEjoetSh5AcBlwuYBehPFRCQQBKXdNo2stMgHmVDhR7BdoBiHsMzqKkqD1zfwluEqnb2DfqDSjlgAlKjpINiNwUOHxf8fCqeQUONUrUrD5gTBRpS46E/060wU+QXPQiKuxtTimF1mJ48rX8oCZlie5cdkXClCOa5jh1Bo8cSWGGkEQpZlXmoD5DSPfQ5zL+9xqlkeBpaefiWQlR25bnyFXZ7iZAVyWD6GfrFSZZbSK+kx3Fz8o2u41U8LKESBEeR34GelcM4q4SozfVwA2ME8+P+RoO86VEAGxsPvyq598BzSkbxPOefS1BZc5wtt+K/78BUYnUe7Tuvc9OXu+dNuG7QqZbSyz4UDcgQVGLkxv+1JGXTqUviq3lA4Ufwqha/HpPz+lIyS1SI3j5TcpLY/9k+0esll4zPsk9eF961drOyDbjfeN/wAlxAKQpsD2D7SYiI2pSwDQCgqSCDMlKvmLetehtZslSb84V61zFl1TF5sTTtHjGNy9Pj7w4jvGzKVFpOhUQRdJ8IuR5UoaZZeSNkqSqfJf6E029pXu6xDiInu1mP5kKKZAnTxBEGOlFP4ddncK+y60tErdQoBRUZEyJ99/SqlkSEcLPNsBhFEpWBM6EnnBAM2tRzH4Ya0k7eIK6nhPpWvsTlsrdacEFBAUrkUEgiOtMuP7IanG0pVLbp0lUTpXuJHXb1qfI7dlWLK4x42CMpfSlUwfCJ8KtNhJI90ATzFCsfnC1rIRCdQCNCAfykHUeFyR0tRvtbkX4buyCQUeBSQLKFylR5q5+lLDJc71OlsyshEjjOxn150tJsqw9R6bboNOYjvcOht2EqQo6FmdU6SSm9iB4bA1jyru2XVELKiSQRYJgcuMzQzP82dZfDaxBZk34kjTIv7MCBzvWPL/ABm5i8xwjhVluOPRDOXq5W2ey/6kHMKhaUlLd0kGPb0xMXsbC+815T2gy4qx7gWnSiyhHFKkyPh8jT72MzVISWXzLbqvAJJhQTPDgZj3UM/ilhWmWcO6hQCkOKZKbalNkak9fAQbn+qu43e2JmqdIB5b2S8SFAOKw6yEOlN4TZQVymLeYmq8BkTuEexeHUrUgC5/K40UnSvkBBBngZ5VRl+cgJUNcJUnhzkEG3G1OfYLtB3zUghx1Ke7B/OEGTok+1O8bb0bVi+VHmjLKUK0G47wCegRMX5FU+lNOW9o8W2oeMgJkXuI2jSbEelbO0uQNoxrqls+0hDiW0yEh1aRqBA9kagsnoKK9leziXVBeIRKSg6UNkJhQAJ1CSQIjnM3FJyvQcGu4XThAvxqSnUvxGJiTcxbaalHQ8z/APEr3o/SpWT68f7kEeS541pdSoCf5hO8bgH3WNVY7WXpOo6mm4Kp2kyAT1kW5V1n383DoVEnUgHzuIt6Vqay6AhVwUzqTwmNxeB6Vp4crxaZu9Z00eqXKPw0CAopdj2gNR81EEk+c/SqHXdYU2eKePSIrQ+0A5bqI5DTwO5rE05K9xKePMRt50VqWyTg8Xj/AB8GfD4k+E8vs0Qwbs6lcQCPpQ1Z0rUP+Qok0ANcffioslKCYjok3me9fyv9G3DYiBpPAj5VuRmiE7wPQmhWHQZO9zIjyq9WGdJ/2/DzNTVY6b9zGzKc5TNgki0lM8/fvTAzmKdCVJOzreqJ9kq03ncgmY6UqdlcjLqiEEJUUkgc44c5pxzHsmWsD3neKUpkl1QICUnwn8sSNNjvSnD8C5ySVNm7E5jlrUulDalq3UpKVKPS4PDhQfJMpQnGqdZcQ2zqCkIBuAQCRHC+r0ivOW8wQN0alcyZ25XrZg8eSrV3a4HEAxXXyAXFDfjksox+J7lOklQKzeCswSentVVmmalnTp4KGry1SPoaA5FnH4h/FPj2VuJAjbwtpH6UYx2GD7ikkhIJEHhYDjwqni+NEzaTCXb1JcbDgBhbZV5QnUD5gilXsZjdGpa1A+EIjSTvYFJ5g/Omr+JKlDKULbJCkOJbJB3QUkEeW1ea5DneiErJ0q8JAtB9NzIB9KPDHWzsp2ddrcL3qu8Bs2YJ/tUJBA3gGRO3ipdLeladJsPpT4rENoWpt7wlwSslQIKFJssE7iOVedvPeNaUmQJ0nmAbH3fOnfADflDTlmV4ouJLhKE6O9ZUIhQCiJEf3b8dqDZm6VPq/EFS9OySSNxMWNqaWs2cQjAoCzpWh1KbAgKhBgTY3sfOl7tOEFZJUO9USXNMlKSTZM9E/E0Ckk+IPc25TlmGfbJUwQYISWjBCuEhUhQ5jes/ZfEKT+IaGoI/3Zi40AkEcrWtWvsSVwoJbKlJJ3FtWklKAf61EFIA3rtbxabcXIhTYQgwRJUNJgG9gHLcINdg9s7kWkUZz2nL+IQ54khKEtRNyEgkyRaSVK26Vr7F4zTjWVFSxqWFKUeXiCgTx8MiOtLeCJPjUhSgCZI3BI486P5ESnFIUPCEnVa1gnUbXBkgigkk07ArQ/PdssKhRSXLpJSd9wYPCpSU92ew61FSluSolRgcSZNSs3+m6f5O8mYcrxq2ClSSDcHSsSlRF7g8d7imfOs1Q8oKSgJUpI1kCJVFzA6EX4xSLgmS4QfypIVfiADb1MCmJIhIJJv4v0+tXZ0rNr6fGVcn28AnEu6Vz1rI4gpcm0Gx5EVvxrGq6d6Gl6RpO/0oI2ivPjWQszCDCgLpN+qeN+gi/QVoS9IJN7D9qxsrI6piD8vsCtGEMaUq4Eg+QvPupk/toyIXj5SGrJHAE3j7ApwyvBsLT4jpjlXnmUY+QSa2u5vAKQo9Y3A9KnfeiiEPbsacuzRDeICkAhAUYNj5eVN2d9ptBCVlK8O+hV42GmFg8xBn1rzzsxkLuJcARq0CNRMgdd/pWf8AiRhV4VhDCiVOOLJEGQGQPTclIvfwmvK26QvKoLbFHs5lJUsupJCQCBzIgj5U74V0owjoeCUFLTmhSlBKleFRSNJuq8gG28cYpVyFl0tOqQQAhtxa1BKvCEoUZkmAbWsaUC8pZOtV4O54xVUsfIzHd6Hb+HOLAaUmNnL9ZSn9K9DewoSsBIJSoJUI324cTedhXknZfMy0iCJSVE23mw90AV6RlHapGISlC0KhItB8VyN9gACaJ9xnFvsT+IGIWjLSibLdRMkaouRY9RyFeYYUKBkeEHfw7+6n3tViUvNuMttkKQQQpZCiVBJUOJtAUN7z0rzlrMzp8ITw3H01UyEaRyVrufM+fWt7xHUQkb/C3QbUPbPiMW3rRinFKdJVuY+Vo91ULV4jXQQ4/jSMPhZMhDjqgk8PEj4SPjQV5anFm3iUo2HMnYVwXSYkyBYdOPzo52ZSBi2VcCT/AJaTFcdLZ1K3QxnLH8Fhg84kAqcaCiFSpKoSoBUGEmyjXWMS7jmQsASXXFqMAAFcKMDzK6ccTlaMTg3mSohailaP6e8RcA+d0z1pQ7NOhxotJJCkrOxN95B5VI8jcG13G5YcaQGxvZ7uWlLLgMx4QTvxon2VxCUyuJLbakwYMgwLTxHPrXPatsNlKJmQVeXDjWrseyhS1JNz3ZI/yTvzsK7F3gc5E/LdGn/VR/8AEf8AP9qlMP4Qf0D3CpWR6qGbPIssDiykCdKd4mYj6kj3VPxiy4Up1TO0k/OmzMCjCBSAkqEa0iPyna/S9BsvY1y7GnWSYHLgPrW1be2jYwY17YQlt7f6PranIBJjz/basOKSomYHof1oorCqOxAHnPxrO7hFDrQaNN4FVWwSHiDxFaMJjYVJteR9RUfZJ4VkUOBokZ2bE1pjBlmKSCNrjnzJn6UxNuoJnTF5MUhongZ5ircLmq7jUenH6fcUqUX3QuKVqMj2Ts72kaw5smxPGsH8Swp19GIShRbCEpKrFMyTf+ncb86SkYkdyTqKlHwqBsUmfy9I40V7G9rFsr7l1WtpQAGq8SL77jzpeOfF2yjP9PUl8ljeLDeBzFQEAtBpI/8AI6D/APdW9eV17D28yhtvAPrw48Lpb1JGyYXJj+2w8prynKcv75wJ8RFyY3gVdHImuRiTxPE+LL8jWZKeG8dabcgxIbeCuBP1B9dtqXMPgdDrgAI0wOfCY+VGcHqtb2fFMxFGqasKGkddt81Uh5wNqI7wlIIsNCQAfW5FKmHFk9ST7h+9Ge2TmotKPtnXPvTf3zQrCp8SAeQ+Kv0iii72JyO2fcUwS5Fp29wrE6nSYkH3099mckbxGLd74ShCSqASPEo2uCDYAbcap7edgBhktP4bWpl46dBupDl4SYFwQJB34XpLmuVBKD42AcmQFsLSSACsKuOSSD5WUfWKLdn8qWHGgdOlKwuwvYGK+4Dspi2mApeHcQ2rdRSQBcXPFNuYFHslYlyQbJST9KTKXcZhjsaezrsPaSbLlMEc9q8xwGHUzigppyfEdUg7TBB58b0/YV1xCwpKdUGQAYn1BHurBnjyg8tttBRJnYT4gFfWKm9Xh47jeoVpMX+1GMQ5iyUqCkAAAwRYC9t95rd2AxDep1SlpSuwSCobHex9BM18wvY3V4i5CiZselwZpgwuVJQkBSQogATCRtxtavZuqg8XCJEoO7DupX3FSsGlPX4VKx9jhezFAdYDitoI/wCKk/rFLy1BAE7ADw+lFM1WpsJZUpKgj8w4iLT8aFHFJ5SeZr6Ob2bv0/FwhyfkznHk7WHKrGsUeKZqz/UY4J91dpxk8CPvypbNSP7ONCVdD5VmxeWwPEPWmDDMk76fIyDRhOHQtOlSYH3saU5tFDwxnHYhYFY1aVASOPMVMQwUPFswkzInaCJT99aK5/2dUye9b8SAb8x18qLY7IxjsMl9m77SQkp/rSJ2/u5c/OKYpoyM3T1+0ZezuQB7UXUqTvsYrDi8KB4k7JURHSbUYyDMNSZBKXEi4O0AxB4z+lD8Um54Ek261NJ0zSxJZYWMGT43vMMttzxIUkpPkePpSBkmNThn3Nc2lIjiZ29aa8ixfdLCFiUOCDO17elK/afKCnEuAiNUKB4GRHzBpmFqVxfYyfquGoqdFuDGpS3J/wBxRVB4DhcetEm1gIUJFxE+6hGBZ0p39+1FG3f5KtiSCPpPxrSWomIuws51jS67vITYeUz9arwoMgpgwRY1ncHjP/kR8aJ5ZhdTZggXN548KGUuMSd9x97GshLanz7T6tXkkGAPhPqKYnu0FwyhUA+PrItv5E0odlXT+HSk7olPuP713jkEPIWncb+R3qGe22aeOuKH/K84KElJhQVYg7EHcEcZFBvwTbZKW06dR4qHom/AbfrVGFxYsZFFjh0vD4yOB+vrQd0Ekk7BOpxLgISsdUgHjB23rrEqJWpZHtbmD6biK04ZK230hSUm4uACCOccPu9U43SlxbZvCiCD57eW1I6jwTZrrZSHFCZAm5/Lfy/erkrlO5AAm95Pu+IrhLYGyVHpYp9/Cvkge11F+VQ8aJzWG0ch/l/+alCzmIH5Ve9NfK7wZ4S8Q+T8KoKdI865Uu9V95Kq3WfUqo6NLTIrWi2xisJctVIQpVCOUuPYMHBKVs8n/Krm2sUi6fGOhB+FDWMuB9pUUbwLKEXClH1pTVFULfwcs9qFJJS63HAgiJ99XZdjTh1d4xdpe6eKDyP9vI0TcbbfRocHkqDIPQ0tu4V7CL2lBPtR4VDkeXl0pYco79xvzx8axiW/CXDocE21RIVHMifUTxrgOh0T+bnzrXgmUPoUlI8K+HFKxePnBoCtlTLhSdpkHmOdLe1s8orHLRsfbkSPy++rcXh+9YP9bfiHVEDUnrtMedXsLSfF6GtWGCUkFR0pggk8j87EikqTjKg+oxxzYpRf4FzKWAtRSTpkGOhH7UTYy0oSsEE+1A5g/Kl7D43QoEBWpJmYkWJ+YptyzPELSFOqIUDI0gAi3IgiK3YyXE+G1dHnLOHWoqMWuTMbbzWhtP5ROm1/nTXnTjbq/AlIAEatISTzmLHzrAMFF7EcfvjSXnjVNE0lTDPZprSzBvJN+nCjjLoTMpCyUxcA7KCgYPKPjQTK29LcX3JvREOAA8TUnKzSh9qOXBCpkAdOI4R0rfg85LRB38+XLegL2JvOgE81QflFZncQriR9+VeCbH/FdrmiQoJg9It5c/Ksee5iy6pDgF1gAwNykbwNjHypABJ+lNGU4KGpMFQncc4tScqTQjJJNUaPxLaQZMHmD13uDQbEYkk228z9K2OKlJCoEcSIPl04340LWOu3y/6peOCI2znvup+NfKpKep91SqOCOWBFKrgCpNdJNWH1C7kq9LlVCvoFcHI1YdU70WZzMN+yiTQTXFXMY5eyLdaCSHQycWMTGOxK+CED+63urenCPwR3jbgO6SmAfUyKBYARdaiTR/BZgnhekNF0HyWwEtz8K8lSQpKVboP5TYkdRcEUw5zlycQyHUbi5HLy6V9zTLU4lvTspM6Vcj16UKyXHPNFTRELT+U7KHEeo2NA0BKLejBhW1JVBuKqxgVJSo3FoINvL0pjS7h1QrUEk/kVY3qZzlqXF6km8D3xFA2ltmV9SU/RuL15Fb8Hx+zW1jKlG8RRdOXAWULHYiw/atQcULJTI9J+HCheV90fL0Df9EgAkzzHT0rU3hG0afATc7xH6GtjL4Nibx6xFL2cZlEpCtR4kfH4bmuQcsjKcPTyzfabBiUrUopiAY5bdeX61W66Rt8AaWcDmpZUeIO4+vKaNIzFCxKVT8/dWhPA4PXYOE9cfKPjrxPEisqjO1XKOo0QwWWSguHZMDjf78qDg2tHJzSM+BYKDqUNR4D60TZzEpTIERsJ/W5rM5iFT134QfKs60arn13tUrV9yZysKt/zSDvMgRYjjxoXicLBsSRvw3v+taMJhVAeC4MEjj5109h5TBBn1sDXopp6AdsH/h/u1Su/9OP3P61Kb7jm/wACtNQiu3jJJFgbjyquarej6WM01ZYK7BqtJrqaEdFnajViF6arqKN68GnRpbXNFcHiI2FB2zWlDxAgULRRjlQ34PF/pVmOywOlK0nStOx6cjQDL8TcUfbxM2+NIao0I+5aPr7AVBWkSn5100ytyyAoq/tBJjnblX1arXN+XSsuKb1pIClJBKZKSQbKncUuk+4vqIOWKUUttH1t7xC/3NweZ399dYx3SBsm1+v61hxL6G1FW5PCTv1oJi8wUo+I0qGFt77HzGD6bJyby6QRzLOyoBKbAbnifXlS7iFzVrjs1meNWxgo6RrKMYKoqjJikztuKxByI/f3VvUfv7+dUuYcKPI1dhyeGYfW9LyfOHcvwL8mNRngJtTu1iv5KQVb7bi3WeM0m5NgtbyUkW3NuHOaasS8CbCwsExNukUzqckYY6j5Mb053crO1FNza1xf966adAN4PpwrIs2uYBG1jaN6qkRBVMcf+6xHsNsMozXu1IcInSZAmQTNx1HnV+MzEOqKwkISQNpjbcUFBjncb1nViFAxqVHX3fKgUWethgZtFpSff+tSg2k8z7zUpvFHuTAIclPl8q4mtrOUqKSoEKgTuKwqRV81s2elyXA+V0F1wRXBVQUWc6NKFV2DesiHavSuvMbGaZp1122/FZk3q0C4oShS/ATwCjIo0ccExJ/7pdOK07VSh4qBUrfYUEo2V48vHQ4s4lI8R8RVWLHZxuBQc40wADYAedZV4ihUBs8yLXsTczVDiwapcemqVKpiiRSyHbizVClVC4arUuiolnNEUa+JSSYFW4bCqcMJH6UxZXgUN2/Odz9BQymokGbqIwKspylaE61GFEWE7eY4/GiSHFAAndNwREzXZagzJjbf9rVyHBBvcfYPn50iUrezJyZHkds4VpSJvf7nzqhM6hbneBVjZnYGdpNVLTw58aFCTQpHKw6VluDYyPL9a0sI8iK0OaY2v09fXlevXs8D5PL/ANalbNQr7XTgt4fHISRp1/D6VmcNSpWjkNPo/JSVVwoVKlKNBI+EVyFVKldBema2XZrQ0b1KlAyvG3RnxjnjArtS7JH3vXypXfB6LfJlwXvVRXM+VSpXEObKNdQqqVK6IbONVX4DDd44EkwN6lSvPsTzkxiOGLYITEA7Rwn51zh8TuQD4Tz61KlRSPnG25OzaFgk22+lUpOomLRHnFSpQo6Rx/SLTE+vvrhTm/nUqV04fQDPQ1CmBvM/C3xqVK75OnOk9PjUqVKM4f/Z"/>
          <p:cNvSpPr>
            <a:spLocks noChangeAspect="1" noChangeArrowheads="1"/>
          </p:cNvSpPr>
          <p:nvPr/>
        </p:nvSpPr>
        <p:spPr bwMode="auto">
          <a:xfrm>
            <a:off x="0" y="-722313"/>
            <a:ext cx="1733550" cy="1485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1750" name="AutoShape 6" descr="data:image/jpeg;base64,/9j/4AAQSkZJRgABAQAAAQABAAD/2wCEAAkGBhQSERUUEhQWFBUUGBgXGBcYGBYcGhwWHRUYHBgYHBsYHiYeGBokGhwUHy8gJCcpLCwtGB4xNTAqNSYrLCkBCQoKDgwOGg8PGikkHyQpLCksLCwsKSkpKiopLCwpLCwpLCkpLCkpLCwpKSwsKSksKSkpLCkpKSwpKSwpLCksLP/AABEIAKYAwgMBIgACEQEDEQH/xAAbAAACAwEBAQAAAAAAAAAAAAAFBgADBAIHAf/EAD0QAAEDAgQDBQYEBQQCAwAAAAECAxEAIQQFEjFBUWEGEyJxgTKRobHB8BRC0eEHI1JikhUzgvFyolOy4v/EABoBAAMBAQEBAAAAAAAAAAAAAAIDBAUBAAb/xAAqEQACAgIBAwMEAQUAAAAAAAAAAQIRAyESBDFBEyJhBTJRcfAUUoGRof/aAAwDAQACEQMRAD8AC5jla1vNgFLxUkj+XBAvKYVsZ0q3jY86G9tsnxLRbU+vvW/ZaXyiVaCDdJ3MH0r13DNYLv20sFOlXdaYJHsB8L9riEqT7zQn+KeUkYVaEgqE608TKUg7+RcmuyhGtHXN8jxxOckw2dU2EiOJufdNMDypaVpA8aiQOKYNj8vdQLLMN/MDh2SNiPzffzprylnvnJnS2AdZ2g8h/ceApc4NRsbGVyorYzVLdu6RK0hKtSSSohInbcyPWn7InHHMvU2pnuylQUhJBSSZ3E3BmL8KBs4lDSipACOfW3E+m21q1jtABBVcffu/7qfT7mg8E3Dk6VCbmHZ11h9x9xtaNfiKoISFK9oBW0A2vWTHdrnQ0ttMBCikkQLadjEQL8Rvxr1PL+1SJ0LgCL2MEATfnwHCYobmeXZfigSnCzH5mElKpniEWA8xeapUU9mfOdPi+55EnPHkrDgUSIiCbQOHSN62N5sHVAgwvkf14005h/D1qLd/h9jDqdSPPUm6bcTIoDiMkWw4vS1rgBYTAPh2METsYM9aGUYzCTlDY7ZdlrIQkKcVrVBUYSZgbgRcaiJE8qEZjl5ZxBwu69c6pEKKxqCptpkQADtpiheJxSloESnV4022t4knaRp1CP7elY8wx5dKHnDJcIQubwoIToVP/r5CleikznrNl2aNrSoM6x/uH8sjwgkTMbGLcTRAupKLatoOm4K5MmCIvf30vPNBeJIUSnwBRKTMGL7b8Lc6Y8AW8Nq7oJVpklTiQSfIH2bnhXJ8VSLemwzypvwbe0DIaUhKE6YQFrCpBktXUI8MSkAgcaXuymcOIxI0KMkFJvuCOM7jfenHKnE5kFIdhCygoS4DEidRQRcGSJnhPGljD5MdZOCbUShPiWtaRebFN9+B4XrkKaoXlxuMq7/o39pEpfUh3QlBW2kKCYA1SZIHUBPvr5g8SWmXEtlMKCEAcZ1hQg7T9JoEt/EIWGsShXhjex08L8RyUPjTLlOGS+0ktAI0KVrSVTqMDTANxpHHjRelJIXyj28nzs47Cgh3/aXKVJMn1A4Ec6yZJlbS34fXIkykAbCJSVE+GeYmiT+VutMF8hSYUEgAHibmRwAk+7kaVu0OM7rFuqZH8shPgWTablIvXIY7VgZGh8OPwWtTRQjQuAnu0wsKvGkiOd9SoN6CZ5k/4ptsYdJKkuLClLhJ0wkIA5yqYF5oNhc1GlLhsBcRfSbgTew1T7q1p7WtpYbUyCFDUlwTHiUTG240wAoQd6JRbdi3SVHDHZAsFX4lpXhvAJBAgxHqNqHZ5ildwlCUK0FQUFEKjwhQsduJk8KxMZwrvFQQEJTOkcyQNzeSTc72ppxOBdR3J1FCFgg6UqKQJI2IMKPIb0clW2Ctx0I1+XzqUwrfck2QOhbEjoetSh5AcBlwuYBehPFRCQQBKXdNo2stMgHmVDhR7BdoBiHsMzqKkqD1zfwluEqnb2DfqDSjlgAlKjpINiNwUOHxf8fCqeQUONUrUrD5gTBRpS46E/060wU+QXPQiKuxtTimF1mJ48rX8oCZlie5cdkXClCOa5jh1Bo8cSWGGkEQpZlXmoD5DSPfQ5zL+9xqlkeBpaefiWQlR25bnyFXZ7iZAVyWD6GfrFSZZbSK+kx3Fz8o2u41U8LKESBEeR34GelcM4q4SozfVwA2ME8+P+RoO86VEAGxsPvyq598BzSkbxPOefS1BZc5wtt+K/78BUYnUe7Tuvc9OXu+dNuG7QqZbSyz4UDcgQVGLkxv+1JGXTqUviq3lA4Ufwqha/HpPz+lIyS1SI3j5TcpLY/9k+0esll4zPsk9eF961drOyDbjfeN/wAlxAKQpsD2D7SYiI2pSwDQCgqSCDMlKvmLetehtZslSb84V61zFl1TF5sTTtHjGNy9Pj7w4jvGzKVFpOhUQRdJ8IuR5UoaZZeSNkqSqfJf6E029pXu6xDiInu1mP5kKKZAnTxBEGOlFP4ddncK+y60tErdQoBRUZEyJ99/SqlkSEcLPNsBhFEpWBM6EnnBAM2tRzH4Ya0k7eIK6nhPpWvsTlsrdacEFBAUrkUEgiOtMuP7IanG0pVLbp0lUTpXuJHXb1qfI7dlWLK4x42CMpfSlUwfCJ8KtNhJI90ATzFCsfnC1rIRCdQCNCAfykHUeFyR0tRvtbkX4buyCQUeBSQLKFylR5q5+lLDJc71OlsyshEjjOxn150tJsqw9R6bboNOYjvcOht2EqQo6FmdU6SSm9iB4bA1jyru2XVELKiSQRYJgcuMzQzP82dZfDaxBZk34kjTIv7MCBzvWPL/ABm5i8xwjhVluOPRDOXq5W2ey/6kHMKhaUlLd0kGPb0xMXsbC+815T2gy4qx7gWnSiyhHFKkyPh8jT72MzVISWXzLbqvAJJhQTPDgZj3UM/ilhWmWcO6hQCkOKZKbalNkak9fAQbn+qu43e2JmqdIB5b2S8SFAOKw6yEOlN4TZQVymLeYmq8BkTuEexeHUrUgC5/K40UnSvkBBBngZ5VRl+cgJUNcJUnhzkEG3G1OfYLtB3zUghx1Ke7B/OEGTok+1O8bb0bVi+VHmjLKUK0G47wCegRMX5FU+lNOW9o8W2oeMgJkXuI2jSbEelbO0uQNoxrqls+0hDiW0yEh1aRqBA9kagsnoKK9leziXVBeIRKSg6UNkJhQAJ1CSQIjnM3FJyvQcGu4XThAvxqSnUvxGJiTcxbaalHQ8z/APEr3o/SpWT68f7kEeS541pdSoCf5hO8bgH3WNVY7WXpOo6mm4Kp2kyAT1kW5V1n383DoVEnUgHzuIt6Vqay6AhVwUzqTwmNxeB6Vp4crxaZu9Z00eqXKPw0CAopdj2gNR81EEk+c/SqHXdYU2eKePSIrQ+0A5bqI5DTwO5rE05K9xKePMRt50VqWyTg8Xj/AB8GfD4k+E8vs0Qwbs6lcQCPpQ1Z0rUP+Qok0ANcffioslKCYjok3me9fyv9G3DYiBpPAj5VuRmiE7wPQmhWHQZO9zIjyq9WGdJ/2/DzNTVY6b9zGzKc5TNgki0lM8/fvTAzmKdCVJOzreqJ9kq03ncgmY6UqdlcjLqiEEJUUkgc44c5pxzHsmWsD3neKUpkl1QICUnwn8sSNNjvSnD8C5ySVNm7E5jlrUulDalq3UpKVKPS4PDhQfJMpQnGqdZcQ2zqCkIBuAQCRHC+r0ivOW8wQN0alcyZ25XrZg8eSrV3a4HEAxXXyAXFDfjksox+J7lOklQKzeCswSentVVmmalnTp4KGry1SPoaA5FnH4h/FPj2VuJAjbwtpH6UYx2GD7ikkhIJEHhYDjwqni+NEzaTCXb1JcbDgBhbZV5QnUD5gilXsZjdGpa1A+EIjSTvYFJ5g/Omr+JKlDKULbJCkOJbJB3QUkEeW1ea5DneiErJ0q8JAtB9NzIB9KPDHWzsp2ddrcL3qu8Bs2YJ/tUJBA3gGRO3ipdLeladJsPpT4rENoWpt7wlwSslQIKFJssE7iOVedvPeNaUmQJ0nmAbH3fOnfADflDTlmV4ouJLhKE6O9ZUIhQCiJEf3b8dqDZm6VPq/EFS9OySSNxMWNqaWs2cQjAoCzpWh1KbAgKhBgTY3sfOl7tOEFZJUO9USXNMlKSTZM9E/E0Ckk+IPc25TlmGfbJUwQYISWjBCuEhUhQ5jes/ZfEKT+IaGoI/3Zi40AkEcrWtWvsSVwoJbKlJJ3FtWklKAf61EFIA3rtbxabcXIhTYQgwRJUNJgG9gHLcINdg9s7kWkUZz2nL+IQ54khKEtRNyEgkyRaSVK26Vr7F4zTjWVFSxqWFKUeXiCgTx8MiOtLeCJPjUhSgCZI3BI486P5ESnFIUPCEnVa1gnUbXBkgigkk07ArQ/PdssKhRSXLpJSd9wYPCpSU92ew61FSluSolRgcSZNSs3+m6f5O8mYcrxq2ClSSDcHSsSlRF7g8d7imfOs1Q8oKSgJUpI1kCJVFzA6EX4xSLgmS4QfypIVfiADb1MCmJIhIJJv4v0+tXZ0rNr6fGVcn28AnEu6Vz1rI4gpcm0Gx5EVvxrGq6d6Gl6RpO/0oI2ivPjWQszCDCgLpN+qeN+gi/QVoS9IJN7D9qxsrI6piD8vsCtGEMaUq4Eg+QvPupk/toyIXj5SGrJHAE3j7ApwyvBsLT4jpjlXnmUY+QSa2u5vAKQo9Y3A9KnfeiiEPbsacuzRDeICkAhAUYNj5eVN2d9ptBCVlK8O+hV42GmFg8xBn1rzzsxkLuJcARq0CNRMgdd/pWf8AiRhV4VhDCiVOOLJEGQGQPTclIvfwmvK26QvKoLbFHs5lJUsupJCQCBzIgj5U74V0owjoeCUFLTmhSlBKleFRSNJuq8gG28cYpVyFl0tOqQQAhtxa1BKvCEoUZkmAbWsaUC8pZOtV4O54xVUsfIzHd6Hb+HOLAaUmNnL9ZSn9K9DewoSsBIJSoJUI324cTedhXknZfMy0iCJSVE23mw90AV6RlHapGISlC0KhItB8VyN9gACaJ9xnFvsT+IGIWjLSibLdRMkaouRY9RyFeYYUKBkeEHfw7+6n3tViUvNuMttkKQQQpZCiVBJUOJtAUN7z0rzlrMzp8ITw3H01UyEaRyVrufM+fWt7xHUQkb/C3QbUPbPiMW3rRinFKdJVuY+Vo91ULV4jXQQ4/jSMPhZMhDjqgk8PEj4SPjQV5anFm3iUo2HMnYVwXSYkyBYdOPzo52ZSBi2VcCT/AJaTFcdLZ1K3QxnLH8Fhg84kAqcaCiFSpKoSoBUGEmyjXWMS7jmQsASXXFqMAAFcKMDzK6ccTlaMTg3mSohailaP6e8RcA+d0z1pQ7NOhxotJJCkrOxN95B5VI8jcG13G5YcaQGxvZ7uWlLLgMx4QTvxon2VxCUyuJLbakwYMgwLTxHPrXPatsNlKJmQVeXDjWrseyhS1JNz3ZI/yTvzsK7F3gc5E/LdGn/VR/8AEf8AP9qlMP4Qf0D3CpWR6qGbPIssDiykCdKd4mYj6kj3VPxiy4Up1TO0k/OmzMCjCBSAkqEa0iPyna/S9BsvY1y7GnWSYHLgPrW1be2jYwY17YQlt7f6PranIBJjz/basOKSomYHof1oorCqOxAHnPxrO7hFDrQaNN4FVWwSHiDxFaMJjYVJteR9RUfZJ4VkUOBokZ2bE1pjBlmKSCNrjnzJn6UxNuoJnTF5MUhongZ5ircLmq7jUenH6fcUqUX3QuKVqMj2Ts72kaw5smxPGsH8Swp19GIShRbCEpKrFMyTf+ncb86SkYkdyTqKlHwqBsUmfy9I40V7G9rFsr7l1WtpQAGq8SL77jzpeOfF2yjP9PUl8ljeLDeBzFQEAtBpI/8AI6D/APdW9eV17D28yhtvAPrw48Lpb1JGyYXJj+2w8prynKcv75wJ8RFyY3gVdHImuRiTxPE+LL8jWZKeG8dabcgxIbeCuBP1B9dtqXMPgdDrgAI0wOfCY+VGcHqtb2fFMxFGqasKGkddt81Uh5wNqI7wlIIsNCQAfW5FKmHFk9ST7h+9Ge2TmotKPtnXPvTf3zQrCp8SAeQ+Kv0iii72JyO2fcUwS5Fp29wrE6nSYkH3099mckbxGLd74ShCSqASPEo2uCDYAbcap7edgBhktP4bWpl46dBupDl4SYFwQJB34XpLmuVBKD42AcmQFsLSSACsKuOSSD5WUfWKLdn8qWHGgdOlKwuwvYGK+4Dspi2mApeHcQ2rdRSQBcXPFNuYFHslYlyQbJST9KTKXcZhjsaezrsPaSbLlMEc9q8xwGHUzigppyfEdUg7TBB58b0/YV1xCwpKdUGQAYn1BHurBnjyg8tttBRJnYT4gFfWKm9Xh47jeoVpMX+1GMQ5iyUqCkAAAwRYC9t95rd2AxDep1SlpSuwSCobHex9BM18wvY3V4i5CiZselwZpgwuVJQkBSQogATCRtxtavZuqg8XCJEoO7DupX3FSsGlPX4VKx9jhezFAdYDitoI/wCKk/rFLy1BAE7ADw+lFM1WpsJZUpKgj8w4iLT8aFHFJ5SeZr6Ob2bv0/FwhyfkznHk7WHKrGsUeKZqz/UY4J91dpxk8CPvypbNSP7ONCVdD5VmxeWwPEPWmDDMk76fIyDRhOHQtOlSYH3saU5tFDwxnHYhYFY1aVASOPMVMQwUPFswkzInaCJT99aK5/2dUye9b8SAb8x18qLY7IxjsMl9m77SQkp/rSJ2/u5c/OKYpoyM3T1+0ZezuQB7UXUqTvsYrDi8KB4k7JURHSbUYyDMNSZBKXEi4O0AxB4z+lD8Um54Ek261NJ0zSxJZYWMGT43vMMttzxIUkpPkePpSBkmNThn3Nc2lIjiZ29aa8ixfdLCFiUOCDO17elK/afKCnEuAiNUKB4GRHzBpmFqVxfYyfquGoqdFuDGpS3J/wBxRVB4DhcetEm1gIUJFxE+6hGBZ0p39+1FG3f5KtiSCPpPxrSWomIuws51jS67vITYeUz9arwoMgpgwRY1ncHjP/kR8aJ5ZhdTZggXN548KGUuMSd9x97GshLanz7T6tXkkGAPhPqKYnu0FwyhUA+PrItv5E0odlXT+HSk7olPuP713jkEPIWncb+R3qGe22aeOuKH/K84KElJhQVYg7EHcEcZFBvwTbZKW06dR4qHom/AbfrVGFxYsZFFjh0vD4yOB+vrQd0Ekk7BOpxLgISsdUgHjB23rrEqJWpZHtbmD6biK04ZK230hSUm4uACCOccPu9U43SlxbZvCiCD57eW1I6jwTZrrZSHFCZAm5/Lfy/erkrlO5AAm95Pu+IrhLYGyVHpYp9/Cvkge11F+VQ8aJzWG0ch/l/+alCzmIH5Ve9NfK7wZ4S8Q+T8KoKdI865Uu9V95Kq3WfUqo6NLTIrWi2xisJctVIQpVCOUuPYMHBKVs8n/Krm2sUi6fGOhB+FDWMuB9pUUbwLKEXClH1pTVFULfwcs9qFJJS63HAgiJ99XZdjTh1d4xdpe6eKDyP9vI0TcbbfRocHkqDIPQ0tu4V7CL2lBPtR4VDkeXl0pYco79xvzx8axiW/CXDocE21RIVHMifUTxrgOh0T+bnzrXgmUPoUlI8K+HFKxePnBoCtlTLhSdpkHmOdLe1s8orHLRsfbkSPy++rcXh+9YP9bfiHVEDUnrtMedXsLSfF6GtWGCUkFR0pggk8j87EikqTjKg+oxxzYpRf4FzKWAtRSTpkGOhH7UTYy0oSsEE+1A5g/Kl7D43QoEBWpJmYkWJ+YptyzPELSFOqIUDI0gAi3IgiK3YyXE+G1dHnLOHWoqMWuTMbbzWhtP5ROm1/nTXnTjbq/AlIAEatISTzmLHzrAMFF7EcfvjSXnjVNE0lTDPZprSzBvJN+nCjjLoTMpCyUxcA7KCgYPKPjQTK29LcX3JvREOAA8TUnKzSh9qOXBCpkAdOI4R0rfg85LRB38+XLegL2JvOgE81QflFZncQriR9+VeCbH/FdrmiQoJg9It5c/Ksee5iy6pDgF1gAwNykbwNjHypABJ+lNGU4KGpMFQncc4tScqTQjJJNUaPxLaQZMHmD13uDQbEYkk228z9K2OKlJCoEcSIPl04340LWOu3y/6peOCI2znvup+NfKpKep91SqOCOWBFKrgCpNdJNWH1C7kq9LlVCvoFcHI1YdU70WZzMN+yiTQTXFXMY5eyLdaCSHQycWMTGOxK+CED+63urenCPwR3jbgO6SmAfUyKBYARdaiTR/BZgnhekNF0HyWwEtz8K8lSQpKVboP5TYkdRcEUw5zlycQyHUbi5HLy6V9zTLU4lvTspM6Vcj16UKyXHPNFTRELT+U7KHEeo2NA0BKLejBhW1JVBuKqxgVJSo3FoINvL0pjS7h1QrUEk/kVY3qZzlqXF6km8D3xFA2ltmV9SU/RuL15Fb8Hx+zW1jKlG8RRdOXAWULHYiw/atQcULJTI9J+HCheV90fL0Df9EgAkzzHT0rU3hG0afATc7xH6GtjL4Nibx6xFL2cZlEpCtR4kfH4bmuQcsjKcPTyzfabBiUrUopiAY5bdeX61W66Rt8AaWcDmpZUeIO4+vKaNIzFCxKVT8/dWhPA4PXYOE9cfKPjrxPEisqjO1XKOo0QwWWSguHZMDjf78qDg2tHJzSM+BYKDqUNR4D60TZzEpTIERsJ/W5rM5iFT134QfKs60arn13tUrV9yZysKt/zSDvMgRYjjxoXicLBsSRvw3v+taMJhVAeC4MEjj5109h5TBBn1sDXopp6AdsH/h/u1Su/9OP3P61Kb7jm/wACtNQiu3jJJFgbjyquarej6WM01ZYK7BqtJrqaEdFnajViF6arqKN68GnRpbXNFcHiI2FB2zWlDxAgULRRjlQ34PF/pVmOywOlK0nStOx6cjQDL8TcUfbxM2+NIao0I+5aPr7AVBWkSn5100ytyyAoq/tBJjnblX1arXN+XSsuKb1pIClJBKZKSQbKncUuk+4vqIOWKUUttH1t7xC/3NweZ399dYx3SBsm1+v61hxL6G1FW5PCTv1oJi8wUo+I0qGFt77HzGD6bJyby6QRzLOyoBKbAbnifXlS7iFzVrjs1meNWxgo6RrKMYKoqjJikztuKxByI/f3VvUfv7+dUuYcKPI1dhyeGYfW9LyfOHcvwL8mNRngJtTu1iv5KQVb7bi3WeM0m5NgtbyUkW3NuHOaasS8CbCwsExNukUzqckYY6j5Mb053crO1FNza1xf966adAN4PpwrIs2uYBG1jaN6qkRBVMcf+6xHsNsMozXu1IcInSZAmQTNx1HnV+MzEOqKwkISQNpjbcUFBjncb1nViFAxqVHX3fKgUWethgZtFpSff+tSg2k8z7zUpvFHuTAIclPl8q4mtrOUqKSoEKgTuKwqRV81s2elyXA+V0F1wRXBVQUWc6NKFV2DesiHavSuvMbGaZp1122/FZk3q0C4oShS/ATwCjIo0ccExJ/7pdOK07VSh4qBUrfYUEo2V48vHQ4s4lI8R8RVWLHZxuBQc40wADYAedZV4ihUBs8yLXsTczVDiwapcemqVKpiiRSyHbizVClVC4arUuiolnNEUa+JSSYFW4bCqcMJH6UxZXgUN2/Odz9BQymokGbqIwKspylaE61GFEWE7eY4/GiSHFAAndNwREzXZagzJjbf9rVyHBBvcfYPn50iUrezJyZHkds4VpSJvf7nzqhM6hbneBVjZnYGdpNVLTw58aFCTQpHKw6VluDYyPL9a0sI8iK0OaY2v09fXlevXs8D5PL/ANalbNQr7XTgt4fHISRp1/D6VmcNSpWjkNPo/JSVVwoVKlKNBI+EVyFVKldBema2XZrQ0b1KlAyvG3RnxjnjArtS7JH3vXypXfB6LfJlwXvVRXM+VSpXEObKNdQqqVK6IbONVX4DDd44EkwN6lSvPsTzkxiOGLYITEA7Rwn51zh8TuQD4Tz61KlRSPnG25OzaFgk22+lUpOomLRHnFSpQo6Rx/SLTE+vvrhTm/nUqV04fQDPQ1CmBvM/C3xqVK75OnOk9PjUqVKM4f/Z"/>
          <p:cNvSpPr>
            <a:spLocks noChangeAspect="1" noChangeArrowheads="1"/>
          </p:cNvSpPr>
          <p:nvPr/>
        </p:nvSpPr>
        <p:spPr bwMode="auto">
          <a:xfrm>
            <a:off x="0" y="-766763"/>
            <a:ext cx="184785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1752" name="AutoShape 8" descr="data:image/jpeg;base64,/9j/4AAQSkZJRgABAQAAAQABAAD/2wCEAAkGBhQSERUUEhQWFBUUGBgXGBcYGBYcGhwWHRUYHBgYHBsYHiYeGBokGhwUHy8gJCcpLCwtGB4xNTAqNSYrLCkBCQoKDgwOGg8PGikkHyQpLCksLCwsKSkpKiopLCwpLCwpLCkpLCkpLCwpKSwsKSksKSkpLCkpKSwpKSwpLCksLP/AABEIAKYAwgMBIgACEQEDEQH/xAAbAAACAwEBAQAAAAAAAAAAAAAFBgADBAIHAf/EAD0QAAEDAgQDBQYEBQQCAwAAAAECAxEAIQQFEjFBUWEGEyJxgTKRobHB8BRC0eEHI1JikhUzgvFyolOy4v/EABoBAAMBAQEBAAAAAAAAAAAAAAIDBAUBAAb/xAAqEQACAgIBAwMEAQUAAAAAAAAAAQIRAyESBDFBEyJhBTJRcfAUUoGRof/aAAwDAQACEQMRAD8AC5jla1vNgFLxUkj+XBAvKYVsZ0q3jY86G9tsnxLRbU+vvW/ZaXyiVaCDdJ3MH0r13DNYLv20sFOlXdaYJHsB8L9riEqT7zQn+KeUkYVaEgqE608TKUg7+RcmuyhGtHXN8jxxOckw2dU2EiOJufdNMDypaVpA8aiQOKYNj8vdQLLMN/MDh2SNiPzffzprylnvnJnS2AdZ2g8h/ceApc4NRsbGVyorYzVLdu6RK0hKtSSSohInbcyPWn7InHHMvU2pnuylQUhJBSSZ3E3BmL8KBs4lDSipACOfW3E+m21q1jtABBVcffu/7qfT7mg8E3Dk6VCbmHZ11h9x9xtaNfiKoISFK9oBW0A2vWTHdrnQ0ttMBCikkQLadjEQL8Rvxr1PL+1SJ0LgCL2MEATfnwHCYobmeXZfigSnCzH5mElKpniEWA8xeapUU9mfOdPi+55EnPHkrDgUSIiCbQOHSN62N5sHVAgwvkf14005h/D1qLd/h9jDqdSPPUm6bcTIoDiMkWw4vS1rgBYTAPh2METsYM9aGUYzCTlDY7ZdlrIQkKcVrVBUYSZgbgRcaiJE8qEZjl5ZxBwu69c6pEKKxqCptpkQADtpiheJxSloESnV4022t4knaRp1CP7elY8wx5dKHnDJcIQubwoIToVP/r5CleikznrNl2aNrSoM6x/uH8sjwgkTMbGLcTRAupKLatoOm4K5MmCIvf30vPNBeJIUSnwBRKTMGL7b8Lc6Y8AW8Nq7oJVpklTiQSfIH2bnhXJ8VSLemwzypvwbe0DIaUhKE6YQFrCpBktXUI8MSkAgcaXuymcOIxI0KMkFJvuCOM7jfenHKnE5kFIdhCygoS4DEidRQRcGSJnhPGljD5MdZOCbUShPiWtaRebFN9+B4XrkKaoXlxuMq7/o39pEpfUh3QlBW2kKCYA1SZIHUBPvr5g8SWmXEtlMKCEAcZ1hQg7T9JoEt/EIWGsShXhjex08L8RyUPjTLlOGS+0ktAI0KVrSVTqMDTANxpHHjRelJIXyj28nzs47Cgh3/aXKVJMn1A4Ec6yZJlbS34fXIkykAbCJSVE+GeYmiT+VutMF8hSYUEgAHibmRwAk+7kaVu0OM7rFuqZH8shPgWTablIvXIY7VgZGh8OPwWtTRQjQuAnu0wsKvGkiOd9SoN6CZ5k/4ptsYdJKkuLClLhJ0wkIA5yqYF5oNhc1GlLhsBcRfSbgTew1T7q1p7WtpYbUyCFDUlwTHiUTG240wAoQd6JRbdi3SVHDHZAsFX4lpXhvAJBAgxHqNqHZ5ildwlCUK0FQUFEKjwhQsduJk8KxMZwrvFQQEJTOkcyQNzeSTc72ppxOBdR3J1FCFgg6UqKQJI2IMKPIb0clW2Ctx0I1+XzqUwrfck2QOhbEjoetSh5AcBlwuYBehPFRCQQBKXdNo2stMgHmVDhR7BdoBiHsMzqKkqD1zfwluEqnb2DfqDSjlgAlKjpINiNwUOHxf8fCqeQUONUrUrD5gTBRpS46E/060wU+QXPQiKuxtTimF1mJ48rX8oCZlie5cdkXClCOa5jh1Bo8cSWGGkEQpZlXmoD5DSPfQ5zL+9xqlkeBpaefiWQlR25bnyFXZ7iZAVyWD6GfrFSZZbSK+kx3Fz8o2u41U8LKESBEeR34GelcM4q4SozfVwA2ME8+P+RoO86VEAGxsPvyq598BzSkbxPOefS1BZc5wtt+K/78BUYnUe7Tuvc9OXu+dNuG7QqZbSyz4UDcgQVGLkxv+1JGXTqUviq3lA4Ufwqha/HpPz+lIyS1SI3j5TcpLY/9k+0esll4zPsk9eF961drOyDbjfeN/wAlxAKQpsD2D7SYiI2pSwDQCgqSCDMlKvmLetehtZslSb84V61zFl1TF5sTTtHjGNy9Pj7w4jvGzKVFpOhUQRdJ8IuR5UoaZZeSNkqSqfJf6E029pXu6xDiInu1mP5kKKZAnTxBEGOlFP4ddncK+y60tErdQoBRUZEyJ99/SqlkSEcLPNsBhFEpWBM6EnnBAM2tRzH4Ya0k7eIK6nhPpWvsTlsrdacEFBAUrkUEgiOtMuP7IanG0pVLbp0lUTpXuJHXb1qfI7dlWLK4x42CMpfSlUwfCJ8KtNhJI90ATzFCsfnC1rIRCdQCNCAfykHUeFyR0tRvtbkX4buyCQUeBSQLKFylR5q5+lLDJc71OlsyshEjjOxn150tJsqw9R6bboNOYjvcOht2EqQo6FmdU6SSm9iB4bA1jyru2XVELKiSQRYJgcuMzQzP82dZfDaxBZk34kjTIv7MCBzvWPL/ABm5i8xwjhVluOPRDOXq5W2ey/6kHMKhaUlLd0kGPb0xMXsbC+815T2gy4qx7gWnSiyhHFKkyPh8jT72MzVISWXzLbqvAJJhQTPDgZj3UM/ilhWmWcO6hQCkOKZKbalNkak9fAQbn+qu43e2JmqdIB5b2S8SFAOKw6yEOlN4TZQVymLeYmq8BkTuEexeHUrUgC5/K40UnSvkBBBngZ5VRl+cgJUNcJUnhzkEG3G1OfYLtB3zUghx1Ke7B/OEGTok+1O8bb0bVi+VHmjLKUK0G47wCegRMX5FU+lNOW9o8W2oeMgJkXuI2jSbEelbO0uQNoxrqls+0hDiW0yEh1aRqBA9kagsnoKK9leziXVBeIRKSg6UNkJhQAJ1CSQIjnM3FJyvQcGu4XThAvxqSnUvxGJiTcxbaalHQ8z/APEr3o/SpWT68f7kEeS541pdSoCf5hO8bgH3WNVY7WXpOo6mm4Kp2kyAT1kW5V1n383DoVEnUgHzuIt6Vqay6AhVwUzqTwmNxeB6Vp4crxaZu9Z00eqXKPw0CAopdj2gNR81EEk+c/SqHXdYU2eKePSIrQ+0A5bqI5DTwO5rE05K9xKePMRt50VqWyTg8Xj/AB8GfD4k+E8vs0Qwbs6lcQCPpQ1Z0rUP+Qok0ANcffioslKCYjok3me9fyv9G3DYiBpPAj5VuRmiE7wPQmhWHQZO9zIjyq9WGdJ/2/DzNTVY6b9zGzKc5TNgki0lM8/fvTAzmKdCVJOzreqJ9kq03ncgmY6UqdlcjLqiEEJUUkgc44c5pxzHsmWsD3neKUpkl1QICUnwn8sSNNjvSnD8C5ySVNm7E5jlrUulDalq3UpKVKPS4PDhQfJMpQnGqdZcQ2zqCkIBuAQCRHC+r0ivOW8wQN0alcyZ25XrZg8eSrV3a4HEAxXXyAXFDfjksox+J7lOklQKzeCswSentVVmmalnTp4KGry1SPoaA5FnH4h/FPj2VuJAjbwtpH6UYx2GD7ikkhIJEHhYDjwqni+NEzaTCXb1JcbDgBhbZV5QnUD5gilXsZjdGpa1A+EIjSTvYFJ5g/Omr+JKlDKULbJCkOJbJB3QUkEeW1ea5DneiErJ0q8JAtB9NzIB9KPDHWzsp2ddrcL3qu8Bs2YJ/tUJBA3gGRO3ipdLeladJsPpT4rENoWpt7wlwSslQIKFJssE7iOVedvPeNaUmQJ0nmAbH3fOnfADflDTlmV4ouJLhKE6O9ZUIhQCiJEf3b8dqDZm6VPq/EFS9OySSNxMWNqaWs2cQjAoCzpWh1KbAgKhBgTY3sfOl7tOEFZJUO9USXNMlKSTZM9E/E0Ckk+IPc25TlmGfbJUwQYISWjBCuEhUhQ5jes/ZfEKT+IaGoI/3Zi40AkEcrWtWvsSVwoJbKlJJ3FtWklKAf61EFIA3rtbxabcXIhTYQgwRJUNJgG9gHLcINdg9s7kWkUZz2nL+IQ54khKEtRNyEgkyRaSVK26Vr7F4zTjWVFSxqWFKUeXiCgTx8MiOtLeCJPjUhSgCZI3BI486P5ESnFIUPCEnVa1gnUbXBkgigkk07ArQ/PdssKhRSXLpJSd9wYPCpSU92ew61FSluSolRgcSZNSs3+m6f5O8mYcrxq2ClSSDcHSsSlRF7g8d7imfOs1Q8oKSgJUpI1kCJVFzA6EX4xSLgmS4QfypIVfiADb1MCmJIhIJJv4v0+tXZ0rNr6fGVcn28AnEu6Vz1rI4gpcm0Gx5EVvxrGq6d6Gl6RpO/0oI2ivPjWQszCDCgLpN+qeN+gi/QVoS9IJN7D9qxsrI6piD8vsCtGEMaUq4Eg+QvPupk/toyIXj5SGrJHAE3j7ApwyvBsLT4jpjlXnmUY+QSa2u5vAKQo9Y3A9KnfeiiEPbsacuzRDeICkAhAUYNj5eVN2d9ptBCVlK8O+hV42GmFg8xBn1rzzsxkLuJcARq0CNRMgdd/pWf8AiRhV4VhDCiVOOLJEGQGQPTclIvfwmvK26QvKoLbFHs5lJUsupJCQCBzIgj5U74V0owjoeCUFLTmhSlBKleFRSNJuq8gG28cYpVyFl0tOqQQAhtxa1BKvCEoUZkmAbWsaUC8pZOtV4O54xVUsfIzHd6Hb+HOLAaUmNnL9ZSn9K9DewoSsBIJSoJUI324cTedhXknZfMy0iCJSVE23mw90AV6RlHapGISlC0KhItB8VyN9gACaJ9xnFvsT+IGIWjLSibLdRMkaouRY9RyFeYYUKBkeEHfw7+6n3tViUvNuMttkKQQQpZCiVBJUOJtAUN7z0rzlrMzp8ITw3H01UyEaRyVrufM+fWt7xHUQkb/C3QbUPbPiMW3rRinFKdJVuY+Vo91ULV4jXQQ4/jSMPhZMhDjqgk8PEj4SPjQV5anFm3iUo2HMnYVwXSYkyBYdOPzo52ZSBi2VcCT/AJaTFcdLZ1K3QxnLH8Fhg84kAqcaCiFSpKoSoBUGEmyjXWMS7jmQsASXXFqMAAFcKMDzK6ccTlaMTg3mSohailaP6e8RcA+d0z1pQ7NOhxotJJCkrOxN95B5VI8jcG13G5YcaQGxvZ7uWlLLgMx4QTvxon2VxCUyuJLbakwYMgwLTxHPrXPatsNlKJmQVeXDjWrseyhS1JNz3ZI/yTvzsK7F3gc5E/LdGn/VR/8AEf8AP9qlMP4Qf0D3CpWR6qGbPIssDiykCdKd4mYj6kj3VPxiy4Up1TO0k/OmzMCjCBSAkqEa0iPyna/S9BsvY1y7GnWSYHLgPrW1be2jYwY17YQlt7f6PranIBJjz/basOKSomYHof1oorCqOxAHnPxrO7hFDrQaNN4FVWwSHiDxFaMJjYVJteR9RUfZJ4VkUOBokZ2bE1pjBlmKSCNrjnzJn6UxNuoJnTF5MUhongZ5ircLmq7jUenH6fcUqUX3QuKVqMj2Ts72kaw5smxPGsH8Swp19GIShRbCEpKrFMyTf+ncb86SkYkdyTqKlHwqBsUmfy9I40V7G9rFsr7l1WtpQAGq8SL77jzpeOfF2yjP9PUl8ljeLDeBzFQEAtBpI/8AI6D/APdW9eV17D28yhtvAPrw48Lpb1JGyYXJj+2w8prynKcv75wJ8RFyY3gVdHImuRiTxPE+LL8jWZKeG8dabcgxIbeCuBP1B9dtqXMPgdDrgAI0wOfCY+VGcHqtb2fFMxFGqasKGkddt81Uh5wNqI7wlIIsNCQAfW5FKmHFk9ST7h+9Ge2TmotKPtnXPvTf3zQrCp8SAeQ+Kv0iii72JyO2fcUwS5Fp29wrE6nSYkH3099mckbxGLd74ShCSqASPEo2uCDYAbcap7edgBhktP4bWpl46dBupDl4SYFwQJB34XpLmuVBKD42AcmQFsLSSACsKuOSSD5WUfWKLdn8qWHGgdOlKwuwvYGK+4Dspi2mApeHcQ2rdRSQBcXPFNuYFHslYlyQbJST9KTKXcZhjsaezrsPaSbLlMEc9q8xwGHUzigppyfEdUg7TBB58b0/YV1xCwpKdUGQAYn1BHurBnjyg8tttBRJnYT4gFfWKm9Xh47jeoVpMX+1GMQ5iyUqCkAAAwRYC9t95rd2AxDep1SlpSuwSCobHex9BM18wvY3V4i5CiZselwZpgwuVJQkBSQogATCRtxtavZuqg8XCJEoO7DupX3FSsGlPX4VKx9jhezFAdYDitoI/wCKk/rFLy1BAE7ADw+lFM1WpsJZUpKgj8w4iLT8aFHFJ5SeZr6Ob2bv0/FwhyfkznHk7WHKrGsUeKZqz/UY4J91dpxk8CPvypbNSP7ONCVdD5VmxeWwPEPWmDDMk76fIyDRhOHQtOlSYH3saU5tFDwxnHYhYFY1aVASOPMVMQwUPFswkzInaCJT99aK5/2dUye9b8SAb8x18qLY7IxjsMl9m77SQkp/rSJ2/u5c/OKYpoyM3T1+0ZezuQB7UXUqTvsYrDi8KB4k7JURHSbUYyDMNSZBKXEi4O0AxB4z+lD8Um54Ek261NJ0zSxJZYWMGT43vMMttzxIUkpPkePpSBkmNThn3Nc2lIjiZ29aa8ixfdLCFiUOCDO17elK/afKCnEuAiNUKB4GRHzBpmFqVxfYyfquGoqdFuDGpS3J/wBxRVB4DhcetEm1gIUJFxE+6hGBZ0p39+1FG3f5KtiSCPpPxrSWomIuws51jS67vITYeUz9arwoMgpgwRY1ncHjP/kR8aJ5ZhdTZggXN548KGUuMSd9x97GshLanz7T6tXkkGAPhPqKYnu0FwyhUA+PrItv5E0odlXT+HSk7olPuP713jkEPIWncb+R3qGe22aeOuKH/K84KElJhQVYg7EHcEcZFBvwTbZKW06dR4qHom/AbfrVGFxYsZFFjh0vD4yOB+vrQd0Ekk7BOpxLgISsdUgHjB23rrEqJWpZHtbmD6biK04ZK230hSUm4uACCOccPu9U43SlxbZvCiCD57eW1I6jwTZrrZSHFCZAm5/Lfy/erkrlO5AAm95Pu+IrhLYGyVHpYp9/Cvkge11F+VQ8aJzWG0ch/l/+alCzmIH5Ve9NfK7wZ4S8Q+T8KoKdI865Uu9V95Kq3WfUqo6NLTIrWi2xisJctVIQpVCOUuPYMHBKVs8n/Krm2sUi6fGOhB+FDWMuB9pUUbwLKEXClH1pTVFULfwcs9qFJJS63HAgiJ99XZdjTh1d4xdpe6eKDyP9vI0TcbbfRocHkqDIPQ0tu4V7CL2lBPtR4VDkeXl0pYco79xvzx8axiW/CXDocE21RIVHMifUTxrgOh0T+bnzrXgmUPoUlI8K+HFKxePnBoCtlTLhSdpkHmOdLe1s8orHLRsfbkSPy++rcXh+9YP9bfiHVEDUnrtMedXsLSfF6GtWGCUkFR0pggk8j87EikqTjKg+oxxzYpRf4FzKWAtRSTpkGOhH7UTYy0oSsEE+1A5g/Kl7D43QoEBWpJmYkWJ+YptyzPELSFOqIUDI0gAi3IgiK3YyXE+G1dHnLOHWoqMWuTMbbzWhtP5ROm1/nTXnTjbq/AlIAEatISTzmLHzrAMFF7EcfvjSXnjVNE0lTDPZprSzBvJN+nCjjLoTMpCyUxcA7KCgYPKPjQTK29LcX3JvREOAA8TUnKzSh9qOXBCpkAdOI4R0rfg85LRB38+XLegL2JvOgE81QflFZncQriR9+VeCbH/FdrmiQoJg9It5c/Ksee5iy6pDgF1gAwNykbwNjHypABJ+lNGU4KGpMFQncc4tScqTQjJJNUaPxLaQZMHmD13uDQbEYkk228z9K2OKlJCoEcSIPl04340LWOu3y/6peOCI2znvup+NfKpKep91SqOCOWBFKrgCpNdJNWH1C7kq9LlVCvoFcHI1YdU70WZzMN+yiTQTXFXMY5eyLdaCSHQycWMTGOxK+CED+63urenCPwR3jbgO6SmAfUyKBYARdaiTR/BZgnhekNF0HyWwEtz8K8lSQpKVboP5TYkdRcEUw5zlycQyHUbi5HLy6V9zTLU4lvTspM6Vcj16UKyXHPNFTRELT+U7KHEeo2NA0BKLejBhW1JVBuKqxgVJSo3FoINvL0pjS7h1QrUEk/kVY3qZzlqXF6km8D3xFA2ltmV9SU/RuL15Fb8Hx+zW1jKlG8RRdOXAWULHYiw/atQcULJTI9J+HCheV90fL0Df9EgAkzzHT0rU3hG0afATc7xH6GtjL4Nibx6xFL2cZlEpCtR4kfH4bmuQcsjKcPTyzfabBiUrUopiAY5bdeX61W66Rt8AaWcDmpZUeIO4+vKaNIzFCxKVT8/dWhPA4PXYOE9cfKPjrxPEisqjO1XKOo0QwWWSguHZMDjf78qDg2tHJzSM+BYKDqUNR4D60TZzEpTIERsJ/W5rM5iFT134QfKs60arn13tUrV9yZysKt/zSDvMgRYjjxoXicLBsSRvw3v+taMJhVAeC4MEjj5109h5TBBn1sDXopp6AdsH/h/u1Su/9OP3P61Kb7jm/wACtNQiu3jJJFgbjyquarej6WM01ZYK7BqtJrqaEdFnajViF6arqKN68GnRpbXNFcHiI2FB2zWlDxAgULRRjlQ34PF/pVmOywOlK0nStOx6cjQDL8TcUfbxM2+NIao0I+5aPr7AVBWkSn5100ytyyAoq/tBJjnblX1arXN+XSsuKb1pIClJBKZKSQbKncUuk+4vqIOWKUUttH1t7xC/3NweZ399dYx3SBsm1+v61hxL6G1FW5PCTv1oJi8wUo+I0qGFt77HzGD6bJyby6QRzLOyoBKbAbnifXlS7iFzVrjs1meNWxgo6RrKMYKoqjJikztuKxByI/f3VvUfv7+dUuYcKPI1dhyeGYfW9LyfOHcvwL8mNRngJtTu1iv5KQVb7bi3WeM0m5NgtbyUkW3NuHOaasS8CbCwsExNukUzqckYY6j5Mb053crO1FNza1xf966adAN4PpwrIs2uYBG1jaN6qkRBVMcf+6xHsNsMozXu1IcInSZAmQTNx1HnV+MzEOqKwkISQNpjbcUFBjncb1nViFAxqVHX3fKgUWethgZtFpSff+tSg2k8z7zUpvFHuTAIclPl8q4mtrOUqKSoEKgTuKwqRV81s2elyXA+V0F1wRXBVQUWc6NKFV2DesiHavSuvMbGaZp1122/FZk3q0C4oShS/ATwCjIo0ccExJ/7pdOK07VSh4qBUrfYUEo2V48vHQ4s4lI8R8RVWLHZxuBQc40wADYAedZV4ihUBs8yLXsTczVDiwapcemqVKpiiRSyHbizVClVC4arUuiolnNEUa+JSSYFW4bCqcMJH6UxZXgUN2/Odz9BQymokGbqIwKspylaE61GFEWE7eY4/GiSHFAAndNwREzXZagzJjbf9rVyHBBvcfYPn50iUrezJyZHkds4VpSJvf7nzqhM6hbneBVjZnYGdpNVLTw58aFCTQpHKw6VluDYyPL9a0sI8iK0OaY2v09fXlevXs8D5PL/ANalbNQr7XTgt4fHISRp1/D6VmcNSpWjkNPo/JSVVwoVKlKNBI+EVyFVKldBema2XZrQ0b1KlAyvG3RnxjnjArtS7JH3vXypXfB6LfJlwXvVRXM+VSpXEObKNdQqqVK6IbONVX4DDd44EkwN6lSvPsTzkxiOGLYITEA7Rwn51zh8TuQD4Tz61KlRSPnG25OzaFgk22+lUpOomLRHnFSpQo6Rx/SLTE+vvrhTm/nUqV04fQDPQ1CmBvM/C3xqVK75OnOk9PjUqVKM4f/Z"/>
          <p:cNvSpPr>
            <a:spLocks noChangeAspect="1" noChangeArrowheads="1"/>
          </p:cNvSpPr>
          <p:nvPr/>
        </p:nvSpPr>
        <p:spPr bwMode="auto">
          <a:xfrm>
            <a:off x="0" y="-766763"/>
            <a:ext cx="184785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1758" name="AutoShape 14" descr="data:image/jpeg;base64,/9j/4AAQSkZJRgABAQAAAQABAAD/2wCEAAkGBhQSERUUEhQWFBUUGBgXGBcYGBYcGhwWHRUYHBgYHBsYHiYeGBokGhwUHy8gJCcpLCwtGB4xNTAqNSYrLCkBCQoKDgwOGg8PGikkHyQpLCksLCwsKSkpKiopLCwpLCwpLCkpLCkpLCwpKSwsKSksKSkpLCkpKSwpKSwpLCksLP/AABEIAKYAwgMBIgACEQEDEQH/xAAbAAACAwEBAQAAAAAAAAAAAAAFBgADBAIHAf/EAD0QAAEDAgQDBQYEBQQCAwAAAAECAxEAIQQFEjFBUWEGEyJxgTKRobHB8BRC0eEHI1JikhUzgvFyolOy4v/EABoBAAMBAQEBAAAAAAAAAAAAAAIDBAUBAAb/xAAqEQACAgIBAwMEAQUAAAAAAAAAAQIRAyESBDFBEyJhBTJRcfAUUoGRof/aAAwDAQACEQMRAD8AC5jla1vNgFLxUkj+XBAvKYVsZ0q3jY86G9tsnxLRbU+vvW/ZaXyiVaCDdJ3MH0r13DNYLv20sFOlXdaYJHsB8L9riEqT7zQn+KeUkYVaEgqE608TKUg7+RcmuyhGtHXN8jxxOckw2dU2EiOJufdNMDypaVpA8aiQOKYNj8vdQLLMN/MDh2SNiPzffzprylnvnJnS2AdZ2g8h/ceApc4NRsbGVyorYzVLdu6RK0hKtSSSohInbcyPWn7InHHMvU2pnuylQUhJBSSZ3E3BmL8KBs4lDSipACOfW3E+m21q1jtABBVcffu/7qfT7mg8E3Dk6VCbmHZ11h9x9xtaNfiKoISFK9oBW0A2vWTHdrnQ0ttMBCikkQLadjEQL8Rvxr1PL+1SJ0LgCL2MEATfnwHCYobmeXZfigSnCzH5mElKpniEWA8xeapUU9mfOdPi+55EnPHkrDgUSIiCbQOHSN62N5sHVAgwvkf14005h/D1qLd/h9jDqdSPPUm6bcTIoDiMkWw4vS1rgBYTAPh2METsYM9aGUYzCTlDY7ZdlrIQkKcVrVBUYSZgbgRcaiJE8qEZjl5ZxBwu69c6pEKKxqCptpkQADtpiheJxSloESnV4022t4knaRp1CP7elY8wx5dKHnDJcIQubwoIToVP/r5CleikznrNl2aNrSoM6x/uH8sjwgkTMbGLcTRAupKLatoOm4K5MmCIvf30vPNBeJIUSnwBRKTMGL7b8Lc6Y8AW8Nq7oJVpklTiQSfIH2bnhXJ8VSLemwzypvwbe0DIaUhKE6YQFrCpBktXUI8MSkAgcaXuymcOIxI0KMkFJvuCOM7jfenHKnE5kFIdhCygoS4DEidRQRcGSJnhPGljD5MdZOCbUShPiWtaRebFN9+B4XrkKaoXlxuMq7/o39pEpfUh3QlBW2kKCYA1SZIHUBPvr5g8SWmXEtlMKCEAcZ1hQg7T9JoEt/EIWGsShXhjex08L8RyUPjTLlOGS+0ktAI0KVrSVTqMDTANxpHHjRelJIXyj28nzs47Cgh3/aXKVJMn1A4Ec6yZJlbS34fXIkykAbCJSVE+GeYmiT+VutMF8hSYUEgAHibmRwAk+7kaVu0OM7rFuqZH8shPgWTablIvXIY7VgZGh8OPwWtTRQjQuAnu0wsKvGkiOd9SoN6CZ5k/4ptsYdJKkuLClLhJ0wkIA5yqYF5oNhc1GlLhsBcRfSbgTew1T7q1p7WtpYbUyCFDUlwTHiUTG240wAoQd6JRbdi3SVHDHZAsFX4lpXhvAJBAgxHqNqHZ5ildwlCUK0FQUFEKjwhQsduJk8KxMZwrvFQQEJTOkcyQNzeSTc72ppxOBdR3J1FCFgg6UqKQJI2IMKPIb0clW2Ctx0I1+XzqUwrfck2QOhbEjoetSh5AcBlwuYBehPFRCQQBKXdNo2stMgHmVDhR7BdoBiHsMzqKkqD1zfwluEqnb2DfqDSjlgAlKjpINiNwUOHxf8fCqeQUONUrUrD5gTBRpS46E/060wU+QXPQiKuxtTimF1mJ48rX8oCZlie5cdkXClCOa5jh1Bo8cSWGGkEQpZlXmoD5DSPfQ5zL+9xqlkeBpaefiWQlR25bnyFXZ7iZAVyWD6GfrFSZZbSK+kx3Fz8o2u41U8LKESBEeR34GelcM4q4SozfVwA2ME8+P+RoO86VEAGxsPvyq598BzSkbxPOefS1BZc5wtt+K/78BUYnUe7Tuvc9OXu+dNuG7QqZbSyz4UDcgQVGLkxv+1JGXTqUviq3lA4Ufwqha/HpPz+lIyS1SI3j5TcpLY/9k+0esll4zPsk9eF961drOyDbjfeN/wAlxAKQpsD2D7SYiI2pSwDQCgqSCDMlKvmLetehtZslSb84V61zFl1TF5sTTtHjGNy9Pj7w4jvGzKVFpOhUQRdJ8IuR5UoaZZeSNkqSqfJf6E029pXu6xDiInu1mP5kKKZAnTxBEGOlFP4ddncK+y60tErdQoBRUZEyJ99/SqlkSEcLPNsBhFEpWBM6EnnBAM2tRzH4Ya0k7eIK6nhPpWvsTlsrdacEFBAUrkUEgiOtMuP7IanG0pVLbp0lUTpXuJHXb1qfI7dlWLK4x42CMpfSlUwfCJ8KtNhJI90ATzFCsfnC1rIRCdQCNCAfykHUeFyR0tRvtbkX4buyCQUeBSQLKFylR5q5+lLDJc71OlsyshEjjOxn150tJsqw9R6bboNOYjvcOht2EqQo6FmdU6SSm9iB4bA1jyru2XVELKiSQRYJgcuMzQzP82dZfDaxBZk34kjTIv7MCBzvWPL/ABm5i8xwjhVluOPRDOXq5W2ey/6kHMKhaUlLd0kGPb0xMXsbC+815T2gy4qx7gWnSiyhHFKkyPh8jT72MzVISWXzLbqvAJJhQTPDgZj3UM/ilhWmWcO6hQCkOKZKbalNkak9fAQbn+qu43e2JmqdIB5b2S8SFAOKw6yEOlN4TZQVymLeYmq8BkTuEexeHUrUgC5/K40UnSvkBBBngZ5VRl+cgJUNcJUnhzkEG3G1OfYLtB3zUghx1Ke7B/OEGTok+1O8bb0bVi+VHmjLKUK0G47wCegRMX5FU+lNOW9o8W2oeMgJkXuI2jSbEelbO0uQNoxrqls+0hDiW0yEh1aRqBA9kagsnoKK9leziXVBeIRKSg6UNkJhQAJ1CSQIjnM3FJyvQcGu4XThAvxqSnUvxGJiTcxbaalHQ8z/APEr3o/SpWT68f7kEeS541pdSoCf5hO8bgH3WNVY7WXpOo6mm4Kp2kyAT1kW5V1n383DoVEnUgHzuIt6Vqay6AhVwUzqTwmNxeB6Vp4crxaZu9Z00eqXKPw0CAopdj2gNR81EEk+c/SqHXdYU2eKePSIrQ+0A5bqI5DTwO5rE05K9xKePMRt50VqWyTg8Xj/AB8GfD4k+E8vs0Qwbs6lcQCPpQ1Z0rUP+Qok0ANcffioslKCYjok3me9fyv9G3DYiBpPAj5VuRmiE7wPQmhWHQZO9zIjyq9WGdJ/2/DzNTVY6b9zGzKc5TNgki0lM8/fvTAzmKdCVJOzreqJ9kq03ncgmY6UqdlcjLqiEEJUUkgc44c5pxzHsmWsD3neKUpkl1QICUnwn8sSNNjvSnD8C5ySVNm7E5jlrUulDalq3UpKVKPS4PDhQfJMpQnGqdZcQ2zqCkIBuAQCRHC+r0ivOW8wQN0alcyZ25XrZg8eSrV3a4HEAxXXyAXFDfjksox+J7lOklQKzeCswSentVVmmalnTp4KGry1SPoaA5FnH4h/FPj2VuJAjbwtpH6UYx2GD7ikkhIJEHhYDjwqni+NEzaTCXb1JcbDgBhbZV5QnUD5gilXsZjdGpa1A+EIjSTvYFJ5g/Omr+JKlDKULbJCkOJbJB3QUkEeW1ea5DneiErJ0q8JAtB9NzIB9KPDHWzsp2ddrcL3qu8Bs2YJ/tUJBA3gGRO3ipdLeladJsPpT4rENoWpt7wlwSslQIKFJssE7iOVedvPeNaUmQJ0nmAbH3fOnfADflDTlmV4ouJLhKE6O9ZUIhQCiJEf3b8dqDZm6VPq/EFS9OySSNxMWNqaWs2cQjAoCzpWh1KbAgKhBgTY3sfOl7tOEFZJUO9USXNMlKSTZM9E/E0Ckk+IPc25TlmGfbJUwQYISWjBCuEhUhQ5jes/ZfEKT+IaGoI/3Zi40AkEcrWtWvsSVwoJbKlJJ3FtWklKAf61EFIA3rtbxabcXIhTYQgwRJUNJgG9gHLcINdg9s7kWkUZz2nL+IQ54khKEtRNyEgkyRaSVK26Vr7F4zTjWVFSxqWFKUeXiCgTx8MiOtLeCJPjUhSgCZI3BI486P5ESnFIUPCEnVa1gnUbXBkgigkk07ArQ/PdssKhRSXLpJSd9wYPCpSU92ew61FSluSolRgcSZNSs3+m6f5O8mYcrxq2ClSSDcHSsSlRF7g8d7imfOs1Q8oKSgJUpI1kCJVFzA6EX4xSLgmS4QfypIVfiADb1MCmJIhIJJv4v0+tXZ0rNr6fGVcn28AnEu6Vz1rI4gpcm0Gx5EVvxrGq6d6Gl6RpO/0oI2ivPjWQszCDCgLpN+qeN+gi/QVoS9IJN7D9qxsrI6piD8vsCtGEMaUq4Eg+QvPupk/toyIXj5SGrJHAE3j7ApwyvBsLT4jpjlXnmUY+QSa2u5vAKQo9Y3A9KnfeiiEPbsacuzRDeICkAhAUYNj5eVN2d9ptBCVlK8O+hV42GmFg8xBn1rzzsxkLuJcARq0CNRMgdd/pWf8AiRhV4VhDCiVOOLJEGQGQPTclIvfwmvK26QvKoLbFHs5lJUsupJCQCBzIgj5U74V0owjoeCUFLTmhSlBKleFRSNJuq8gG28cYpVyFl0tOqQQAhtxa1BKvCEoUZkmAbWsaUC8pZOtV4O54xVUsfIzHd6Hb+HOLAaUmNnL9ZSn9K9DewoSsBIJSoJUI324cTedhXknZfMy0iCJSVE23mw90AV6RlHapGISlC0KhItB8VyN9gACaJ9xnFvsT+IGIWjLSibLdRMkaouRY9RyFeYYUKBkeEHfw7+6n3tViUvNuMttkKQQQpZCiVBJUOJtAUN7z0rzlrMzp8ITw3H01UyEaRyVrufM+fWt7xHUQkb/C3QbUPbPiMW3rRinFKdJVuY+Vo91ULV4jXQQ4/jSMPhZMhDjqgk8PEj4SPjQV5anFm3iUo2HMnYVwXSYkyBYdOPzo52ZSBi2VcCT/AJaTFcdLZ1K3QxnLH8Fhg84kAqcaCiFSpKoSoBUGEmyjXWMS7jmQsASXXFqMAAFcKMDzK6ccTlaMTg3mSohailaP6e8RcA+d0z1pQ7NOhxotJJCkrOxN95B5VI8jcG13G5YcaQGxvZ7uWlLLgMx4QTvxon2VxCUyuJLbakwYMgwLTxHPrXPatsNlKJmQVeXDjWrseyhS1JNz3ZI/yTvzsK7F3gc5E/LdGn/VR/8AEf8AP9qlMP4Qf0D3CpWR6qGbPIssDiykCdKd4mYj6kj3VPxiy4Up1TO0k/OmzMCjCBSAkqEa0iPyna/S9BsvY1y7GnWSYHLgPrW1be2jYwY17YQlt7f6PranIBJjz/basOKSomYHof1oorCqOxAHnPxrO7hFDrQaNN4FVWwSHiDxFaMJjYVJteR9RUfZJ4VkUOBokZ2bE1pjBlmKSCNrjnzJn6UxNuoJnTF5MUhongZ5ircLmq7jUenH6fcUqUX3QuKVqMj2Ts72kaw5smxPGsH8Swp19GIShRbCEpKrFMyTf+ncb86SkYkdyTqKlHwqBsUmfy9I40V7G9rFsr7l1WtpQAGq8SL77jzpeOfF2yjP9PUl8ljeLDeBzFQEAtBpI/8AI6D/APdW9eV17D28yhtvAPrw48Lpb1JGyYXJj+2w8prynKcv75wJ8RFyY3gVdHImuRiTxPE+LL8jWZKeG8dabcgxIbeCuBP1B9dtqXMPgdDrgAI0wOfCY+VGcHqtb2fFMxFGqasKGkddt81Uh5wNqI7wlIIsNCQAfW5FKmHFk9ST7h+9Ge2TmotKPtnXPvTf3zQrCp8SAeQ+Kv0iii72JyO2fcUwS5Fp29wrE6nSYkH3099mckbxGLd74ShCSqASPEo2uCDYAbcap7edgBhktP4bWpl46dBupDl4SYFwQJB34XpLmuVBKD42AcmQFsLSSACsKuOSSD5WUfWKLdn8qWHGgdOlKwuwvYGK+4Dspi2mApeHcQ2rdRSQBcXPFNuYFHslYlyQbJST9KTKXcZhjsaezrsPaSbLlMEc9q8xwGHUzigppyfEdUg7TBB58b0/YV1xCwpKdUGQAYn1BHurBnjyg8tttBRJnYT4gFfWKm9Xh47jeoVpMX+1GMQ5iyUqCkAAAwRYC9t95rd2AxDep1SlpSuwSCobHex9BM18wvY3V4i5CiZselwZpgwuVJQkBSQogATCRtxtavZuqg8XCJEoO7DupX3FSsGlPX4VKx9jhezFAdYDitoI/wCKk/rFLy1BAE7ADw+lFM1WpsJZUpKgj8w4iLT8aFHFJ5SeZr6Ob2bv0/FwhyfkznHk7WHKrGsUeKZqz/UY4J91dpxk8CPvypbNSP7ONCVdD5VmxeWwPEPWmDDMk76fIyDRhOHQtOlSYH3saU5tFDwxnHYhYFY1aVASOPMVMQwUPFswkzInaCJT99aK5/2dUye9b8SAb8x18qLY7IxjsMl9m77SQkp/rSJ2/u5c/OKYpoyM3T1+0ZezuQB7UXUqTvsYrDi8KB4k7JURHSbUYyDMNSZBKXEi4O0AxB4z+lD8Um54Ek261NJ0zSxJZYWMGT43vMMttzxIUkpPkePpSBkmNThn3Nc2lIjiZ29aa8ixfdLCFiUOCDO17elK/afKCnEuAiNUKB4GRHzBpmFqVxfYyfquGoqdFuDGpS3J/wBxRVB4DhcetEm1gIUJFxE+6hGBZ0p39+1FG3f5KtiSCPpPxrSWomIuws51jS67vITYeUz9arwoMgpgwRY1ncHjP/kR8aJ5ZhdTZggXN548KGUuMSd9x97GshLanz7T6tXkkGAPhPqKYnu0FwyhUA+PrItv5E0odlXT+HSk7olPuP713jkEPIWncb+R3qGe22aeOuKH/K84KElJhQVYg7EHcEcZFBvwTbZKW06dR4qHom/AbfrVGFxYsZFFjh0vD4yOB+vrQd0Ekk7BOpxLgISsdUgHjB23rrEqJWpZHtbmD6biK04ZK230hSUm4uACCOccPu9U43SlxbZvCiCD57eW1I6jwTZrrZSHFCZAm5/Lfy/erkrlO5AAm95Pu+IrhLYGyVHpYp9/Cvkge11F+VQ8aJzWG0ch/l/+alCzmIH5Ve9NfK7wZ4S8Q+T8KoKdI865Uu9V95Kq3WfUqo6NLTIrWi2xisJctVIQpVCOUuPYMHBKVs8n/Krm2sUi6fGOhB+FDWMuB9pUUbwLKEXClH1pTVFULfwcs9qFJJS63HAgiJ99XZdjTh1d4xdpe6eKDyP9vI0TcbbfRocHkqDIPQ0tu4V7CL2lBPtR4VDkeXl0pYco79xvzx8axiW/CXDocE21RIVHMifUTxrgOh0T+bnzrXgmUPoUlI8K+HFKxePnBoCtlTLhSdpkHmOdLe1s8orHLRsfbkSPy++rcXh+9YP9bfiHVEDUnrtMedXsLSfF6GtWGCUkFR0pggk8j87EikqTjKg+oxxzYpRf4FzKWAtRSTpkGOhH7UTYy0oSsEE+1A5g/Kl7D43QoEBWpJmYkWJ+YptyzPELSFOqIUDI0gAi3IgiK3YyXE+G1dHnLOHWoqMWuTMbbzWhtP5ROm1/nTXnTjbq/AlIAEatISTzmLHzrAMFF7EcfvjSXnjVNE0lTDPZprSzBvJN+nCjjLoTMpCyUxcA7KCgYPKPjQTK29LcX3JvREOAA8TUnKzSh9qOXBCpkAdOI4R0rfg85LRB38+XLegL2JvOgE81QflFZncQriR9+VeCbH/FdrmiQoJg9It5c/Ksee5iy6pDgF1gAwNykbwNjHypABJ+lNGU4KGpMFQncc4tScqTQjJJNUaPxLaQZMHmD13uDQbEYkk228z9K2OKlJCoEcSIPl04340LWOu3y/6peOCI2znvup+NfKpKep91SqOCOWBFKrgCpNdJNWH1C7kq9LlVCvoFcHI1YdU70WZzMN+yiTQTXFXMY5eyLdaCSHQycWMTGOxK+CED+63urenCPwR3jbgO6SmAfUyKBYARdaiTR/BZgnhekNF0HyWwEtz8K8lSQpKVboP5TYkdRcEUw5zlycQyHUbi5HLy6V9zTLU4lvTspM6Vcj16UKyXHPNFTRELT+U7KHEeo2NA0BKLejBhW1JVBuKqxgVJSo3FoINvL0pjS7h1QrUEk/kVY3qZzlqXF6km8D3xFA2ltmV9SU/RuL15Fb8Hx+zW1jKlG8RRdOXAWULHYiw/atQcULJTI9J+HCheV90fL0Df9EgAkzzHT0rU3hG0afATc7xH6GtjL4Nibx6xFL2cZlEpCtR4kfH4bmuQcsjKcPTyzfabBiUrUopiAY5bdeX61W66Rt8AaWcDmpZUeIO4+vKaNIzFCxKVT8/dWhPA4PXYOE9cfKPjrxPEisqjO1XKOo0QwWWSguHZMDjf78qDg2tHJzSM+BYKDqUNR4D60TZzEpTIERsJ/W5rM5iFT134QfKs60arn13tUrV9yZysKt/zSDvMgRYjjxoXicLBsSRvw3v+taMJhVAeC4MEjj5109h5TBBn1sDXopp6AdsH/h/u1Su/9OP3P61Kb7jm/wACtNQiu3jJJFgbjyquarej6WM01ZYK7BqtJrqaEdFnajViF6arqKN68GnRpbXNFcHiI2FB2zWlDxAgULRRjlQ34PF/pVmOywOlK0nStOx6cjQDL8TcUfbxM2+NIao0I+5aPr7AVBWkSn5100ytyyAoq/tBJjnblX1arXN+XSsuKb1pIClJBKZKSQbKncUuk+4vqIOWKUUttH1t7xC/3NweZ399dYx3SBsm1+v61hxL6G1FW5PCTv1oJi8wUo+I0qGFt77HzGD6bJyby6QRzLOyoBKbAbnifXlS7iFzVrjs1meNWxgo6RrKMYKoqjJikztuKxByI/f3VvUfv7+dUuYcKPI1dhyeGYfW9LyfOHcvwL8mNRngJtTu1iv5KQVb7bi3WeM0m5NgtbyUkW3NuHOaasS8CbCwsExNukUzqckYY6j5Mb053crO1FNza1xf966adAN4PpwrIs2uYBG1jaN6qkRBVMcf+6xHsNsMozXu1IcInSZAmQTNx1HnV+MzEOqKwkISQNpjbcUFBjncb1nViFAxqVHX3fKgUWethgZtFpSff+tSg2k8z7zUpvFHuTAIclPl8q4mtrOUqKSoEKgTuKwqRV81s2elyXA+V0F1wRXBVQUWc6NKFV2DesiHavSuvMbGaZp1122/FZk3q0C4oShS/ATwCjIo0ccExJ/7pdOK07VSh4qBUrfYUEo2V48vHQ4s4lI8R8RVWLHZxuBQc40wADYAedZV4ihUBs8yLXsTczVDiwapcemqVKpiiRSyHbizVClVC4arUuiolnNEUa+JSSYFW4bCqcMJH6UxZXgUN2/Odz9BQymokGbqIwKspylaE61GFEWE7eY4/GiSHFAAndNwREzXZagzJjbf9rVyHBBvcfYPn50iUrezJyZHkds4VpSJvf7nzqhM6hbneBVjZnYGdpNVLTw58aFCTQpHKw6VluDYyPL9a0sI8iK0OaY2v09fXlevXs8D5PL/ANalbNQr7XTgt4fHISRp1/D6VmcNSpWjkNPo/JSVVwoVKlKNBI+EVyFVKldBema2XZrQ0b1KlAyvG3RnxjnjArtS7JH3vXypXfB6LfJlwXvVRXM+VSpXEObKNdQqqVK6IbONVX4DDd44EkwN6lSvPsTzkxiOGLYITEA7Rwn51zh8TuQD4Tz61KlRSPnG25OzaFgk22+lUpOomLRHnFSpQo6Rx/SLTE+vvrhTm/nUqV04fQDPQ1CmBvM/C3xqVK75OnOk9PjUqVKM4f/Z"/>
          <p:cNvSpPr>
            <a:spLocks noChangeAspect="1" noChangeArrowheads="1"/>
          </p:cNvSpPr>
          <p:nvPr/>
        </p:nvSpPr>
        <p:spPr bwMode="auto">
          <a:xfrm>
            <a:off x="0" y="-766763"/>
            <a:ext cx="184785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4" name="Picture 2" descr="http://t2.gstatic.com/images?q=tbn:ANd9GcQMnagJB8cyShPiieJ1Gf7vsnYLb2wH_Nz0OIUgKAbIFseuW1V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896" y="260649"/>
            <a:ext cx="1714896" cy="1296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Skatt på avkastningen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Avkastningen i oppsparingstiden er skattefrie inntil midlene frigjøres</a:t>
            </a:r>
          </a:p>
          <a:p>
            <a:r>
              <a:rPr lang="nb-NO" dirty="0" smtClean="0"/>
              <a:t>Avkastningen etter at midlene er frigjort er skattepliktig som kapitalinntekt med 28 %</a:t>
            </a:r>
          </a:p>
          <a:p>
            <a:r>
              <a:rPr lang="nb-NO" dirty="0" smtClean="0"/>
              <a:t>Må ha høyere avkastning på frigjorte midler for å kompensere for skatten</a:t>
            </a:r>
            <a:endParaRPr lang="nb-NO" dirty="0"/>
          </a:p>
        </p:txBody>
      </p:sp>
      <p:pic>
        <p:nvPicPr>
          <p:cNvPr id="30722" name="Picture 2" descr="http://t3.gstatic.com/images?q=tbn:ANd9GcTIPUSCdefIaKcz7vKNlG2svzGJj1sltrCLCIwQYXE6bCq1C-j0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293096"/>
            <a:ext cx="2215132" cy="2215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Formuesskatt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Pensjonsbeholdningen er fritatt fra formueskatt så lenge midlene står inne i ordningene</a:t>
            </a:r>
          </a:p>
          <a:p>
            <a:r>
              <a:rPr lang="nb-NO" dirty="0" smtClean="0"/>
              <a:t>Straks midlene frigjøres blir de formuesskattepliktige med 1,1 % over </a:t>
            </a:r>
          </a:p>
          <a:p>
            <a:pPr>
              <a:buNone/>
            </a:pPr>
            <a:r>
              <a:rPr lang="nb-NO" dirty="0" smtClean="0"/>
              <a:t>    kr 750 000 (bunnfradraget)</a:t>
            </a:r>
          </a:p>
          <a:p>
            <a:r>
              <a:rPr lang="nb-NO" dirty="0" smtClean="0"/>
              <a:t>Må kompenseres med høyere avkastning på frigjorte midler</a:t>
            </a:r>
            <a:endParaRPr lang="nb-NO" dirty="0"/>
          </a:p>
        </p:txBody>
      </p:sp>
      <p:pic>
        <p:nvPicPr>
          <p:cNvPr id="29698" name="Picture 2" descr="http://t3.gstatic.com/images?q=tbn:ANd9GcQqBTFS8Ba2cDpOdMQVNJ-Kvk-6IGFKGMawO6jnU80lLd59WnvhUq8VY37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3942" y="188640"/>
            <a:ext cx="237905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ved uttak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Utnytte pensjonsfradrag/minstefradrag</a:t>
            </a:r>
          </a:p>
          <a:p>
            <a:r>
              <a:rPr lang="nb-NO" dirty="0" smtClean="0"/>
              <a:t>Tilpasse seg marginalskattesatsene ved bruk av fleksibiliteten i ordningene</a:t>
            </a:r>
          </a:p>
          <a:p>
            <a:r>
              <a:rPr lang="nb-NO" dirty="0" smtClean="0"/>
              <a:t>Tilpasse inntekt utenom</a:t>
            </a:r>
          </a:p>
          <a:p>
            <a:r>
              <a:rPr lang="nb-NO" dirty="0" smtClean="0"/>
              <a:t>Avkastningen må veie opp for økt kapitalskatt og økt formuesskatt  (4-6 %)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28674" name="Picture 2" descr="http://t3.gstatic.com/images?q=tbn:ANd9GcR56A0f-30J8jH2N1vSZpfr5JBA7gjCEQfywvHMu4IpWrclsieyQ4FurAC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509120"/>
            <a:ext cx="2343150" cy="193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Viktig å analysere om klienten er i formuesskatteposisjon</a:t>
            </a:r>
          </a:p>
          <a:p>
            <a:r>
              <a:rPr lang="nb-NO" dirty="0" smtClean="0"/>
              <a:t>Formuesøkning ved tap av ektefelle – skifte helt eller delvis?</a:t>
            </a:r>
          </a:p>
          <a:p>
            <a:r>
              <a:rPr lang="nb-NO" dirty="0" smtClean="0"/>
              <a:t>Nedbetaling av gjeld – fordelen er lik rentefoten på lånet, men formuen stiger</a:t>
            </a:r>
          </a:p>
          <a:p>
            <a:endParaRPr lang="nb-NO" dirty="0"/>
          </a:p>
        </p:txBody>
      </p:sp>
      <p:pic>
        <p:nvPicPr>
          <p:cNvPr id="27650" name="Picture 2" descr="http://t2.gstatic.com/images?q=tbn:ANd9GcT1ENZpzWWu8AQ3WAMfox642etixflC45PICNa0w-YpETr0azdKBLrcvPKy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8640"/>
            <a:ext cx="3096344" cy="1446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Lønnsomhet i uttaksfasen </a:t>
            </a:r>
          </a:p>
          <a:p>
            <a:r>
              <a:rPr lang="nb-NO" dirty="0" smtClean="0"/>
              <a:t>Finansiell lønnsomhet ved tidlig kontra sent uttak</a:t>
            </a:r>
          </a:p>
          <a:p>
            <a:r>
              <a:rPr lang="nb-NO" dirty="0" smtClean="0"/>
              <a:t>Lønnsomhet i oppsparingsfasen</a:t>
            </a:r>
          </a:p>
          <a:p>
            <a:r>
              <a:rPr lang="nb-NO" dirty="0" smtClean="0"/>
              <a:t>Skattemessige forhold</a:t>
            </a:r>
          </a:p>
          <a:p>
            <a:r>
              <a:rPr lang="nb-NO" dirty="0" smtClean="0"/>
              <a:t>Behovsvurdering  </a:t>
            </a:r>
            <a:endParaRPr lang="nb-NO" dirty="0"/>
          </a:p>
        </p:txBody>
      </p:sp>
      <p:pic>
        <p:nvPicPr>
          <p:cNvPr id="47106" name="Picture 2" descr="http://bloggfiler.no/hjertesnakk.blogg.no/images/948956-8-1291678721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391139" cy="1793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Avkastningen i folketrygden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Den enkeltes pensjonskonto fungerer som en bundet bankkonto med en avkastning lik lønnsveksten før uttak og lønnsveksten minus 0,75 % etter uttak</a:t>
            </a:r>
          </a:p>
        </p:txBody>
      </p:sp>
      <p:pic>
        <p:nvPicPr>
          <p:cNvPr id="26626" name="Picture 2" descr="http://t2.gstatic.com/images?q=tbn:ANd9GcSetBGy6ourjaaRGRqCbGnuRv7s4eAA4JubilnewI2OgxmyWAfN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471" y="3933056"/>
            <a:ext cx="2513029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 stor blir pensjonen?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har lagt til grunn en lønnsvekst/rente på </a:t>
            </a:r>
          </a:p>
          <a:p>
            <a:pPr>
              <a:buNone/>
            </a:pPr>
            <a:r>
              <a:rPr lang="nb-NO" dirty="0" smtClean="0"/>
              <a:t>    3 % (2,25 %)</a:t>
            </a:r>
          </a:p>
          <a:p>
            <a:r>
              <a:rPr lang="nb-NO" dirty="0" smtClean="0"/>
              <a:t>3 % økning i grunnbeløpet og  garantipensjonen</a:t>
            </a:r>
          </a:p>
          <a:p>
            <a:r>
              <a:rPr lang="nb-NO" dirty="0" smtClean="0"/>
              <a:t>Delingstall etter myndighetenes prognose</a:t>
            </a:r>
          </a:p>
          <a:p>
            <a:r>
              <a:rPr lang="nb-NO" dirty="0" smtClean="0"/>
              <a:t>Beregnet i fremskrevet kroneverdi</a:t>
            </a:r>
          </a:p>
          <a:p>
            <a:r>
              <a:rPr lang="nb-NO" dirty="0" smtClean="0"/>
              <a:t>40 års opptjening</a:t>
            </a:r>
            <a:endParaRPr lang="nb-NO" dirty="0"/>
          </a:p>
        </p:txBody>
      </p:sp>
      <p:sp>
        <p:nvSpPr>
          <p:cNvPr id="25602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GwAAAwEBAQEBAAAAAAAAAAAAAwQFAgEGAAf/xABBEAACAQMCAwUECAUBBwUAAAABAgMABBESIQUxQRMiUWFxI4GRsRQyM3KhwdHwBiRCUmKCFTRDkqLh8SVTk7LC/8QAGQEAAwEBAQAAAAAAAAAAAAAAAgMEAQAF/8QAIREAAgIDAQADAAMAAAAAAAAAAAECEQMhMRIiMkEEUWH/2gAMAwEAAhEDEQA/APz+DOk7dDTHDiGVsDG5rMRUnA8DReHgYJG3M0dksY0PQDve6sWo3HkfzotuO/7qHbc/9R+dCOHCN280NTcKLZxzGKqY7/8AoNTBvbyDwFYExe209sQNsj86etyogGo4350jAuGLe6iRsAApyqjYnnmuujkNwntXcKQQo5550rIzEt3cDlRkfQwVAMHmaagtjcaQwUAHPhzP/ehcgkicpwcOFww2NY0jT9bB61duuClVhd8KDsfhU6WERggFSRQ+qC8iy3Dhu9nA64pgOHRdJzQezfcrzPMgVkBUw3eB8DuTXLIb4PnyLuL1WiXQ3T30IOHniblgj50e6G6+WaYnZiTF8eyP3TVRR3R6VNx7N/JTVRPqA+VaY1sxKPZilh1pqX7IelKj51xjEeIfaJ939aV1bUzxE99fu/rSYGamydKsPBWd9NwCOorvaN/dQbxgsqkml/pPl+NMx/URm+56G1B7UDA60ex+swznf8qOLOONwwZ8jzFdtrcR98H629OJIjEH2nu/MUO3+s33z86JFtJ+/EVi3HtHH+bfOsY1Do+uPumpZ2hfpkVReQRkM3LBqTIwZyFxjHOhsI3bDDHKg423ozwAaDqHeHLFcjUxaSBkbZzTkAj1+13BTb18KByDSOpZRSRAkAn/ABO9MW1q0ZgQE6Aw7QkcxnJoVvoWdwpJjBDKCeVOJdhSBpB33oPaGrG2b41dSTFQAAoUnA+A/AfjXm5+0Y9QATXoLiQTouAA3KlEtA0hJGR1FDKSYyOP+yfBKR9YZNbllRcFY9z8acnslC5G3lUe47WK47Tc+XSujVmTg0jb287yKwATGMAjFEm1Z0yYBHWmLe4DpyA8hzNZYozF2RgvLGeVNuhSFT9m+P7aqxj2S+lTElt27hUgnbOedUFlXswFBwBRpi30+l+yHpSgNMyHMQ9KVzjA8a0wRvd5eXSlSp6U9cgM5xzApdRk0uSsbjyNMk3sYeVAc48qXKrk4U4qjcR/zAHlXexXxoYukFkh6laLZvoHOAxyf8TW4LiOTuKSSvPap0S4YZ8aYtMdswxn/wA1Qzz4tj0Z9rjy/MVyD7WTA/rNcX7Ye+uR/aTY568/gKEcjd3IEJAZSTnaluFKHco6V9d9+QN1O1bs/Zy4B5DAoJBxWyjMkcYxIQfSsRgEFgpbHXpRCvanTo1H+rwHrW3UrAe8MClPg6HRRcBjg89iT0pqIqASu+3M1PDBhzO5wuOZp21t5JOSjHoTU7LY1QXs21KVcaTvjrTNs2VJ6da+Nq6oMIo8Bg71iNXRc6ee+1cMSPrjvodPjUO8Ug4xk5q3LE7LlevuqPfRyJljmtTpmSVoDZhVYMWGk9CackiimT2bYpLhYExljY5yNQP4U1GvYErIceLDqKpi7VkE1UiTO2hiuMEHHvpq3usppI58jXbwMmV0qQ2/LJFJ2rjTjTyNHETLpYLeyHoKXfn6frRh9kvolLvzY0ZjFrtxHIw6+PlQYpBms3gL3LqMHltWDGUQEkb9BQ0Egd2+m4jIGcnFE0Cg/WuUXwH6U72Z8DSn/g6MjqgAjej2m07Y8vnSeo+NOWf25+7VLPOj0cH2w/fSuJ9rP5H8hXf+MK4pIuJcD+oZHjtQscgIiJYg5B8cdKa4dD2kjMPqqxGSOorN1pUqRqGegPzrljeNakmRPZM5OQPH9iglwNDd5xIwP2cUDsBsWXG3uzmp1nxRuJ3i2MMTLJJKIwWPUnA29aYvb22PtVw7hSp08t+poUEpt7uG9jVe2gYODjqDSm9FEE7P0zhH8KcHubSeS3eH2AKlm7xYDmcnxx0rxPEJbSCYxrNKCrY9k3L3Ch8MuHj4PBAjlQVAIzyXFI9nKbl2lZOyLDIBwxG+R8t/KsdSGwhJbeylb3cqENHP20J2ZJB3h6H9aetpY3hjK5IJ0nyNecguTbFiok08seP605Y3TvFdoLfO4COW06Tz2wDnnSWq2iiLadMuKe1VkhRpZFyzIg5AdSeg5b+dRbl7iQMqx25A5guT+VZseLS2/C7mziYiS5YPJkZJA5DP751JSWYFiInhYNspyNe1H5+NgepN0wJkk4Xdu3ZA6l5BtufpVCK/h4hGV7OWJl6sOfmDSPHB2s6KDkFeY8/OiQQ6LFUMQLSXKlDyKgKckY5jkPfTIvRNkXyBzu/aYZwMEbmlYtwrLuOp8aZ4hE0ZXOxzvX3DYs2iY5YpsSeXSim8Kei0BhnX600q4jjHkPlSrA9/71ECxK4IE7BAMnGT7qBJJkhBvg7mu3J0yOepOPwoKD6u/Sto5y1QNsreIU3Ld3ene2uP7B/y0hMxjuYm8Dmqvbp/7goXpmpNqzAxyK0xbHM2f8fzFIJkMDzp62GJF2xtTWiWDHj9svr+VcB/mJD6GtEe0T1rJ/3h/QfnQDzdzGGVT47VN7QJIgbaMHkRz9/lVnGQn3qk3iMLiRVVGy+d1HKhfA06YxxlmfKsuMIDsem9CtgJF0MdmHzo/ELhJkaRVOMYzjY+WaHYgakOeW3xqaXC1fYc4eoNn2DYWSMYYdT6USWF17qxA55Ek7U26xmBZHUalXZhz8qbtrYzw5k0gkb4QA+84pVv8KYvVEGaKNCkLZe4fOcHZR1NEtAhjcHddguPKjTLB9KkjiPZxRkDUTu59eu/507wa3gNqzyuM45DxomnRya9HmliJvGRs4OSmPx99PC35HUDjkSN6IttG98YX3jMvdI2KNjYj5e+iXVu9kNMrFt9260N6DjohXwbtyETLZwq4yTWpLuRLvoVjjCZztnmfxr7i0s1vcoYCsbHJB5keP786D2esjqSOdUYo+lbPPzzSlSOT3HbNvnmNz1p3hWfoy+/50CO0GRq23FULKMLaqB5/M1RVE12w6jZKWb6rfeNNLyWl2xpPqa4wjcRBWcbd1gTQkYAA4OfKmr4jIZY+0ZSRgcxQoJRKzIIioGzZxtXWZWxKbPbpqo2DQJspLGNOD1OaYB2pU7soglQwk2DuBTducyA56Gp6g55U/bkBlHkapbPMgygea/eHzrLbXLfdH51punqPnWZP96Pmg+ZoGUjfRPvUlOQt3Jn6vj7qcB7qHzFKXLILiXUQBjcnkOVYGKJL7Ga0jcupGVU9GzR7XARCnJ8H4/+KlLxGKznSaLTITsBnnk8/PGOVM8OlZbSFJkdHCjZ1Knn5++kZIv8KMUz09yP5ePBJUlTjp1H799OLdBLYxagGcbHwFAg0vaMXxjAIHmM/rQLxFEQcDDLgt79gPfmpyxa2Ym0KVVY9ZX+s8v+/KuWVstxDHIGKsRuFGCT1qbxYX8kZFqCirjUituaV4ZJcW1k92kssZacR9m5BBBOMgc+vjRqMmrsxyipUy1HDHbyHAJYEkE79cZ9aY41ItzbIYyCX0r7yaWknlRNNxGvdBwVPzFDxpjgck6UY6wfECl2O4ROMANxI/4qB8efyo9tHkBj4CkryUPeTOebPVO3YLEM9VFW4tRo8nLK5tm1UA0WzH8svkSPxNBEgzijWf2B++3zNMFoKOdLuO6aODvQHPdNYER5YooZZbhpZAwySo2qTEl21w0lorl256advJy0sidCxBHjv1o9vxCIrhz2TjwXaho6MWydI83bpFcRlXCAkeB5UfDeP4Vu9mje4iYYLkYzjp+zRN6CT2PxrVG1PnTEB9oPQ0qtM232q/vpTzyYdKjHu1iQ4uh9z8zWZZEji1OwUYxk+NI3XEo2cmOO97PSQZYIc4357/pWFaH7u/WBQkS9rKOaruV8yBv8Mmpc73lxKLi0JmkZQdK6WMZ2OV5akZcikG4VDMn0rhl+JCG+rKCsgbyONz+NDubWF2FxNO0D6u9cKpeNn23OnvRt5EVoXTa2bQQyXMqC2VgQC8eiTPIaVB7oz19+CKesxw45hs53kTOo6gQQTtncDY7VKubK+uG7Vp1uo127f6RlE5cyTsfX8aPw+1e3vIyLi3lRu4zQy6tPUZ225UM18Q4fZHtLKfRC0UuSVzv41qZxII4z9Qd446t/4paYEoHQZIG48R1HlQXuSpwuNXMr4H9/Oomr4XKVFrQkqhjuV5MOlAfhUBmW4dFaQHUGZicHx6D30pBxFbdfbDSp6jcUU8ahZWEepxjHdUmsp/g24vp2+KpFIhUDbB9OVIcVvkt7UyuQNUQJz1IyB8aDxTisEhCmQxg/XcjZfj1rzXEJ5+KXiRJ3UYARqwxtvufLrRQxtvYvLmUVoLHcxzBAJAWPjkFviKuo8bqFR1YqoyAQcbCvLvNFLc6hKsUSgJGZY9Y0rjA078/zp6NprVXlt4ZjEx1SMloqE/Et3fhzqzyea1ZcVe8PWmrL7A+GtvnUWHiqupAjZbhY2YROpBJUagPeN6p8JnWbh0UowNY1EeZ5/jmuRiQ2OdAbwoobJoLHc+Irv0L8PNSyFJW6ksT+NNLGzqpDRSHqMYx8Kn28nZXLSFFfc/WGcVTe57W1eWJCGQ4I8Kxs3H0Vu1K3EJIGc7leVM++lLiZXli5gct/GjZPiPjSprZRFGga6ZmVsQIzuoJJA2XbqTsPeaA8hXKxgMw5jWFx8Tv7qEzsy3ySJoNuioBqJAJYAkDp7qoPMxQfWYl4gXSWIRF1I0tmQ5bbyG/pTtzw6KysvZgLeJF2pdNmGCNQBHkSPdUuzXVeRD+6dB/1AVevdT/xPbx47skRVlJ2Iw2f35VtFBP4cyy8Ne2UFpBNq7OJ9MpGB3kH9RHh5UwLtkcJeTvG7jRHfxx5WRd8CRDzI3G+43z41OWC3bCxTC3nj7uHY6WYczq/pPrt5inFvJBK1vxKIJM2NTTDuS45doPHwce/NcaMNwozp20Vjw658LiGYoh9UG3wrS2kttd20k9jbICSBLaEheXIqfTn5VNu+H2UT6rlrmwY/wDClh7Vf9LgjI/e9bs4OzdZeG3QnjU+0CoUKnplT0J2zWSXxCh9kevQ6JNe5jI3x0rUlsr96MZHVfCh2Evbxhz02YZ5U2YiAGTIA5gV556aVojSqGgnB/o8aXRxDaO4OnAPPxpy6jDvMzNpAZdQH9QpTiUJIKDu9oQpFHZnlkqwLS8Tt2nGsMkgVWGQDoJzv1qbAxWC5kBOsRLvk5ClgD/9h+Negt4liu7dmzhJABt0I0//AKqJbxgm7Q7r9HkB9VGofioqnHK4kOWLjLYSWL6E5juhDLqJDwg+0U8wwI5Z+Fa+iRQ/S44t5UtxcQzjIJXKnp5Eiu8dyxsLvYdvapnHiOf4EUxZZll4aSRie2ktW2/tLAfNKYKPr5gnGLC9iJ0zLE5359D/ANJAo/CpRbyPZMxGiV1jyeeDy+BpC51S/wAP8PmGzpI8WfAHJHyosrr/ALSM5DBZo47lGG4QldyR1Gcg+QrmcemQ7UGQ4L0lwziIuO0hkYdqmxwpAPx9KYlbeT30Jx58WdyVZhggdM0awaSCKXtIyBIQo1dTTSyiFO8T7udKTz9oNIjYLnIGcYNKcknsZHG+o3xG1WOOKNDv4nnmk+zuv72/CiSTzSKvakNp3BPPHhXPpH3fjWekxqjIw+hLGEkhZzL2q6vrPGTgE/h8KZuV/muOLn+w/wDWP1rXD40lvMSKGA4cmM9NlrDktc8aJ3JRCf8AmWqSMDw2HW0txrAFo6TOuNyurcj0x+NPzXKXnHoLq2DmKOPTISMaThgM/GlOC7z8QQ/VaymyPHuilbMn/Z995rDn/nrTUN8Ih+k20yyZOuWFmOcE5Jzv6UJZStrCZlWe1mL9nExIKAEDKtzX3bHG4qndsbb+G+HTQAJK5QM6gZOFY71LkOuK3jb6q25AA2xuxrKNGbWe+iHZ8HvJpIgMmFwC8fL+k5GN+a/htTXDroXU0d4yxrch/o8hRcBldSUJ89S4zQ+Bjs5ODToSJJpJlc55heQx059KDCqpfcajUAIIbjCjkNLgrj0I2rmtGp7s9Q4aCRLiJvZsO+p6j9eVPrMCO4e6eVCi9pBGX31RgnzNT+HM3tVydKsQo8N689o9aA/dW0MqO52bFITsGjeJgMEZU+FNSMxZQTtmlZtpNug2oRrVE/iBU8PMh1B8afU5qRaoRxrsmG0hfPmCrH51d4htw8EAZM0fTxYVMuD/AOuWJ66Svu3/AFNU4CH+Wv0UuMTfwtYS4y0MzRknoDk/pWYJwthby5ANtfKfRSNXzQ/CiWh1fwreKdwsyFR4HKfqaUs9+H8RQ/V0RHHnrA+RPxp5EVJ4h9C4vbDBNvciZf8AFTyx7s0lPK8dtw26j+0TXGcHnpbIB9zGqH1p+Mat9VirHzPZrUxgDwYZ3/nMfGMfoK04ZnMgjWaDv6F7QADDGFt8+ZU6gfd60/FcrLBrD6hp3IqTZSyCzlcMdVvLG0TdULMQ2PI45cqKFEXEr+KMaY1dsKOQoXw6rC6SY+0YHJoIhJYGZic7gZxt+8U9IAbVBjm29LzAawcb5/71CpW22ek4+YpIEEgB7wQ7gHbPXHzrgZMfYj/4xXJnZX7px3WPwYUpM7iaQB2wGPU+NNURLlR//9k="/>
          <p:cNvSpPr>
            <a:spLocks noChangeAspect="1" noChangeArrowheads="1"/>
          </p:cNvSpPr>
          <p:nvPr/>
        </p:nvSpPr>
        <p:spPr bwMode="auto">
          <a:xfrm>
            <a:off x="0" y="-568325"/>
            <a:ext cx="1552575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5604" name="AutoShape 4" descr="data:image/jpeg;base64,/9j/4AAQSkZJRgABAQAAAQABAAD/2wBDAAkGBwgHBgkIBwgKCgkLDRYPDQwMDRsUFRAWIB0iIiAdHx8kKDQsJCYxJx8fLT0tMTU3Ojo6Iys/RD84QzQ5Ojf/2wBDAQoKCg0MDRoPDxo3JR8lNzc3Nzc3Nzc3Nzc3Nzc3Nzc3Nzc3Nzc3Nzc3Nzc3Nzc3Nzc3Nzc3Nzc3Nzc3Nzc3Nzf/wAARCACLALoDASIAAhEBAxEB/8QAGwAAAwEBAQEBAAAAAAAAAAAAAwQFAgEGAAf/xABBEAACAQMCAwUECAUBBwUAAAABAgMABBESIQUxQRMiUWFxI4GRsRQyM3KhwdHwBiRCUmKCFTRDkqLh8SVTk7LC/8QAGQEAAwEBAQAAAAAAAAAAAAAAAgMEAQAF/8QAIREAAgIDAQADAAMAAAAAAAAAAAECEQMhMRIiMkEEUWH/2gAMAwEAAhEDEQA/APz+DOk7dDTHDiGVsDG5rMRUnA8DReHgYJG3M0dksY0PQDve6sWo3HkfzotuO/7qHbc/9R+dCOHCN280NTcKLZxzGKqY7/8AoNTBvbyDwFYExe209sQNsj86etyogGo4350jAuGLe6iRsAApyqjYnnmuujkNwntXcKQQo5550rIzEt3cDlRkfQwVAMHmaagtjcaQwUAHPhzP/ehcgkicpwcOFww2NY0jT9bB61duuClVhd8KDsfhU6WERggFSRQ+qC8iy3Dhu9nA64pgOHRdJzQezfcrzPMgVkBUw3eB8DuTXLIb4PnyLuL1WiXQ3T30IOHniblgj50e6G6+WaYnZiTF8eyP3TVRR3R6VNx7N/JTVRPqA+VaY1sxKPZilh1pqX7IelKj51xjEeIfaJ939aV1bUzxE99fu/rSYGamydKsPBWd9NwCOorvaN/dQbxgsqkml/pPl+NMx/URm+56G1B7UDA60ex+swznf8qOLOONwwZ8jzFdtrcR98H629OJIjEH2nu/MUO3+s33z86JFtJ+/EVi3HtHH+bfOsY1Do+uPumpZ2hfpkVReQRkM3LBqTIwZyFxjHOhsI3bDDHKg423ozwAaDqHeHLFcjUxaSBkbZzTkAj1+13BTb18KByDSOpZRSRAkAn/ABO9MW1q0ZgQE6Aw7QkcxnJoVvoWdwpJjBDKCeVOJdhSBpB33oPaGrG2b41dSTFQAAoUnA+A/AfjXm5+0Y9QATXoLiQTouAA3KlEtA0hJGR1FDKSYyOP+yfBKR9YZNbllRcFY9z8acnslC5G3lUe47WK47Tc+XSujVmTg0jb287yKwATGMAjFEm1Z0yYBHWmLe4DpyA8hzNZYozF2RgvLGeVNuhSFT9m+P7aqxj2S+lTElt27hUgnbOedUFlXswFBwBRpi30+l+yHpSgNMyHMQ9KVzjA8a0wRvd5eXSlSp6U9cgM5xzApdRk0uSsbjyNMk3sYeVAc48qXKrk4U4qjcR/zAHlXexXxoYukFkh6laLZvoHOAxyf8TW4LiOTuKSSvPap0S4YZ8aYtMdswxn/wA1Qzz4tj0Z9rjy/MVyD7WTA/rNcX7Ye+uR/aTY568/gKEcjd3IEJAZSTnaluFKHco6V9d9+QN1O1bs/Zy4B5DAoJBxWyjMkcYxIQfSsRgEFgpbHXpRCvanTo1H+rwHrW3UrAe8MClPg6HRRcBjg89iT0pqIqASu+3M1PDBhzO5wuOZp21t5JOSjHoTU7LY1QXs21KVcaTvjrTNs2VJ6da+Nq6oMIo8Bg71iNXRc6ee+1cMSPrjvodPjUO8Ug4xk5q3LE7LlevuqPfRyJljmtTpmSVoDZhVYMWGk9CackiimT2bYpLhYExljY5yNQP4U1GvYErIceLDqKpi7VkE1UiTO2hiuMEHHvpq3usppI58jXbwMmV0qQ2/LJFJ2rjTjTyNHETLpYLeyHoKXfn6frRh9kvolLvzY0ZjFrtxHIw6+PlQYpBms3gL3LqMHltWDGUQEkb9BQ0Egd2+m4jIGcnFE0Cg/WuUXwH6U72Z8DSn/g6MjqgAjej2m07Y8vnSeo+NOWf25+7VLPOj0cH2w/fSuJ9rP5H8hXf+MK4pIuJcD+oZHjtQscgIiJYg5B8cdKa4dD2kjMPqqxGSOorN1pUqRqGegPzrljeNakmRPZM5OQPH9iglwNDd5xIwP2cUDsBsWXG3uzmp1nxRuJ3i2MMTLJJKIwWPUnA29aYvb22PtVw7hSp08t+poUEpt7uG9jVe2gYODjqDSm9FEE7P0zhH8KcHubSeS3eH2AKlm7xYDmcnxx0rxPEJbSCYxrNKCrY9k3L3Ch8MuHj4PBAjlQVAIzyXFI9nKbl2lZOyLDIBwxG+R8t/KsdSGwhJbeylb3cqENHP20J2ZJB3h6H9aetpY3hjK5IJ0nyNecguTbFiok08seP605Y3TvFdoLfO4COW06Tz2wDnnSWq2iiLadMuKe1VkhRpZFyzIg5AdSeg5b+dRbl7iQMqx25A5guT+VZseLS2/C7mziYiS5YPJkZJA5DP751JSWYFiInhYNspyNe1H5+NgepN0wJkk4Xdu3ZA6l5BtufpVCK/h4hGV7OWJl6sOfmDSPHB2s6KDkFeY8/OiQQ6LFUMQLSXKlDyKgKckY5jkPfTIvRNkXyBzu/aYZwMEbmlYtwrLuOp8aZ4hE0ZXOxzvX3DYs2iY5YpsSeXSim8Kei0BhnX600q4jjHkPlSrA9/71ECxK4IE7BAMnGT7qBJJkhBvg7mu3J0yOepOPwoKD6u/Sto5y1QNsreIU3Ld3ene2uP7B/y0hMxjuYm8Dmqvbp/7goXpmpNqzAxyK0xbHM2f8fzFIJkMDzp62GJF2xtTWiWDHj9svr+VcB/mJD6GtEe0T1rJ/3h/QfnQDzdzGGVT47VN7QJIgbaMHkRz9/lVnGQn3qk3iMLiRVVGy+d1HKhfA06YxxlmfKsuMIDsem9CtgJF0MdmHzo/ELhJkaRVOMYzjY+WaHYgakOeW3xqaXC1fYc4eoNn2DYWSMYYdT6USWF17qxA55Ek7U26xmBZHUalXZhz8qbtrYzw5k0gkb4QA+84pVv8KYvVEGaKNCkLZe4fOcHZR1NEtAhjcHddguPKjTLB9KkjiPZxRkDUTu59eu/507wa3gNqzyuM45DxomnRya9HmliJvGRs4OSmPx99PC35HUDjkSN6IttG98YX3jMvdI2KNjYj5e+iXVu9kNMrFt9260N6DjohXwbtyETLZwq4yTWpLuRLvoVjjCZztnmfxr7i0s1vcoYCsbHJB5keP786D2esjqSOdUYo+lbPPzzSlSOT3HbNvnmNz1p3hWfoy+/50CO0GRq23FULKMLaqB5/M1RVE12w6jZKWb6rfeNNLyWl2xpPqa4wjcRBWcbd1gTQkYAA4OfKmr4jIZY+0ZSRgcxQoJRKzIIioGzZxtXWZWxKbPbpqo2DQJspLGNOD1OaYB2pU7soglQwk2DuBTducyA56Gp6g55U/bkBlHkapbPMgygea/eHzrLbXLfdH51punqPnWZP96Pmg+ZoGUjfRPvUlOQt3Jn6vj7qcB7qHzFKXLILiXUQBjcnkOVYGKJL7Ga0jcupGVU9GzR7XARCnJ8H4/+KlLxGKznSaLTITsBnnk8/PGOVM8OlZbSFJkdHCjZ1Knn5++kZIv8KMUz09yP5ePBJUlTjp1H799OLdBLYxagGcbHwFAg0vaMXxjAIHmM/rQLxFEQcDDLgt79gPfmpyxa2Ym0KVVY9ZX+s8v+/KuWVstxDHIGKsRuFGCT1qbxYX8kZFqCirjUituaV4ZJcW1k92kssZacR9m5BBBOMgc+vjRqMmrsxyipUy1HDHbyHAJYEkE79cZ9aY41ItzbIYyCX0r7yaWknlRNNxGvdBwVPzFDxpjgck6UY6wfECl2O4ROMANxI/4qB8efyo9tHkBj4CkryUPeTOebPVO3YLEM9VFW4tRo8nLK5tm1UA0WzH8svkSPxNBEgzijWf2B++3zNMFoKOdLuO6aODvQHPdNYER5YooZZbhpZAwySo2qTEl21w0lorl256advJy0sidCxBHjv1o9vxCIrhz2TjwXaho6MWydI83bpFcRlXCAkeB5UfDeP4Vu9mje4iYYLkYzjp+zRN6CT2PxrVG1PnTEB9oPQ0qtM232q/vpTzyYdKjHu1iQ4uh9z8zWZZEji1OwUYxk+NI3XEo2cmOO97PSQZYIc4357/pWFaH7u/WBQkS9rKOaruV8yBv8Mmpc73lxKLi0JmkZQdK6WMZ2OV5akZcikG4VDMn0rhl+JCG+rKCsgbyONz+NDubWF2FxNO0D6u9cKpeNn23OnvRt5EVoXTa2bQQyXMqC2VgQC8eiTPIaVB7oz19+CKesxw45hs53kTOo6gQQTtncDY7VKubK+uG7Vp1uo127f6RlE5cyTsfX8aPw+1e3vIyLi3lRu4zQy6tPUZ225UM18Q4fZHtLKfRC0UuSVzv41qZxII4z9Qd446t/4paYEoHQZIG48R1HlQXuSpwuNXMr4H9/Oomr4XKVFrQkqhjuV5MOlAfhUBmW4dFaQHUGZicHx6D30pBxFbdfbDSp6jcUU8ahZWEepxjHdUmsp/g24vp2+KpFIhUDbB9OVIcVvkt7UyuQNUQJz1IyB8aDxTisEhCmQxg/XcjZfj1rzXEJ5+KXiRJ3UYARqwxtvufLrRQxtvYvLmUVoLHcxzBAJAWPjkFviKuo8bqFR1YqoyAQcbCvLvNFLc6hKsUSgJGZY9Y0rjA078/zp6NprVXlt4ZjEx1SMloqE/Et3fhzqzyea1ZcVe8PWmrL7A+GtvnUWHiqupAjZbhY2YROpBJUagPeN6p8JnWbh0UowNY1EeZ5/jmuRiQ2OdAbwoobJoLHc+Irv0L8PNSyFJW6ksT+NNLGzqpDRSHqMYx8Kn28nZXLSFFfc/WGcVTe57W1eWJCGQ4I8Kxs3H0Vu1K3EJIGc7leVM++lLiZXli5gct/GjZPiPjSprZRFGga6ZmVsQIzuoJJA2XbqTsPeaA8hXKxgMw5jWFx8Tv7qEzsy3ySJoNuioBqJAJYAkDp7qoPMxQfWYl4gXSWIRF1I0tmQ5bbyG/pTtzw6KysvZgLeJF2pdNmGCNQBHkSPdUuzXVeRD+6dB/1AVevdT/xPbx47skRVlJ2Iw2f35VtFBP4cyy8Ne2UFpBNq7OJ9MpGB3kH9RHh5UwLtkcJeTvG7jRHfxx5WRd8CRDzI3G+43z41OWC3bCxTC3nj7uHY6WYczq/pPrt5inFvJBK1vxKIJM2NTTDuS45doPHwce/NcaMNwozp20Vjw658LiGYoh9UG3wrS2kttd20k9jbICSBLaEheXIqfTn5VNu+H2UT6rlrmwY/wDClh7Vf9LgjI/e9bs4OzdZeG3QnjU+0CoUKnplT0J2zWSXxCh9kevQ6JNe5jI3x0rUlsr96MZHVfCh2Evbxhz02YZ5U2YiAGTIA5gV556aVojSqGgnB/o8aXRxDaO4OnAPPxpy6jDvMzNpAZdQH9QpTiUJIKDu9oQpFHZnlkqwLS8Tt2nGsMkgVWGQDoJzv1qbAxWC5kBOsRLvk5ClgD/9h+Negt4liu7dmzhJABt0I0//AKqJbxgm7Q7r9HkB9VGofioqnHK4kOWLjLYSWL6E5juhDLqJDwg+0U8wwI5Z+Fa+iRQ/S44t5UtxcQzjIJXKnp5Eiu8dyxsLvYdvapnHiOf4EUxZZll4aSRie2ktW2/tLAfNKYKPr5gnGLC9iJ0zLE5359D/ANJAo/CpRbyPZMxGiV1jyeeDy+BpC51S/wAP8PmGzpI8WfAHJHyosrr/ALSM5DBZo47lGG4QldyR1Gcg+QrmcemQ7UGQ4L0lwziIuO0hkYdqmxwpAPx9KYlbeT30Jx58WdyVZhggdM0awaSCKXtIyBIQo1dTTSyiFO8T7udKTz9oNIjYLnIGcYNKcknsZHG+o3xG1WOOKNDv4nnmk+zuv72/CiSTzSKvakNp3BPPHhXPpH3fjWekxqjIw+hLGEkhZzL2q6vrPGTgE/h8KZuV/muOLn+w/wDWP1rXD40lvMSKGA4cmM9NlrDktc8aJ3JRCf8AmWqSMDw2HW0txrAFo6TOuNyurcj0x+NPzXKXnHoLq2DmKOPTISMaThgM/GlOC7z8QQ/VaymyPHuilbMn/Z995rDn/nrTUN8Ih+k20yyZOuWFmOcE5Jzv6UJZStrCZlWe1mL9nExIKAEDKtzX3bHG4qndsbb+G+HTQAJK5QM6gZOFY71LkOuK3jb6q25AA2xuxrKNGbWe+iHZ8HvJpIgMmFwC8fL+k5GN+a/htTXDroXU0d4yxrch/o8hRcBldSUJ89S4zQ+Bjs5ODToSJJpJlc55heQx059KDCqpfcajUAIIbjCjkNLgrj0I2rmtGp7s9Q4aCRLiJvZsO+p6j9eVPrMCO4e6eVCi9pBGX31RgnzNT+HM3tVydKsQo8N689o9aA/dW0MqO52bFITsGjeJgMEZU+FNSMxZQTtmlZtpNug2oRrVE/iBU8PMh1B8afU5qRaoRxrsmG0hfPmCrH51d4htw8EAZM0fTxYVMuD/AOuWJ66Svu3/AFNU4CH+Wv0UuMTfwtYS4y0MzRknoDk/pWYJwthby5ANtfKfRSNXzQ/CiWh1fwreKdwsyFR4HKfqaUs9+H8RQ/V0RHHnrA+RPxp5EVJ4h9C4vbDBNvciZf8AFTyx7s0lPK8dtw26j+0TXGcHnpbIB9zGqH1p+Mat9VirHzPZrUxgDwYZ3/nMfGMfoK04ZnMgjWaDv6F7QADDGFt8+ZU6gfd60/FcrLBrD6hp3IqTZSyCzlcMdVvLG0TdULMQ2PI45cqKFEXEr+KMaY1dsKOQoXw6rC6SY+0YHJoIhJYGZic7gZxt+8U9IAbVBjm29LzAawcb5/71CpW22ek4+YpIEEgB7wQ7gHbPXHzrgZMfYj/4xXJnZX7px3WPwYUpM7iaQB2wGPU+NNURLlR//9k="/>
          <p:cNvSpPr>
            <a:spLocks noChangeAspect="1" noChangeArrowheads="1"/>
          </p:cNvSpPr>
          <p:nvPr/>
        </p:nvSpPr>
        <p:spPr bwMode="auto">
          <a:xfrm>
            <a:off x="0" y="-568325"/>
            <a:ext cx="1552575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25606" name="Picture 6" descr="http://t2.gstatic.com/images?q=tbn:ANd9GcRCBZNsqdX-BJKpWbXHb9_W6K5KXvcTisHuHN8RyC_bxGkva2Eo"/>
          <p:cNvPicPr>
            <a:picLocks noChangeAspect="1" noChangeArrowheads="1"/>
          </p:cNvPicPr>
          <p:nvPr/>
        </p:nvPicPr>
        <p:blipFill>
          <a:blip r:embed="rId2" cstate="print"/>
          <a:srcRect b="3133"/>
          <a:stretch>
            <a:fillRect/>
          </a:stretch>
        </p:blipFill>
        <p:spPr bwMode="auto">
          <a:xfrm>
            <a:off x="6876256" y="4365104"/>
            <a:ext cx="1774483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    Eksempel 1</a:t>
            </a:r>
          </a:p>
          <a:p>
            <a:r>
              <a:rPr lang="nb-NO" dirty="0" smtClean="0"/>
              <a:t>Årskull 1964, 3 % økning på lønn, grunnbeløp og renteberegning på pensjonsbeholdning. </a:t>
            </a:r>
          </a:p>
          <a:p>
            <a:r>
              <a:rPr lang="nb-NO" dirty="0" smtClean="0"/>
              <a:t>År 1: kr 250 000  </a:t>
            </a:r>
          </a:p>
          <a:p>
            <a:r>
              <a:rPr lang="nb-NO" dirty="0" smtClean="0"/>
              <a:t>År 40: kr 791 757				</a:t>
            </a:r>
          </a:p>
          <a:p>
            <a:r>
              <a:rPr lang="nb-NO" dirty="0" smtClean="0"/>
              <a:t>Pensjonsbeholdning: kr: 5 732 319</a:t>
            </a:r>
          </a:p>
          <a:p>
            <a:r>
              <a:rPr lang="nb-NO" dirty="0" smtClean="0"/>
              <a:t>Garantipensjonsnivå: kr: 288 003</a:t>
            </a:r>
          </a:p>
          <a:p>
            <a:endParaRPr lang="nb-NO" dirty="0"/>
          </a:p>
        </p:txBody>
      </p:sp>
      <p:pic>
        <p:nvPicPr>
          <p:cNvPr id="24578" name="Picture 2" descr="http://t0.gstatic.com/images?q=tbn:ANd9GcSq20HUOO_YMwQYHY3lEZTRMswmNRjBYF9dD-4j3pMAOndgCYmu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    Eksempel 2</a:t>
            </a:r>
          </a:p>
          <a:p>
            <a:r>
              <a:rPr lang="nb-NO" dirty="0" smtClean="0"/>
              <a:t>Årskull 1964, 3 % økning på lønn, grunnbeløp og renteberegning på pensjonsbeholdning </a:t>
            </a:r>
          </a:p>
          <a:p>
            <a:r>
              <a:rPr lang="nb-NO" dirty="0" smtClean="0"/>
              <a:t>År 1: kr 400 000  </a:t>
            </a:r>
          </a:p>
          <a:p>
            <a:r>
              <a:rPr lang="nb-NO" dirty="0" smtClean="0"/>
              <a:t>År 40: kr 1 304 815				</a:t>
            </a:r>
          </a:p>
          <a:p>
            <a:r>
              <a:rPr lang="nb-NO" dirty="0" smtClean="0"/>
              <a:t>Pensjonsbeholdning: kr: 9 171 710</a:t>
            </a:r>
          </a:p>
          <a:p>
            <a:r>
              <a:rPr lang="nb-NO" dirty="0" smtClean="0"/>
              <a:t>Garantipensjonsnivå: kr 288 003</a:t>
            </a:r>
          </a:p>
          <a:p>
            <a:endParaRPr lang="nb-NO" dirty="0"/>
          </a:p>
        </p:txBody>
      </p:sp>
      <p:pic>
        <p:nvPicPr>
          <p:cNvPr id="23554" name="Picture 2" descr="http://t1.gstatic.com/images?q=tbn:ANd9GcTnbPKSb12tulkJ4BW8ZvZ8_7KJgPYEFMY9Ld9wm3UHZNAVhqNO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9"/>
            <a:ext cx="1616968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    Eksempel 3</a:t>
            </a:r>
          </a:p>
          <a:p>
            <a:r>
              <a:rPr lang="nb-NO" dirty="0" smtClean="0"/>
              <a:t>Årskull 1974, 3 % økning på lønn, grunnbeløp og renteberegning på pensjonsbeholdningen</a:t>
            </a:r>
          </a:p>
          <a:p>
            <a:r>
              <a:rPr lang="nb-NO" dirty="0" smtClean="0"/>
              <a:t>År 1: kr 140 00</a:t>
            </a:r>
          </a:p>
          <a:p>
            <a:r>
              <a:rPr lang="nb-NO" dirty="0" smtClean="0"/>
              <a:t>År 40: kr 465 </a:t>
            </a:r>
            <a:r>
              <a:rPr lang="nb-NO" dirty="0" smtClean="0"/>
              <a:t>685</a:t>
            </a:r>
            <a:endParaRPr lang="nb-NO" dirty="0" smtClean="0"/>
          </a:p>
          <a:p>
            <a:r>
              <a:rPr lang="nb-NO" dirty="0" smtClean="0"/>
              <a:t>Pensjonsbeholdning: kr 3 273 154</a:t>
            </a:r>
          </a:p>
          <a:p>
            <a:r>
              <a:rPr lang="nb-NO" dirty="0" smtClean="0"/>
              <a:t>Garantipensjonsnivå: kr 387 052</a:t>
            </a:r>
            <a:endParaRPr lang="nb-NO" dirty="0"/>
          </a:p>
        </p:txBody>
      </p:sp>
      <p:sp>
        <p:nvSpPr>
          <p:cNvPr id="22530" name="AutoShape 2" descr="data:image/jpeg;base64,/9j/4AAQSkZJRgABAQAAAQABAAD/2wCEAAkGBhQPEBAUEBQUFBQVFxUWFBQUFBQVEhYYFBAVFBUYFxUXHCYeFxklGRUUHy8gJCgqLC0tFR40NTAqNSYtLCkBCQoKDgwOFw8PGCwkHyQpKSkpKi0pKSksLCwpLCwsKikvKSksKSkpLCwpLCwpKSwpLCksLCkpLCksLCwpLCkuLP/AABEIAIgAzAMBIgACEQEDEQH/xAAbAAABBQEBAAAAAAAAAAAAAAACAAEDBQYEB//EAD0QAAIBAgMGAwQIBQMFAAAAAAECEQADBBIhBQYTMUFRImFxBzKBkSNCoaKxwdHwFDNSYuFykvEVJGNzgv/EABkBAAMBAQEAAAAAAAAAAAAAAAABBAMCBf/EACQRAAMAAgICAQQDAAAAAAAAAAABAgMREiEEMRMiMkFhI1Gh/9oADAMBAAIRAxEAPwDCgUxNGRQEVScjUQpAUUUxjqakWgAo1oAOKYijWkwroQC1IBQhakArkBopEUeWnigCPLQlamigIoAhIpstSlabLQMjK0oqdLJYSASOsAtHrAoGtEAGNDyPQ6xp3pbAiIoCtSlaGmIiK0xWpCKY0AQkUJFSlaArSAjIoYqSKGKBnSRQhakpqYDAU8UgKICgBgKNRSFSIKYg1FORRAUjSGCq0QWnFPQAgKaKeaU0ANFCVqSaQoAiyVudwdyBfH8RilmyP5aEfzSNJI55BEecdhWZ2NhOLiLSRmlvdPIkAsAfKR8prTD2l3UFu3aAZ4CnQsJHh9xNenIRWOWmlpHcTs9NsYxV8KqFC8lUQB8BoKj2lsPD4tZuW0LRCuUUssmTzGo8qymx9v4i62XEWspCglgpQkNyOQzIjqD8K0NzHcOzccScqswHmqkx9leb8txWmUvEnO0Y3aO49nFW7n8OqWsQhIPDzJZcq0Q1tpyE6ww0GnMa15viMM1tmVwVZSQykQwKmCCO816turfLTOsqM0meoJPnrI6eutZP2k4dRj2ZAALiJcMd4KsfXwV6c13xJNNLZjylCVroKUJt1qI5yKErU5t0BWgRAUoMldBWhK0hksUstHFKK6AACiC0+WjVaQhglSolEEqWzbBIBMDqYmPh1oGCFqx2Nu/dxlwpZWYHiZjlRAerN0noBqa9J2F7OMMbSXLwe4zANDEoAOgKrz05zzq/v7EW3ZyYZVtqsnIoADT3PMnzrG8ml0dSk3rZj8D7NcMgHHvXLjdRbi2noNCx+YrpxPszwlwHhXL1tukstxfiGE/IiunikT+zXVs7GMz5Lag3B1PuqI5k9BUPz22W14yS2ed7Y3BxWHZottdQDNxLQzKRJ+rOYHuIPrWdy17Lb2rdGY3kyBLrW9QUzZYyuozGFOkMPORWS2tuucPfTF2yblnircuSBnt/SAlmA0ZZJMgCIiqsebe0yasTSTMS9ogwQQexBB+RpgtembzYgYvA34BbhMILGTmF1VzZo8MjOD2HpWQ25uu+ERWNxLik5WKZvC+umo8QOUgEf013jzKzmsbkfc3ZwvYg5weGtu4XIMRnThqAZkE5iJGuhrV3tjrhsXgb1hLdkcb6Zso8SFCCo7E6QfKsvu3tHgh+zPbn4q6r9v41o9pb4WldLFy0WRkVjpJEsQIHfTnUXk01lX6LMGPeN/s1G3rqm8II9wT/ALjA+2ar8VdLWbqjqjAfKY/fespgNu8K4yXMwUk8NmjUa5QY5PHMVd4PaIJ0J+dSW91yKZjjPEod2do+KFYq75kEjNBJmY6cuvYVBvxs1bRsMpYlkyMGJOtqNQexLkx3k9a0rbnYe4XuLnt3CVuBkOqlWDMFU6AMuYHyNYzeq6P43FW+ISbT5FDGWKFBcXLHYNrPaa9DC/ktUiHIkk4KQigYVMR2pkSSB5jTvr/mriNe9F0+4uIGFfEtkVVXObZY8XLpqQBlBjXLM1n7WGa4wW2rMxMKqgsx9ANTXqVnA4l8DeSFZ3V0VS4RmzNk+tEQJ51y7t2MNgS9suxxJhblxYGWDqtsESVk6z72XoKknyOm2UPD3pHmmKwrW2K3FZGGhVgVYeqnUVBFaHfHawxWIDiJW2lssBoSpYmD1AmJ8qoIqqG6XZjS0wwKICnFEBXQhgtGopAU4oAIUaCmAo1FAz1O1vJcwuDwRaGBTxsDMmdBPQxFX+7u3lxSErMcvQxqPMV5jhsXOBliDwbogEzIuoZEeWUH512bobQbCvd0+jYC4scuWsdqiqnNaZTOFXj5L2aHGObd64p/qOnrqKEYllaUYo0c+jDzI1+VU74/iXGYnUk/rXZ/EZVJ0gAmD5CoH72j1Jn6UmWlrCvfzTLGJkSRpr15/ZVbbv3UusrJchFdrgIyobYUzq0CCNOvOtJhNv2bVqLYL6BgFglsw7mB/wAVU7c3luIOMGi2kA2QNSSxEu4nTl4Rp3NbTEprb7JHktprXRn9195ktgrcXMrrF1RMcgpbrIYR8S3cVprmzcLi8K1izcyyARJDOHVsykyZbXmBzk8q8wa4SxOgJJnLoNeYgaRHTlWi2Zupnw9u8LrsGn6NFiCpgqW1YQZ5D5VRXjUq3DJvlmp1f+BYfds4YXhfCNmy27ZmUPizMwGhDAquhgj41YrsvOqreC3lU+EyQyz1BEEDyBqm2ji7l0vba5DKOJaZyFQtbSSrN/cojMSdQKrNh76lSDczAGCpOgIIkeVY54ve2UYKlTpGzxO4FjED+ZikH9C3yR99SR86z+3NkXNlZX4hu2CQud4zofqhyNCDrDfA1oMNvfbyyWAHeaQvjazcBfFZVlN4j3WKHMLfmZyk+Q86wxxVPR1d8O2c2y94lTCXsXekWbadwOISwhV75jlUH+4mvD8dvHduX7l9zNx7hutqQAxadANYHIa8gK2Xtb3uW/eGDwxH8PhiQxHuvdAKs2mhVNVHclu9eeJbNw9gupJgaDUk+flXoylPUkFU6fJmrwm9qXCBfARzH0i6Lr/WPzEedej7tbpIBaxOOupatmGtoWGZxIKsZ91eR7kdq4t2t0LGD4N67s+/cv8ADWGdlNniFQTcFu6AA2vIyBGlVO+uGIv8W6bjpDm6jvm5IYgoFnxRoNPOu6566FLlvsuNpb6WxtM8Fy9mLeRhJUZVGfQmSND86zj4nM1644PEcmIbQBmJYmNc0QseZ7Vy4NbeUNaAhhzAgn1nWpDXMYJXZ3WZ64ohIoIqVhUcVSYBiiAphXZszZ7X7iIumafEQxAC6sfCCTHYddKTaXbBdnMKcVb7X3dbDKrhhctsYzgZcrf0spJyz0MwYPWqgMO4+YpTSpbQ2mnpkooxUYbzHz/IVBtTaHAsvcChiMoykkA5jGsaxzpt6QjsTaS2c+dwgygtKM0rm5gAaweo7HlVXb3sNw3Cha2isothVjia+I3OeUkQQAR21rLbS2o+JIZ9T01mNdQo5KPStj7K92xixfFxZQMgOk81J/CpX/J0ylV8faLDDbyiAeR6jnNaHZu2BfVgwjQmPICqffT2bvgMr4a4j221FtiOKBpyH11mPF00nvVJibeO2f4msyACTBm2VK6/YaleNt6LfnWk2bWztZcOBbu6L9S59Rh016Gh2htIPZuKDmkrEQVic51+A0868pG9+IgqjZVPQgMQPUirbd7bbpdK3WLI6rnDSfEYCkE66CNO1OMamk2K8nOGpNIVoX9ol7ZaXLVq0GF0Bkdy2RGEhoVSC0jKIkcutSEVXbfwa3MPcLDVVLK2sqRB/LrXp166PJMNtvb17Fvnv3C56DQKPIKAFHyrS4TbC28AjvDGGVV5yysY59gRVFtHdTFWLFu9dssiPGU6FhnErmQHMsjlI1qnNwwFkwCTHrzqdV7NO0abYO3Fw+Nwt294rSEl1y5g0o3NTp1HpWg3W9ot3Z2Ex4aDcxBZrRkEpfcjM2nIFHDetvzrC4u4ptqBzmfu0+Hw6G27lwGU+4V94aEZWB5zOkdKWjqjmug6knWfw1JPelaxRAA5iQ0GYnXWmdvwP3jr9lc5NByz0+97d8Y9rJwsMHK5eILbZhr0UsRWQ21vfjcUGN+6zK8j3UVDBEgZVA5xyqhWrC7ZBw6tKytxljiguQyKw+h5hRB8fUmOlPbOTWbvJGFteYJ+bGu4iodlLGHsf+ta6DVC9CIWFARUrUEUwEKtcTvzetcJFlLcgELOUBfdAI0Ajn3Kg1VCjzxWWTGrWma48jh9G7G+2G4Ga8quzlUuIxzW2BmGK9fdA9SDVjj94sJhUtHgWWzqHUtbsgAHouVRMcprym5grbNJQT35fOOdTEwB4eLkgi3cZobK2bITM5SenlUy8ZpdUb1nmntyehWttWMeyollFDkEm2oCsCQG4ijRljqYYc1IPPy3frF27b4rD2nLi3fyqxglkGurDmQYUnrlBq227vhh8Pg7X/TH4V28AbllUg2Dyb6TSXkECZgGQRXmrvJJP28zWkritb2T3Sp7S0S2H6V6Z7I95uDcbCW8qXMVcX6e6QbdsJbbRbf17pJIEmJI5xr5apiuhniCKXp7Ok+U6Z7ZvdslMDirrG69xbqBrrXyLz58xVPDoSsZ/CIAjkNBVOd5VwWzeDfucZ8TbxCjDkA3MIWLpbbPOls6fRnUTK6SDiLm9mKZIa9cYwEzsQzBQGGUO3iGhNUTH8RWc7VNlF6eOZ/o6dFjTQan9Ka3jXzMVGrdugHKKbFqyABgQGUMPOTofTnXEra/uaaWxZL4vij1PYV1sTbt5VLXCNVQFjIEEwJgetaPD7p3Sy/xCBLZ94O6AkATlyyTqQBy61Km8qbMtqiWstlVXI4U5GDorBiw95zrJJmQR0FZ/eH2gXMUts2rZ8BYl0BNsqVhgRHTnPSIpVmyPcpBOGeqpmwxm3ApvcQIvDaQQBMjrnPOZmfMRXhe9u0ExGMv3LUZWaQQIkhQC0eZk/Gu7eLfB8QGRTFs5c3TNlGg16aVm7dsuwCgkkwANSTXOHG57YeRlVfTJJefwqPLWjbILYMtnB5dCIOs9OnrUN+0ysVYQRoQRBBHSne54QsDvPU/Ht5VQSNkZahikacGkIQNOGoKIUAejbGE4PCn+0/ZcYflU5ptnJkwWEX/AMeb/cxb86c1SvQgGoKJjQUwEKc0INFQAE06mhNOKAM1vLsnKeKvJj4x0DHr6H986z9eiXrIuKyuJDCCP07HSsptvYa4cAh5zHRSusDnJB/KsbkZTCpAajogKzGmdi3BlAkzPL6vL8f1oLgqJGozqKzKeW5L/eDDeFFEHKoZCCCCrgNzB/4MisxMV23cazIo08Iy6D8fPWuKKMacpo58ilb2aPaW+t3EYS1h35JIzaDwFgwUKBprJJ5nSa0G57f9onkzj7QfzrJbI3buYmSpVVBhix1+CjU1vdmbPXD2ltqSQJMnmSeZ8vSqI77J30dDWlIgqpB5gqpH4Vz2Nl2rbZktord1WD8O1dVInvWuhHnO9rzi73llHyRRVSRXVte9nvXX6MxI9CdPsiuQHvU79jBpUZFCRSAaiQUNGhg0AbzYCsMMgZgeqxJhTpGvn+NdzGqTdfG5rRTqp09D/mrhmqifQMRNDTZqVdCGohUc0YNIBmpqcimNABKe9YrbWPN66W+ryQf2j9edazHIWtOF/wAlZ8WnpOnWsfirQgtmXnATXMPhFZZH3o7U7RxTRLTRSU1mIdTUqmoAaNWpNGk1okQ8x8qYWyTAoTXVg8Uqe8v/ANDn8utcvf4Olp9M1W7FwK7L/UPmVia0tY/Ylp7jK9oSFPPkvmCT3U1sJrbC3x7FnS5bQqVNNcu072Szdb+xo9Ygfaa2ZgecbScNcuFQFBYwFEACdNBXJUjr+/WhKVMdMGaILP78qGpEaOXP9aBAZaeKc9PT86TfnQBsdg7NRLaXFzZmQZtZGvl0qxY1Dsz+RZ/0L+FTNVC9CBmnzUNNTAKiFKlTAegLU9KgB7Z1FYnatuLtwzMsx+8aalWOT8GkJNM5CKAUqVZIVexqdaVKmcolAqWyg60qVZsqhb9m33TabL/6/wAVq7pUqpx/ajHJ9zGNVm8N3LhrvQnKs84lx0pUq7fozRgr0fV7n0IXrrqK5y0/vvSpVgxsvt39hBwLl3UH3U79CT5eVPvrhUt314ahc9tWYAALmJIOUDloB9tKlXbWkIpWQBVPdSfvnn8KhY6n40qVcDZ6DhbcW7Y7Ig+4KNqalVCOQTQ5aVKgZ//Z"/>
          <p:cNvSpPr>
            <a:spLocks noChangeAspect="1" noChangeArrowheads="1"/>
          </p:cNvSpPr>
          <p:nvPr/>
        </p:nvSpPr>
        <p:spPr bwMode="auto">
          <a:xfrm>
            <a:off x="0" y="-630238"/>
            <a:ext cx="19431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2532" name="AutoShape 4" descr="data:image/jpeg;base64,/9j/4AAQSkZJRgABAQAAAQABAAD/2wCEAAkGBhQPEBAUEBQUFBQVFxUWFBQUFBQVEhYYFBAVFBUYFxUXHCYeFxklGRUUHy8gJCgqLC0tFR40NTAqNSYtLCkBCQoKDgwOFw8PGCwkHyQpKSkpKi0pKSksLCwpLCwsKikvKSksKSkpLCwpLCwpKSwpLCksLCkpLCksLCwpLCkuLP/AABEIAIgAzAMBIgACEQEDEQH/xAAbAAABBQEBAAAAAAAAAAAAAAACAAEDBQYEB//EAD0QAAIBAgMGAwQIBQMFAAAAAAECEQADBBIhBQYTMUFRImFxBzKBkSNCoaKxwdHwFDNSYuFykvEVJGNzgv/EABkBAAMBAQEAAAAAAAAAAAAAAAABBAMCBf/EACQRAAMAAgICAQQDAAAAAAAAAAABAgMREiEEMRMiMkFhI1Gh/9oADAMBAAIRAxEAPwDCgUxNGRQEVScjUQpAUUUxjqakWgAo1oAOKYijWkwroQC1IBQhakArkBopEUeWnigCPLQlamigIoAhIpstSlabLQMjK0oqdLJYSASOsAtHrAoGtEAGNDyPQ6xp3pbAiIoCtSlaGmIiK0xWpCKY0AQkUJFSlaArSAjIoYqSKGKBnSRQhakpqYDAU8UgKICgBgKNRSFSIKYg1FORRAUjSGCq0QWnFPQAgKaKeaU0ANFCVqSaQoAiyVudwdyBfH8RilmyP5aEfzSNJI55BEecdhWZ2NhOLiLSRmlvdPIkAsAfKR8prTD2l3UFu3aAZ4CnQsJHh9xNenIRWOWmlpHcTs9NsYxV8KqFC8lUQB8BoKj2lsPD4tZuW0LRCuUUssmTzGo8qymx9v4i62XEWspCglgpQkNyOQzIjqD8K0NzHcOzccScqswHmqkx9leb8txWmUvEnO0Y3aO49nFW7n8OqWsQhIPDzJZcq0Q1tpyE6ww0GnMa15viMM1tmVwVZSQykQwKmCCO816turfLTOsqM0meoJPnrI6eutZP2k4dRj2ZAALiJcMd4KsfXwV6c13xJNNLZjylCVroKUJt1qI5yKErU5t0BWgRAUoMldBWhK0hksUstHFKK6AACiC0+WjVaQhglSolEEqWzbBIBMDqYmPh1oGCFqx2Nu/dxlwpZWYHiZjlRAerN0noBqa9J2F7OMMbSXLwe4zANDEoAOgKrz05zzq/v7EW3ZyYZVtqsnIoADT3PMnzrG8ml0dSk3rZj8D7NcMgHHvXLjdRbi2noNCx+YrpxPszwlwHhXL1tukstxfiGE/IiunikT+zXVs7GMz5Lag3B1PuqI5k9BUPz22W14yS2ed7Y3BxWHZottdQDNxLQzKRJ+rOYHuIPrWdy17Lb2rdGY3kyBLrW9QUzZYyuozGFOkMPORWS2tuucPfTF2yblnircuSBnt/SAlmA0ZZJMgCIiqsebe0yasTSTMS9ogwQQexBB+RpgtembzYgYvA34BbhMILGTmF1VzZo8MjOD2HpWQ25uu+ERWNxLik5WKZvC+umo8QOUgEf013jzKzmsbkfc3ZwvYg5weGtu4XIMRnThqAZkE5iJGuhrV3tjrhsXgb1hLdkcb6Zso8SFCCo7E6QfKsvu3tHgh+zPbn4q6r9v41o9pb4WldLFy0WRkVjpJEsQIHfTnUXk01lX6LMGPeN/s1G3rqm8II9wT/ALjA+2ar8VdLWbqjqjAfKY/fespgNu8K4yXMwUk8NmjUa5QY5PHMVd4PaIJ0J+dSW91yKZjjPEod2do+KFYq75kEjNBJmY6cuvYVBvxs1bRsMpYlkyMGJOtqNQexLkx3k9a0rbnYe4XuLnt3CVuBkOqlWDMFU6AMuYHyNYzeq6P43FW+ISbT5FDGWKFBcXLHYNrPaa9DC/ktUiHIkk4KQigYVMR2pkSSB5jTvr/mriNe9F0+4uIGFfEtkVVXObZY8XLpqQBlBjXLM1n7WGa4wW2rMxMKqgsx9ANTXqVnA4l8DeSFZ3V0VS4RmzNk+tEQJ51y7t2MNgS9suxxJhblxYGWDqtsESVk6z72XoKknyOm2UPD3pHmmKwrW2K3FZGGhVgVYeqnUVBFaHfHawxWIDiJW2lssBoSpYmD1AmJ8qoIqqG6XZjS0wwKICnFEBXQhgtGopAU4oAIUaCmAo1FAz1O1vJcwuDwRaGBTxsDMmdBPQxFX+7u3lxSErMcvQxqPMV5jhsXOBliDwbogEzIuoZEeWUH512bobQbCvd0+jYC4scuWsdqiqnNaZTOFXj5L2aHGObd64p/qOnrqKEYllaUYo0c+jDzI1+VU74/iXGYnUk/rXZ/EZVJ0gAmD5CoH72j1Jn6UmWlrCvfzTLGJkSRpr15/ZVbbv3UusrJchFdrgIyobYUzq0CCNOvOtJhNv2bVqLYL6BgFglsw7mB/wAVU7c3luIOMGi2kA2QNSSxEu4nTl4Rp3NbTEprb7JHktprXRn9195ktgrcXMrrF1RMcgpbrIYR8S3cVprmzcLi8K1izcyyARJDOHVsykyZbXmBzk8q8wa4SxOgJJnLoNeYgaRHTlWi2Zupnw9u8LrsGn6NFiCpgqW1YQZ5D5VRXjUq3DJvlmp1f+BYfds4YXhfCNmy27ZmUPizMwGhDAquhgj41YrsvOqreC3lU+EyQyz1BEEDyBqm2ji7l0vba5DKOJaZyFQtbSSrN/cojMSdQKrNh76lSDczAGCpOgIIkeVY54ve2UYKlTpGzxO4FjED+ZikH9C3yR99SR86z+3NkXNlZX4hu2CQud4zofqhyNCDrDfA1oMNvfbyyWAHeaQvjazcBfFZVlN4j3WKHMLfmZyk+Q86wxxVPR1d8O2c2y94lTCXsXekWbadwOISwhV75jlUH+4mvD8dvHduX7l9zNx7hutqQAxadANYHIa8gK2Xtb3uW/eGDwxH8PhiQxHuvdAKs2mhVNVHclu9eeJbNw9gupJgaDUk+flXoylPUkFU6fJmrwm9qXCBfARzH0i6Lr/WPzEedej7tbpIBaxOOupatmGtoWGZxIKsZ91eR7kdq4t2t0LGD4N67s+/cv8ADWGdlNniFQTcFu6AA2vIyBGlVO+uGIv8W6bjpDm6jvm5IYgoFnxRoNPOu6566FLlvsuNpb6WxtM8Fy9mLeRhJUZVGfQmSND86zj4nM1644PEcmIbQBmJYmNc0QseZ7Vy4NbeUNaAhhzAgn1nWpDXMYJXZ3WZ64ohIoIqVhUcVSYBiiAphXZszZ7X7iIumafEQxAC6sfCCTHYddKTaXbBdnMKcVb7X3dbDKrhhctsYzgZcrf0spJyz0MwYPWqgMO4+YpTSpbQ2mnpkooxUYbzHz/IVBtTaHAsvcChiMoykkA5jGsaxzpt6QjsTaS2c+dwgygtKM0rm5gAaweo7HlVXb3sNw3Cha2isothVjia+I3OeUkQQAR21rLbS2o+JIZ9T01mNdQo5KPStj7K92xixfFxZQMgOk81J/CpX/J0ylV8faLDDbyiAeR6jnNaHZu2BfVgwjQmPICqffT2bvgMr4a4j221FtiOKBpyH11mPF00nvVJibeO2f4msyACTBm2VK6/YaleNt6LfnWk2bWztZcOBbu6L9S59Rh016Gh2htIPZuKDmkrEQVic51+A0868pG9+IgqjZVPQgMQPUirbd7bbpdK3WLI6rnDSfEYCkE66CNO1OMamk2K8nOGpNIVoX9ol7ZaXLVq0GF0Bkdy2RGEhoVSC0jKIkcutSEVXbfwa3MPcLDVVLK2sqRB/LrXp166PJMNtvb17Fvnv3C56DQKPIKAFHyrS4TbC28AjvDGGVV5yysY59gRVFtHdTFWLFu9dssiPGU6FhnErmQHMsjlI1qnNwwFkwCTHrzqdV7NO0abYO3Fw+Nwt294rSEl1y5g0o3NTp1HpWg3W9ot3Z2Ex4aDcxBZrRkEpfcjM2nIFHDetvzrC4u4ptqBzmfu0+Hw6G27lwGU+4V94aEZWB5zOkdKWjqjmug6knWfw1JPelaxRAA5iQ0GYnXWmdvwP3jr9lc5NByz0+97d8Y9rJwsMHK5eILbZhr0UsRWQ21vfjcUGN+6zK8j3UVDBEgZVA5xyqhWrC7ZBw6tKytxljiguQyKw+h5hRB8fUmOlPbOTWbvJGFteYJ+bGu4iodlLGHsf+ta6DVC9CIWFARUrUEUwEKtcTvzetcJFlLcgELOUBfdAI0Ajn3Kg1VCjzxWWTGrWma48jh9G7G+2G4Ga8quzlUuIxzW2BmGK9fdA9SDVjj94sJhUtHgWWzqHUtbsgAHouVRMcprym5grbNJQT35fOOdTEwB4eLkgi3cZobK2bITM5SenlUy8ZpdUb1nmntyehWttWMeyollFDkEm2oCsCQG4ijRljqYYc1IPPy3frF27b4rD2nLi3fyqxglkGurDmQYUnrlBq227vhh8Pg7X/TH4V28AbllUg2Dyb6TSXkECZgGQRXmrvJJP28zWkritb2T3Sp7S0S2H6V6Z7I95uDcbCW8qXMVcX6e6QbdsJbbRbf17pJIEmJI5xr5apiuhniCKXp7Ok+U6Z7ZvdslMDirrG69xbqBrrXyLz58xVPDoSsZ/CIAjkNBVOd5VwWzeDfucZ8TbxCjDkA3MIWLpbbPOls6fRnUTK6SDiLm9mKZIa9cYwEzsQzBQGGUO3iGhNUTH8RWc7VNlF6eOZ/o6dFjTQan9Ka3jXzMVGrdugHKKbFqyABgQGUMPOTofTnXEra/uaaWxZL4vij1PYV1sTbt5VLXCNVQFjIEEwJgetaPD7p3Sy/xCBLZ94O6AkATlyyTqQBy61Km8qbMtqiWstlVXI4U5GDorBiw95zrJJmQR0FZ/eH2gXMUts2rZ8BYl0BNsqVhgRHTnPSIpVmyPcpBOGeqpmwxm3ApvcQIvDaQQBMjrnPOZmfMRXhe9u0ExGMv3LUZWaQQIkhQC0eZk/Gu7eLfB8QGRTFs5c3TNlGg16aVm7dsuwCgkkwANSTXOHG57YeRlVfTJJefwqPLWjbILYMtnB5dCIOs9OnrUN+0ysVYQRoQRBBHSne54QsDvPU/Ht5VQSNkZahikacGkIQNOGoKIUAejbGE4PCn+0/ZcYflU5ptnJkwWEX/AMeb/cxb86c1SvQgGoKJjQUwEKc0INFQAE06mhNOKAM1vLsnKeKvJj4x0DHr6H986z9eiXrIuKyuJDCCP07HSsptvYa4cAh5zHRSusDnJB/KsbkZTCpAajogKzGmdi3BlAkzPL6vL8f1oLgqJGozqKzKeW5L/eDDeFFEHKoZCCCCrgNzB/4MisxMV23cazIo08Iy6D8fPWuKKMacpo58ilb2aPaW+t3EYS1h35JIzaDwFgwUKBprJJ5nSa0G57f9onkzj7QfzrJbI3buYmSpVVBhix1+CjU1vdmbPXD2ltqSQJMnmSeZ8vSqI77J30dDWlIgqpB5gqpH4Vz2Nl2rbZktord1WD8O1dVInvWuhHnO9rzi73llHyRRVSRXVte9nvXX6MxI9CdPsiuQHvU79jBpUZFCRSAaiQUNGhg0AbzYCsMMgZgeqxJhTpGvn+NdzGqTdfG5rRTqp09D/mrhmqifQMRNDTZqVdCGohUc0YNIBmpqcimNABKe9YrbWPN66W+ryQf2j9edazHIWtOF/wAlZ8WnpOnWsfirQgtmXnATXMPhFZZH3o7U7RxTRLTRSU1mIdTUqmoAaNWpNGk1okQ8x8qYWyTAoTXVg8Uqe8v/ANDn8utcvf4Olp9M1W7FwK7L/UPmVia0tY/Ylp7jK9oSFPPkvmCT3U1sJrbC3x7FnS5bQqVNNcu072Szdb+xo9Ygfaa2ZgecbScNcuFQFBYwFEACdNBXJUjr+/WhKVMdMGaILP78qGpEaOXP9aBAZaeKc9PT86TfnQBsdg7NRLaXFzZmQZtZGvl0qxY1Dsz+RZ/0L+FTNVC9CBmnzUNNTAKiFKlTAegLU9KgB7Z1FYnatuLtwzMsx+8aalWOT8GkJNM5CKAUqVZIVexqdaVKmcolAqWyg60qVZsqhb9m33TabL/6/wAVq7pUqpx/ajHJ9zGNVm8N3LhrvQnKs84lx0pUq7fozRgr0fV7n0IXrrqK5y0/vvSpVgxsvt39hBwLl3UH3U79CT5eVPvrhUt314ahc9tWYAALmJIOUDloB9tKlXbWkIpWQBVPdSfvnn8KhY6n40qVcDZ6DhbcW7Y7Ig+4KNqalVCOQTQ5aVKgZ//Z"/>
          <p:cNvSpPr>
            <a:spLocks noChangeAspect="1" noChangeArrowheads="1"/>
          </p:cNvSpPr>
          <p:nvPr/>
        </p:nvSpPr>
        <p:spPr bwMode="auto">
          <a:xfrm>
            <a:off x="0" y="-630238"/>
            <a:ext cx="19431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2534" name="AutoShape 6" descr="data:image/jpeg;base64,/9j/4AAQSkZJRgABAQAAAQABAAD/2wCEAAkGBhQPEBAUEBQUFBQVFxUWFBQUFBQVEhYYFBAVFBUYFxUXHCYeFxklGRUUHy8gJCgqLC0tFR40NTAqNSYtLCkBCQoKDgwOFw8PGCwkHyQpKSkpKi0pKSksLCwpLCwsKikvKSksKSkpLCwpLCwpKSwpLCksLCkpLCksLCwpLCkuLP/AABEIAIgAzAMBIgACEQEDEQH/xAAbAAABBQEBAAAAAAAAAAAAAAACAAEDBQYEB//EAD0QAAIBAgMGAwQIBQMFAAAAAAECEQADBBIhBQYTMUFRImFxBzKBkSNCoaKxwdHwFDNSYuFykvEVJGNzgv/EABkBAAMBAQEAAAAAAAAAAAAAAAABBAMCBf/EACQRAAMAAgICAQQDAAAAAAAAAAABAgMREiEEMRMiMkFhI1Gh/9oADAMBAAIRAxEAPwDCgUxNGRQEVScjUQpAUUUxjqakWgAo1oAOKYijWkwroQC1IBQhakArkBopEUeWnigCPLQlamigIoAhIpstSlabLQMjK0oqdLJYSASOsAtHrAoGtEAGNDyPQ6xp3pbAiIoCtSlaGmIiK0xWpCKY0AQkUJFSlaArSAjIoYqSKGKBnSRQhakpqYDAU8UgKICgBgKNRSFSIKYg1FORRAUjSGCq0QWnFPQAgKaKeaU0ANFCVqSaQoAiyVudwdyBfH8RilmyP5aEfzSNJI55BEecdhWZ2NhOLiLSRmlvdPIkAsAfKR8prTD2l3UFu3aAZ4CnQsJHh9xNenIRWOWmlpHcTs9NsYxV8KqFC8lUQB8BoKj2lsPD4tZuW0LRCuUUssmTzGo8qymx9v4i62XEWspCglgpQkNyOQzIjqD8K0NzHcOzccScqswHmqkx9leb8txWmUvEnO0Y3aO49nFW7n8OqWsQhIPDzJZcq0Q1tpyE6ww0GnMa15viMM1tmVwVZSQykQwKmCCO816turfLTOsqM0meoJPnrI6eutZP2k4dRj2ZAALiJcMd4KsfXwV6c13xJNNLZjylCVroKUJt1qI5yKErU5t0BWgRAUoMldBWhK0hksUstHFKK6AACiC0+WjVaQhglSolEEqWzbBIBMDqYmPh1oGCFqx2Nu/dxlwpZWYHiZjlRAerN0noBqa9J2F7OMMbSXLwe4zANDEoAOgKrz05zzq/v7EW3ZyYZVtqsnIoADT3PMnzrG8ml0dSk3rZj8D7NcMgHHvXLjdRbi2noNCx+YrpxPszwlwHhXL1tukstxfiGE/IiunikT+zXVs7GMz5Lag3B1PuqI5k9BUPz22W14yS2ed7Y3BxWHZottdQDNxLQzKRJ+rOYHuIPrWdy17Lb2rdGY3kyBLrW9QUzZYyuozGFOkMPORWS2tuucPfTF2yblnircuSBnt/SAlmA0ZZJMgCIiqsebe0yasTSTMS9ogwQQexBB+RpgtembzYgYvA34BbhMILGTmF1VzZo8MjOD2HpWQ25uu+ERWNxLik5WKZvC+umo8QOUgEf013jzKzmsbkfc3ZwvYg5weGtu4XIMRnThqAZkE5iJGuhrV3tjrhsXgb1hLdkcb6Zso8SFCCo7E6QfKsvu3tHgh+zPbn4q6r9v41o9pb4WldLFy0WRkVjpJEsQIHfTnUXk01lX6LMGPeN/s1G3rqm8II9wT/ALjA+2ar8VdLWbqjqjAfKY/fespgNu8K4yXMwUk8NmjUa5QY5PHMVd4PaIJ0J+dSW91yKZjjPEod2do+KFYq75kEjNBJmY6cuvYVBvxs1bRsMpYlkyMGJOtqNQexLkx3k9a0rbnYe4XuLnt3CVuBkOqlWDMFU6AMuYHyNYzeq6P43FW+ISbT5FDGWKFBcXLHYNrPaa9DC/ktUiHIkk4KQigYVMR2pkSSB5jTvr/mriNe9F0+4uIGFfEtkVVXObZY8XLpqQBlBjXLM1n7WGa4wW2rMxMKqgsx9ANTXqVnA4l8DeSFZ3V0VS4RmzNk+tEQJ51y7t2MNgS9suxxJhblxYGWDqtsESVk6z72XoKknyOm2UPD3pHmmKwrW2K3FZGGhVgVYeqnUVBFaHfHawxWIDiJW2lssBoSpYmD1AmJ8qoIqqG6XZjS0wwKICnFEBXQhgtGopAU4oAIUaCmAo1FAz1O1vJcwuDwRaGBTxsDMmdBPQxFX+7u3lxSErMcvQxqPMV5jhsXOBliDwbogEzIuoZEeWUH512bobQbCvd0+jYC4scuWsdqiqnNaZTOFXj5L2aHGObd64p/qOnrqKEYllaUYo0c+jDzI1+VU74/iXGYnUk/rXZ/EZVJ0gAmD5CoH72j1Jn6UmWlrCvfzTLGJkSRpr15/ZVbbv3UusrJchFdrgIyobYUzq0CCNOvOtJhNv2bVqLYL6BgFglsw7mB/wAVU7c3luIOMGi2kA2QNSSxEu4nTl4Rp3NbTEprb7JHktprXRn9195ktgrcXMrrF1RMcgpbrIYR8S3cVprmzcLi8K1izcyyARJDOHVsykyZbXmBzk8q8wa4SxOgJJnLoNeYgaRHTlWi2Zupnw9u8LrsGn6NFiCpgqW1YQZ5D5VRXjUq3DJvlmp1f+BYfds4YXhfCNmy27ZmUPizMwGhDAquhgj41YrsvOqreC3lU+EyQyz1BEEDyBqm2ji7l0vba5DKOJaZyFQtbSSrN/cojMSdQKrNh76lSDczAGCpOgIIkeVY54ve2UYKlTpGzxO4FjED+ZikH9C3yR99SR86z+3NkXNlZX4hu2CQud4zofqhyNCDrDfA1oMNvfbyyWAHeaQvjazcBfFZVlN4j3WKHMLfmZyk+Q86wxxVPR1d8O2c2y94lTCXsXekWbadwOISwhV75jlUH+4mvD8dvHduX7l9zNx7hutqQAxadANYHIa8gK2Xtb3uW/eGDwxH8PhiQxHuvdAKs2mhVNVHclu9eeJbNw9gupJgaDUk+flXoylPUkFU6fJmrwm9qXCBfARzH0i6Lr/WPzEedej7tbpIBaxOOupatmGtoWGZxIKsZ91eR7kdq4t2t0LGD4N67s+/cv8ADWGdlNniFQTcFu6AA2vIyBGlVO+uGIv8W6bjpDm6jvm5IYgoFnxRoNPOu6566FLlvsuNpb6WxtM8Fy9mLeRhJUZVGfQmSND86zj4nM1644PEcmIbQBmJYmNc0QseZ7Vy4NbeUNaAhhzAgn1nWpDXMYJXZ3WZ64ohIoIqVhUcVSYBiiAphXZszZ7X7iIumafEQxAC6sfCCTHYddKTaXbBdnMKcVb7X3dbDKrhhctsYzgZcrf0spJyz0MwYPWqgMO4+YpTSpbQ2mnpkooxUYbzHz/IVBtTaHAsvcChiMoykkA5jGsaxzpt6QjsTaS2c+dwgygtKM0rm5gAaweo7HlVXb3sNw3Cha2isothVjia+I3OeUkQQAR21rLbS2o+JIZ9T01mNdQo5KPStj7K92xixfFxZQMgOk81J/CpX/J0ylV8faLDDbyiAeR6jnNaHZu2BfVgwjQmPICqffT2bvgMr4a4j221FtiOKBpyH11mPF00nvVJibeO2f4msyACTBm2VK6/YaleNt6LfnWk2bWztZcOBbu6L9S59Rh016Gh2htIPZuKDmkrEQVic51+A0868pG9+IgqjZVPQgMQPUirbd7bbpdK3WLI6rnDSfEYCkE66CNO1OMamk2K8nOGpNIVoX9ol7ZaXLVq0GF0Bkdy2RGEhoVSC0jKIkcutSEVXbfwa3MPcLDVVLK2sqRB/LrXp166PJMNtvb17Fvnv3C56DQKPIKAFHyrS4TbC28AjvDGGVV5yysY59gRVFtHdTFWLFu9dssiPGU6FhnErmQHMsjlI1qnNwwFkwCTHrzqdV7NO0abYO3Fw+Nwt294rSEl1y5g0o3NTp1HpWg3W9ot3Z2Ex4aDcxBZrRkEpfcjM2nIFHDetvzrC4u4ptqBzmfu0+Hw6G27lwGU+4V94aEZWB5zOkdKWjqjmug6knWfw1JPelaxRAA5iQ0GYnXWmdvwP3jr9lc5NByz0+97d8Y9rJwsMHK5eILbZhr0UsRWQ21vfjcUGN+6zK8j3UVDBEgZVA5xyqhWrC7ZBw6tKytxljiguQyKw+h5hRB8fUmOlPbOTWbvJGFteYJ+bGu4iodlLGHsf+ta6DVC9CIWFARUrUEUwEKtcTvzetcJFlLcgELOUBfdAI0Ajn3Kg1VCjzxWWTGrWma48jh9G7G+2G4Ga8quzlUuIxzW2BmGK9fdA9SDVjj94sJhUtHgWWzqHUtbsgAHouVRMcprym5grbNJQT35fOOdTEwB4eLkgi3cZobK2bITM5SenlUy8ZpdUb1nmntyehWttWMeyollFDkEm2oCsCQG4ijRljqYYc1IPPy3frF27b4rD2nLi3fyqxglkGurDmQYUnrlBq227vhh8Pg7X/TH4V28AbllUg2Dyb6TSXkECZgGQRXmrvJJP28zWkritb2T3Sp7S0S2H6V6Z7I95uDcbCW8qXMVcX6e6QbdsJbbRbf17pJIEmJI5xr5apiuhniCKXp7Ok+U6Z7ZvdslMDirrG69xbqBrrXyLz58xVPDoSsZ/CIAjkNBVOd5VwWzeDfucZ8TbxCjDkA3MIWLpbbPOls6fRnUTK6SDiLm9mKZIa9cYwEzsQzBQGGUO3iGhNUTH8RWc7VNlF6eOZ/o6dFjTQan9Ka3jXzMVGrdugHKKbFqyABgQGUMPOTofTnXEra/uaaWxZL4vij1PYV1sTbt5VLXCNVQFjIEEwJgetaPD7p3Sy/xCBLZ94O6AkATlyyTqQBy61Km8qbMtqiWstlVXI4U5GDorBiw95zrJJmQR0FZ/eH2gXMUts2rZ8BYl0BNsqVhgRHTnPSIpVmyPcpBOGeqpmwxm3ApvcQIvDaQQBMjrnPOZmfMRXhe9u0ExGMv3LUZWaQQIkhQC0eZk/Gu7eLfB8QGRTFs5c3TNlGg16aVm7dsuwCgkkwANSTXOHG57YeRlVfTJJefwqPLWjbILYMtnB5dCIOs9OnrUN+0ysVYQRoQRBBHSne54QsDvPU/Ht5VQSNkZahikacGkIQNOGoKIUAejbGE4PCn+0/ZcYflU5ptnJkwWEX/AMeb/cxb86c1SvQgGoKJjQUwEKc0INFQAE06mhNOKAM1vLsnKeKvJj4x0DHr6H986z9eiXrIuKyuJDCCP07HSsptvYa4cAh5zHRSusDnJB/KsbkZTCpAajogKzGmdi3BlAkzPL6vL8f1oLgqJGozqKzKeW5L/eDDeFFEHKoZCCCCrgNzB/4MisxMV23cazIo08Iy6D8fPWuKKMacpo58ilb2aPaW+t3EYS1h35JIzaDwFgwUKBprJJ5nSa0G57f9onkzj7QfzrJbI3buYmSpVVBhix1+CjU1vdmbPXD2ltqSQJMnmSeZ8vSqI77J30dDWlIgqpB5gqpH4Vz2Nl2rbZktord1WD8O1dVInvWuhHnO9rzi73llHyRRVSRXVte9nvXX6MxI9CdPsiuQHvU79jBpUZFCRSAaiQUNGhg0AbzYCsMMgZgeqxJhTpGvn+NdzGqTdfG5rRTqp09D/mrhmqifQMRNDTZqVdCGohUc0YNIBmpqcimNABKe9YrbWPN66W+ryQf2j9edazHIWtOF/wAlZ8WnpOnWsfirQgtmXnATXMPhFZZH3o7U7RxTRLTRSU1mIdTUqmoAaNWpNGk1okQ8x8qYWyTAoTXVg8Uqe8v/ANDn8utcvf4Olp9M1W7FwK7L/UPmVia0tY/Ylp7jK9oSFPPkvmCT3U1sJrbC3x7FnS5bQqVNNcu072Szdb+xo9Ygfaa2ZgecbScNcuFQFBYwFEACdNBXJUjr+/WhKVMdMGaILP78qGpEaOXP9aBAZaeKc9PT86TfnQBsdg7NRLaXFzZmQZtZGvl0qxY1Dsz+RZ/0L+FTNVC9CBmnzUNNTAKiFKlTAegLU9KgB7Z1FYnatuLtwzMsx+8aalWOT8GkJNM5CKAUqVZIVexqdaVKmcolAqWyg60qVZsqhb9m33TabL/6/wAVq7pUqpx/ajHJ9zGNVm8N3LhrvQnKs84lx0pUq7fozRgr0fV7n0IXrrqK5y0/vvSpVgxsvt39hBwLl3UH3U79CT5eVPvrhUt314ahc9tWYAALmJIOUDloB9tKlXbWkIpWQBVPdSfvnn8KhY6n40qVcDZ6DhbcW7Y7Ig+4KNqalVCOQTQ5aVKgZ//Z"/>
          <p:cNvSpPr>
            <a:spLocks noChangeAspect="1" noChangeArrowheads="1"/>
          </p:cNvSpPr>
          <p:nvPr/>
        </p:nvSpPr>
        <p:spPr bwMode="auto">
          <a:xfrm>
            <a:off x="0" y="-630238"/>
            <a:ext cx="19431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22536" name="Picture 8" descr="http://t2.gstatic.com/images?q=tbn:ANd9GcQqRDmlC7Cmq1AtrKlb8K2lseGN4gKDbN_Afu-nL1VkhZFr0U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6064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    Eksempel 4</a:t>
            </a:r>
          </a:p>
          <a:p>
            <a:r>
              <a:rPr lang="nb-NO" dirty="0" smtClean="0"/>
              <a:t>Årskull 1974, 3 % økning på lønn, grunnbeløp og renteberegning på pensjonsbeholdningen</a:t>
            </a:r>
          </a:p>
          <a:p>
            <a:r>
              <a:rPr lang="nb-NO" dirty="0" smtClean="0"/>
              <a:t>År 1: kr 400 000</a:t>
            </a:r>
          </a:p>
          <a:p>
            <a:r>
              <a:rPr lang="nb-NO" dirty="0" smtClean="0"/>
              <a:t>År 40: kr 1 304 815</a:t>
            </a:r>
          </a:p>
          <a:p>
            <a:r>
              <a:rPr lang="nb-NO" dirty="0" smtClean="0"/>
              <a:t>Pensjonsbeholdning kr 9 171 710</a:t>
            </a:r>
          </a:p>
          <a:p>
            <a:r>
              <a:rPr lang="nb-NO" dirty="0" smtClean="0"/>
              <a:t>Garantipensjonsnivå: kr 387 052</a:t>
            </a:r>
            <a:endParaRPr lang="nb-NO" dirty="0"/>
          </a:p>
        </p:txBody>
      </p:sp>
      <p:pic>
        <p:nvPicPr>
          <p:cNvPr id="21506" name="Picture 2" descr="http://t1.gstatic.com/images?q=tbn:ANd9GcTIiZVIGKlGDyySTUQdzy6LfIxqOLSwopHu32Ib5AcqK9dLgU2r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6672"/>
            <a:ext cx="2133600" cy="140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73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814065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Tjenestepensjon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Tilpasset pensjonsreformen</a:t>
            </a:r>
          </a:p>
          <a:p>
            <a:r>
              <a:rPr lang="nb-NO" dirty="0" smtClean="0"/>
              <a:t>Kan tas ut fleksibelt mellom 62 og 75 år</a:t>
            </a:r>
          </a:p>
          <a:p>
            <a:r>
              <a:rPr lang="nb-NO" dirty="0" smtClean="0"/>
              <a:t>Minimum over 10 år</a:t>
            </a:r>
          </a:p>
          <a:p>
            <a:r>
              <a:rPr lang="nb-NO" dirty="0" smtClean="0"/>
              <a:t>Minimum frem til fylte 77 år</a:t>
            </a:r>
          </a:p>
          <a:p>
            <a:r>
              <a:rPr lang="nb-NO" dirty="0" smtClean="0"/>
              <a:t>62 til 77 år = 15 år</a:t>
            </a:r>
          </a:p>
          <a:p>
            <a:r>
              <a:rPr lang="nb-NO" dirty="0" smtClean="0"/>
              <a:t>Minimum 20 % av G i årlig pensjon</a:t>
            </a:r>
          </a:p>
          <a:p>
            <a:pPr>
              <a:buNone/>
            </a:pPr>
            <a:r>
              <a:rPr lang="nb-NO" dirty="0" smtClean="0"/>
              <a:t>    (kr 16 424 per 2012)</a:t>
            </a:r>
            <a:endParaRPr lang="nb-NO" dirty="0"/>
          </a:p>
        </p:txBody>
      </p:sp>
      <p:pic>
        <p:nvPicPr>
          <p:cNvPr id="19458" name="Picture 2" descr="http://t2.gstatic.com/images?q=tbn:ANd9GcTbL9mVN4RObhoUCjbcQwSVQCiwoGHmJuP8KXWSDr0-MGygPao-"/>
          <p:cNvPicPr>
            <a:picLocks noChangeAspect="1" noChangeArrowheads="1"/>
          </p:cNvPicPr>
          <p:nvPr/>
        </p:nvPicPr>
        <p:blipFill>
          <a:blip r:embed="rId2" cstate="print"/>
          <a:srcRect l="13079" r="21402"/>
          <a:stretch>
            <a:fillRect/>
          </a:stretch>
        </p:blipFill>
        <p:spPr bwMode="auto">
          <a:xfrm>
            <a:off x="6948264" y="4797152"/>
            <a:ext cx="1944216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velge uttaksgrad en gang </a:t>
            </a:r>
          </a:p>
          <a:p>
            <a:r>
              <a:rPr lang="nb-NO" dirty="0" smtClean="0"/>
              <a:t>Kan når som helst kreve full pensjon</a:t>
            </a:r>
          </a:p>
          <a:p>
            <a:r>
              <a:rPr lang="nb-NO" dirty="0" smtClean="0"/>
              <a:t>Alderspensjonen i folketrygden mer fleksibel ved at en kan variere uttaksgrad hvert år</a:t>
            </a:r>
          </a:p>
          <a:p>
            <a:r>
              <a:rPr lang="nb-NO" dirty="0" smtClean="0"/>
              <a:t>Selskapet har rett til å omberegne pensjonen ved tidlig uttak etter forsikringsmessige prinsipper</a:t>
            </a:r>
            <a:endParaRPr lang="nb-NO" dirty="0"/>
          </a:p>
        </p:txBody>
      </p:sp>
      <p:pic>
        <p:nvPicPr>
          <p:cNvPr id="18434" name="Picture 2" descr="http://t0.gstatic.com/images?q=tbn:ANd9GcRSxJqH_UfBUV8e6VprkbcM3gPOwJ2Y5vxODEg2AnuKExJZu1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88640"/>
            <a:ext cx="1781175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Omfordeling av pensjonen matematisk</a:t>
            </a:r>
          </a:p>
          <a:p>
            <a:r>
              <a:rPr lang="nb-NO" dirty="0" smtClean="0"/>
              <a:t>Risikopremie på grunn av redusert dødlighetsarv i ordningene </a:t>
            </a:r>
          </a:p>
          <a:p>
            <a:r>
              <a:rPr lang="nb-NO" dirty="0" smtClean="0"/>
              <a:t>Avkastningen på innestående øker mot slutten</a:t>
            </a:r>
          </a:p>
          <a:p>
            <a:r>
              <a:rPr lang="nb-NO" dirty="0" smtClean="0"/>
              <a:t>Utvidet informasjonsplikt for selskapene om  årlig pensjon ved forskjellige uttakstidspunkt</a:t>
            </a:r>
          </a:p>
          <a:p>
            <a:r>
              <a:rPr lang="nb-NO" dirty="0" smtClean="0"/>
              <a:t>Tjenestepensjon bør ”spares til slutt” på grunn av manglende fleksibilitet og tap av avkastning</a:t>
            </a:r>
            <a:endParaRPr lang="nb-NO" dirty="0"/>
          </a:p>
        </p:txBody>
      </p:sp>
      <p:pic>
        <p:nvPicPr>
          <p:cNvPr id="17412" name="Picture 4" descr="http://t0.gstatic.com/images?q=tbn:ANd9GcT1nVTpgv4umANNFmuDC4Fp0NZ9t67FqVpsgOIf5x8fOD0cmT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3" y="188640"/>
            <a:ext cx="2448272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Pensjonstyper som behandles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Fleksibel alderspensjon</a:t>
            </a:r>
          </a:p>
          <a:p>
            <a:r>
              <a:rPr lang="nb-NO" dirty="0" smtClean="0"/>
              <a:t>Private tjenestepensjonsordninger</a:t>
            </a:r>
          </a:p>
          <a:p>
            <a:r>
              <a:rPr lang="nb-NO" dirty="0" smtClean="0"/>
              <a:t>AFP – i privat sektor</a:t>
            </a:r>
          </a:p>
          <a:p>
            <a:r>
              <a:rPr lang="nb-NO" dirty="0" smtClean="0"/>
              <a:t>Tidligpensjon i jordbruket (TPO)</a:t>
            </a:r>
          </a:p>
          <a:p>
            <a:r>
              <a:rPr lang="nb-NO" dirty="0" smtClean="0"/>
              <a:t>AFP i offentlig sektor og offentlige tjenestepensjonsordninger behandles ikke spesielt</a:t>
            </a:r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6082" name="Picture 2" descr="http://data.whicdn.com/images/19481110/sweet-photographs-1-1296546351_larg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44208" y="5013176"/>
            <a:ext cx="2279464" cy="1454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AFP i privat sektor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Må tas ut sammen med fleksibel alderspensjon mellom 62-67 år</a:t>
            </a:r>
          </a:p>
          <a:p>
            <a:r>
              <a:rPr lang="nb-NO" dirty="0" smtClean="0"/>
              <a:t>Minimum 20 % alderspensjon</a:t>
            </a:r>
          </a:p>
          <a:p>
            <a:r>
              <a:rPr lang="nb-NO" dirty="0" smtClean="0"/>
              <a:t>Må da ha ”stor nok” pensjonsbeholdning i folketrygden</a:t>
            </a:r>
          </a:p>
          <a:p>
            <a:r>
              <a:rPr lang="nb-NO" dirty="0" smtClean="0"/>
              <a:t>AFP er ikke fleksibel (faste beløp)</a:t>
            </a:r>
          </a:p>
          <a:p>
            <a:r>
              <a:rPr lang="nb-NO" dirty="0" smtClean="0"/>
              <a:t>Livsvarig ordning</a:t>
            </a:r>
            <a:endParaRPr lang="nb-NO" dirty="0"/>
          </a:p>
        </p:txBody>
      </p:sp>
      <p:pic>
        <p:nvPicPr>
          <p:cNvPr id="4" name="Picture 2" descr="http://t3.gstatic.com/images?q=tbn:ANd9GcTO3wWFDAMaKmsSi7M6f3IY_ShOEEueV1jmIC45cuKYV3E_Z7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3355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Fast tillegg mellom 62-67 år (kr 19 200 per 2012)</a:t>
            </a:r>
          </a:p>
          <a:p>
            <a:r>
              <a:rPr lang="nb-NO" dirty="0" smtClean="0"/>
              <a:t>Kan betraktes som et forskudd</a:t>
            </a:r>
          </a:p>
          <a:p>
            <a:r>
              <a:rPr lang="nb-NO" dirty="0" smtClean="0"/>
              <a:t>Resten fordeles forholdsmessig etter statistisk levealder</a:t>
            </a:r>
          </a:p>
          <a:p>
            <a:r>
              <a:rPr lang="nb-NO" dirty="0" smtClean="0"/>
              <a:t>Født før 1962 – kompensasjonstillegg som reguleres på samme måte (skattefritt)</a:t>
            </a:r>
          </a:p>
          <a:p>
            <a:r>
              <a:rPr lang="nb-NO" dirty="0" smtClean="0"/>
              <a:t>Ektefelletillegg (skattefritt)</a:t>
            </a:r>
            <a:endParaRPr lang="nb-NO" dirty="0"/>
          </a:p>
        </p:txBody>
      </p:sp>
      <p:pic>
        <p:nvPicPr>
          <p:cNvPr id="15362" name="Picture 2" descr="http://t1.gstatic.com/images?q=tbn:ANd9GcR8n_-NTK6DxVSPaGS68eCn0k82umcrLNHY0Iw0-UntHlZG14U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8640"/>
            <a:ext cx="2736304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Anbefaling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bør ta ut AFP så tidlig som mulig dersom en har krav på det</a:t>
            </a:r>
          </a:p>
          <a:p>
            <a:r>
              <a:rPr lang="nb-NO" dirty="0" smtClean="0"/>
              <a:t>Må da ta ut minimum 20 % fleksibel alderspensjon</a:t>
            </a:r>
          </a:p>
          <a:p>
            <a:r>
              <a:rPr lang="nb-NO" dirty="0" smtClean="0"/>
              <a:t>Stort forskudd mellom 62-67 år</a:t>
            </a:r>
          </a:p>
          <a:p>
            <a:r>
              <a:rPr lang="nb-NO" dirty="0" smtClean="0"/>
              <a:t>Øker arveoverskuddet til barn/ektefelle/samboer</a:t>
            </a:r>
          </a:p>
          <a:p>
            <a:r>
              <a:rPr lang="nb-NO" dirty="0" smtClean="0"/>
              <a:t>Skattefrie ektefelle- og kompensasjonstilskudd </a:t>
            </a:r>
            <a:endParaRPr lang="nb-NO" dirty="0"/>
          </a:p>
        </p:txBody>
      </p:sp>
      <p:pic>
        <p:nvPicPr>
          <p:cNvPr id="14338" name="Picture 2" descr="http://t2.gstatic.com/images?q=tbn:ANd9GcQ-lZ3-dUPe2BGhqSbifyr6EuDMHU8deSbEOAFeeNXIqZTw3U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429000"/>
            <a:ext cx="2619375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TPO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tas ut sammen med fleksibel alderspensjon</a:t>
            </a:r>
          </a:p>
          <a:p>
            <a:r>
              <a:rPr lang="nb-NO" dirty="0" smtClean="0"/>
              <a:t>Må overdra gården og all virksomhet tilknyttet denne</a:t>
            </a:r>
          </a:p>
          <a:p>
            <a:r>
              <a:rPr lang="nb-NO" dirty="0" smtClean="0"/>
              <a:t>Enbruker kr 100 000 per år (maks kr 500 000)</a:t>
            </a:r>
          </a:p>
          <a:p>
            <a:r>
              <a:rPr lang="nb-NO" dirty="0" smtClean="0"/>
              <a:t>Tobruker kr 160 000 per år (maks kr 800 000)</a:t>
            </a:r>
            <a:endParaRPr lang="nb-NO" dirty="0"/>
          </a:p>
        </p:txBody>
      </p:sp>
      <p:pic>
        <p:nvPicPr>
          <p:cNvPr id="13316" name="Picture 4" descr="http://t2.gstatic.com/images?q=tbn:ANd9GcQ5wfBEsYwP_0UAEep2VI9N-mErnWfvQk9XxuhjE3jOcAKDMI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781175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Anbefaling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Bør ta ut TPO om en har krav på dette</a:t>
            </a:r>
          </a:p>
          <a:p>
            <a:r>
              <a:rPr lang="nb-NO" dirty="0" smtClean="0"/>
              <a:t>”Ekstra penger” en ellers ikke får fatt på</a:t>
            </a:r>
          </a:p>
          <a:p>
            <a:r>
              <a:rPr lang="nb-NO" dirty="0" smtClean="0"/>
              <a:t>Kan tjene så mye en vil ved siden av uten samordning</a:t>
            </a:r>
          </a:p>
          <a:p>
            <a:r>
              <a:rPr lang="nb-NO" dirty="0" smtClean="0"/>
              <a:t>Kan kombineres med fleksibel alderspensjon</a:t>
            </a:r>
          </a:p>
          <a:p>
            <a:r>
              <a:rPr lang="nb-NO" dirty="0" smtClean="0"/>
              <a:t>Kan brukes til å spare alderspensjon/tjenestepensjon</a:t>
            </a:r>
            <a:endParaRPr lang="nb-NO" dirty="0"/>
          </a:p>
        </p:txBody>
      </p:sp>
      <p:pic>
        <p:nvPicPr>
          <p:cNvPr id="12290" name="Picture 2" descr="http://t2.gstatic.com/images?q=tbn:ANd9GcSkN71tGjelViqQwafB30F7bXL4bopEHpa8E-Zf4oKbRtNLs8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81128"/>
            <a:ext cx="2847975" cy="1609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Rådgivning i opptjeningsfasen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18,1 % av personinntekten overføre hver år til pensjonskontoen opp til 7,1 G</a:t>
            </a:r>
          </a:p>
          <a:p>
            <a:r>
              <a:rPr lang="nb-NO" dirty="0" smtClean="0"/>
              <a:t>Hvor mye klare den enkelte å spare ut over garantipensjonen?</a:t>
            </a:r>
          </a:p>
          <a:p>
            <a:r>
              <a:rPr lang="nb-NO" dirty="0" smtClean="0"/>
              <a:t>Hvor lenge skal den enkelte jobbe?</a:t>
            </a:r>
          </a:p>
          <a:p>
            <a:r>
              <a:rPr lang="nb-NO" dirty="0" smtClean="0"/>
              <a:t>Spart skatt kontra pensjon</a:t>
            </a:r>
          </a:p>
          <a:p>
            <a:r>
              <a:rPr lang="nb-NO" dirty="0" smtClean="0"/>
              <a:t>Har konsekvenser for andre trygdeytelser</a:t>
            </a:r>
            <a:endParaRPr lang="nb-NO" dirty="0"/>
          </a:p>
        </p:txBody>
      </p:sp>
      <p:pic>
        <p:nvPicPr>
          <p:cNvPr id="4" name="Picture 2" descr="http://t0.gstatic.com/images?q=tbn:ANd9GcRVuLdWKKygFeXrlhf-s3boQAI7r9Br4iQO8nnOT8jgn4YYYVjnIw"/>
          <p:cNvPicPr>
            <a:picLocks noChangeAspect="1" noChangeArrowheads="1"/>
          </p:cNvPicPr>
          <p:nvPr/>
        </p:nvPicPr>
        <p:blipFill>
          <a:blip r:embed="rId2" cstate="print"/>
          <a:srcRect l="5157"/>
          <a:stretch>
            <a:fillRect/>
          </a:stretch>
        </p:blipFill>
        <p:spPr bwMode="auto">
          <a:xfrm>
            <a:off x="6660232" y="3356992"/>
            <a:ext cx="2339752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anbefalinger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Begynn </a:t>
            </a:r>
            <a:r>
              <a:rPr lang="nb-NO" dirty="0" smtClean="0"/>
              <a:t>tidlig</a:t>
            </a:r>
            <a:endParaRPr lang="nb-NO" dirty="0" smtClean="0"/>
          </a:p>
          <a:p>
            <a:r>
              <a:rPr lang="nb-NO" dirty="0" smtClean="0"/>
              <a:t>Kan tjene kr 40 000 per 2012 skattefritt fra </a:t>
            </a:r>
          </a:p>
          <a:p>
            <a:pPr>
              <a:buNone/>
            </a:pPr>
            <a:r>
              <a:rPr lang="nb-NO" dirty="0" smtClean="0"/>
              <a:t>    13 år = kr 7 240 i ”gratis” pensjonsopptjening</a:t>
            </a:r>
          </a:p>
          <a:p>
            <a:r>
              <a:rPr lang="nb-NO" dirty="0" smtClean="0"/>
              <a:t>Kan lønne/ansette egen barn i virksomhet</a:t>
            </a:r>
          </a:p>
          <a:p>
            <a:r>
              <a:rPr lang="nb-NO" dirty="0" smtClean="0"/>
              <a:t>Unngå inntekt over 7,1 G = 583 066 per 2012</a:t>
            </a:r>
          </a:p>
          <a:p>
            <a:r>
              <a:rPr lang="nb-NO" dirty="0" smtClean="0"/>
              <a:t>Jevn heller inntektene ut og over år om mulig</a:t>
            </a:r>
          </a:p>
          <a:p>
            <a:r>
              <a:rPr lang="nb-NO" dirty="0" smtClean="0"/>
              <a:t>Vurder fordelingen mellom ektefeller</a:t>
            </a:r>
            <a:endParaRPr lang="nb-NO" dirty="0"/>
          </a:p>
        </p:txBody>
      </p:sp>
      <p:sp>
        <p:nvSpPr>
          <p:cNvPr id="10246" name="AutoShape 6" descr="data:image/jpeg;base64,/9j/4AAQSkZJRgABAQAAAQABAAD/2wCEAAkGBhQRDxQUExQVFBQWFhUVFBcXFBUWFhYWFBQXFBQUFBQYHCYeGBkjGRQUHy8gIycpLCwsFR4xNTAqNSYrLCkBCQoKDgwOGg8PGjAkHyQpLCkpLCwpKSosLCwsKSwsLCwsKSksLCksLCwsKSwpLCwsKSwsLCwsLCwpLCwsLCwsLP/AABEIAOEA4QMBIgACEQEDEQH/xAAbAAABBQEBAAAAAAAAAAAAAAAAAQMEBQYCB//EAEMQAAEDAQUFBQUECQMEAwAAAAEAAhEDBAUSITFBUWFxkQYiMoGhE7HB0fBCUnKSBxQVIzNiguHxorLCJHOz0hYXNP/EABoBAAIDAQEAAAAAAAAAAAAAAAACAQMEBQb/xAApEQACAgEDBAICAgMBAAAAAAAAAQIRAxIhMQQTQVEUIgUyYZFScYFC/9oADAMBAAIRAxEAPwD2GEJUJiBIRCVCAEQlQgBEiVEKAEQlQgDlIV0kKAESQlSIARIukiAOUJUIA5QlQgDlCVCAOUi6SIA5QlSIAQpF1CQqQOUqEIAsEISoARCVCgBEJUiABIlQgBEi6SIARIV0kKAOUi6SIARIlQgDlIukiAESLpIgBEi6SIARIlSFACJEqEAcpEqEAJCEIUgWCEqFAAhCEAIhKhACIQhACISpEAIkK6SYZUMDklcF3D1CddEKNVqCUrkOkBtEHMEeq6bWadCoziDtUY5JdbDSWqRQ6FsjJ21TFYnYrVCISpCpIEShq59oFz+sZwFDZNDkLkhR6lsgw4ec+uSPayEtk0PEJEw21RqU614OhlMmQ0KkKVCkgRCVCkCehLCFAAkSoQAiEqRAAhCEAIhKkQArBJXFqdlA805S1TVpfqkmyyCtldWtJAhR3VpHkna9VR21VmcjXGCOH1CnKFWddfrJc1YUR9DPUx6KFIJQTRKruGw9PrNT7trYmEbjHyUB9GG5wfrmn7mGb93d+P8AdXwe5lktizTRqfL/AAi1VMLCfrPJUtsvAiQN2EeYI98J5OhYxssKlSdNEWVgLZ129NcuRlRbE44c8ydfU/FKaZBkGM5VPcRf22TgwxBGITptHI7j8U0+zgZjy3KKbx9mcyDOrZ73k3U6p0XkHGC17WnRxAGfETPmfkmUkxHCSEq0Z+G5FGQcvMbUtd5AhkYuIIHn8lEfVcMTpEAnulhnLjigTsyQ5qI0MTnwXAOSFxQqBzQRoV2rluZ2qdCISoTEFghCFAAhKhACIQhAAkSpEACRKhAER9u8WFpJY6HEy0eEOOGfFk4cOOSpz2pYSQZEkgTGzXMGNhVxajhxE6HbuMBsT5BYa++zAq12vYzA8OBBa4txkgyHRrIJnz3KnIzTij5L79fB2zIB8jogPlZXtBSqUmU6VNxxtpwX/eLQGHSImJgeULM2e87cXgGXjaZDsxsLXETIjQ/3zVfJr/0j0mrVP+E7QqgjNZq6b4c5uGo0scN858tvHTerFtoIJyy1zMD3FRHZhLeJb1LRs196nXRShrjvPu/yVkLFbHPrNDqjcRIbga10YtobUMYui3lGkGtAGwLTialuY80XDZnNpZLCPrLNZW3OIeJ3rXqmvm65Bc3ZLjsiMyeWSecbRXCVMhVLwFKnMEnIADaTk0dVzfNubTeGOcQXAwAXYnENJjuxhGREmFFuuv7dp7pjOOYwk+jmnKdU+LqxVTVdLnAEDFiymJk7dFkTpbm17vYfuun3ZwBk57zJzM8VKrCQfRFOYXRSjUM2J5Iz3Dy3hR7RZCx7nMeZJEtLiWnICcJyb5a81Mcole3AOw6mJOcZE4WwTkSXZQM1LdsmFQLK7D3OGzls9IUtVV0WiSZ1IGXGNg5QrRbYfqjn5HcmwQiUJyskXdaMdMTqO6eYUlUthrltUE+Gp0xTly1jzV0oRLQIQhSAIQkQAIQhAAkQkLwNSEEHNd0NJ4KiaQ2rUfAa2n3QQAMTzqJ3Ny8zwVzUtDc2yCQASJzAOk84Kyt8Xm1ljaKmNjX4QXtBMHFicXYcxJkzEZ5kKjLyaunpoiXy0PAdIls7dARu+tqqxZGkzhBO8Ejr9FJY7wsbnFzH0ydMRLcQEDad+sBTWYT4DIIkHcdo9x8ysbtHR2OqNDDmQNmQG7nntKf8WR04fBMU3aSpd12I13OALYbE4p1J2Ruj1CmKcuBJyjHk67PXOfaNDnFzaLg9uIyRDSGNJ5uOR2NWvTNksgpswjzO8708tuKGhUc3Nk7krEUa8K4ZTxOMNDmSTsBe0e+FJSFWFSMs11OhWq1GVmupFrP3bXNIpOaT7SoYPhcHUxww65hFhtz7QA792GEgscx7nnDP3i0AyOnFaGrY2ljmABoIjIaboG4GMuCwt6PqtqMosLqYJearmx3Q3ZJG8iI1ndJGXLGmbsEtSryasVNiVV132YBoIc4nWS97j54j6KYXkax9cFRZed1NFCFnBq4pOQiJMayCRtIk9SnaladF1TAAUWFDDnhj6UZF1RjeeJ4B6ST5LQOYqGpTmrR/7rD0cD8FqMK1YZOjLmgrIaRL+yv53/mKRXaijt/yQqzJDm7fG3mNQFaWO3texpJEnXmq6rsI1Gap73qmlLm+EwfJ23yOSVy0qyYRUnTNmhZW6+0BAAkEbifqFp6NYOaHDQ/UKYZFLgMmJwe52hIhWFQSoVttcZA75/I4gjzA6p62PAaqW2WkYwDqcUce44x0BTxiUZJ1sMPtMtk7CoVa34e8CcteIKUu8Q35qvriZG8FPRS5Fjctf9/VIORwxnlAGIf7pVheNmLqeRDQCDz4dVm+zboa0nUgT5AN+Cl9q7c6lQxta94BlzWQXcwDE8p5binUw1LYt6DNol9vJHFN7Tv4xt256hN1Kpa7IaiTzVXR7SjDLc5zGUdZTNO9TVOeJo4R79i5LR6BzXgmWi2w0nSNqlXJejxZvbUzBeC5pyMsnunPeAD5qpvMhwZSaJxEA8GkgOdPAE+cK/oWL2dCnT+60N6ZLb0sd7OT1+TbSmTLF2mq54nAjZIB88o13KwZ2p3tByk7MuqyViEsBO0D0y+CcraOjbDfzENn1Wpx3MMcjo31hvNlYd05wCWnUA7eIUpYO4rw9nUx65wQMyGR3WR97DnG9bsqtqjTCWpAqy97sFRuIDvjd9oDZz3dFZJEskpKmWRk4u0Z0WkNHLYmqlrxZ7Fb225mVTJxNO3CQJ5yCo9a56bG/wARzOLi0jzBGfILHLDI3xzwfPJCshaTkc+KmPhVQqy4gQXD7oiRsIbtnh6p6nbJ1+vryVPGxfVkyzO/6ii3e8+WGm93vAWmKy1ynHaxua156w3/AJLVrVh4M2b9jhCVKrygpiVX3lQxUyD9mfyOyPTXyU8lNv1nZoeR1SMRHnjLyay0ts/2seEncIxDrA6re3NeeCA7wO9DscsP2luRzbbRqsyIOBx5CabvykrU2ZkUxwCypOEtje2ssNzZJm0V4yGsdAoXZ+1+0pHOQ12EHgAD8Ulpr/vT0+guhD7bnKy3HYZvSoS1pB8M+qprRaQXM5OI5wWH/cVPtwxZabcyB8VX0rq72JzwBnEST3gycsgM2T5lWdyEeWUdjLPiJHFT94OIPwK5rsgyrZlmotziTvcSfQZLm03rTpjJo8gAqJdVBcGiP4/I+Slu+y1W+0lmQ/gmD3yQSWmYAgN1nOevN+9n7ZaP4VtpsaCDhZTIByBh7yXF0boA2EFSbbf/ALWm5pENI851BHIgFM3VfoDAZyOTuDhlKol1blwaF0EcaSY2/sYCHGKbXPlzgwuwYzm5zZEtk5qJZeylSm4iW4dkkz7lf3dWqVXuLhhYCQCPtcQdytn0f7Khy1bmqMdH1szNkuD2ZxEYnakjPMEEADWBHzUe1W9/tHNaxrRDYJDi4vd3RiaIygA5HRp8tZ7GEzWsofEgGDInUGCJB2GCeq0Y+o07NGLL0mttp7/yZ+nQDQG7ANupgbYTNRhOhgmc92UT5Ak8wFY2+zGnJ1nw+exRWWeeQy5xv4SSfPrvi1JWjlyi4PS0JZKQaRGQGnE6zxJOZK3VOriaHDQgHqJWN9huz4rU3a+aLOAj8pw/BVyNWIlJESuXnIzptSFpGtFpMQyCd+zyVHfIdAc4kiYPnkrmlRy7um7aPr64M3zS9pRIA1bI5jZ1CrlubcUUmiPenZoPo/u3FlUMGB2WTgIBg5EZZgggrNWS+Hl5o2hgpWljQ5zR4ajTIFSmdoJB45EGIWzo3y32DKjxGLAO6JlzsgqntFdrLVSZVp+NsvoviCJ8VMzpMQQdCBuVE4prbkvhKS2kSeyAxVHu3NA/M6f+K1KxPZ2s5tJz2ktOIAjykAg8ytBRvs6Pb5t+R+abE0o0Jmg3K0W0IUT9qM/m6IV1oo0v0VxXJC7IXJCUqKe/LLipyPEO7PEZsPXLzVJYL5x02sE43OwRqQTlmOC1draMLp0IMxrlmCOKxNOaVvpVA2cRJGkTEOiSBoSVW46mi2OTRFnpdgsraNFrGiIGc6k6kniszflsqEuNMgOkbYkbQHbCu7Z2ia4gEubvluQ4naBxiFFqVWx4w6d09cwtzxrTRzO81NSRWsr1p7zHD+ph+K7FqfMH3753ck+aozgzuUC0Ve+PM+QEf8lmXSQvlmuf5LLWyQ7RtTnvc3FEblY2O6RUJxF2EDPMeQGWvyVDc1ScTt5P171pKVsw08IPePePPQdI9UZsOLHC0g6Xqc+bJTkVdsuSoe62PxEwB8ZT10dl20ZNQmoSZzAwT/K35kqys1/NY3DUwhw2nKePNNVb59oIojGejfN3yWCorg7EtUuSzNZrRnkE3+0gdCI3yspU7NVqry+02l22GU+4xoyyAzP9RJOuanG7qbGAU6tRzpzJdLY3d7OVDbF0ryXjreNhTQfiJBMRp/fqq6icI0xOzjpJ5J6y1s4eMtP8qJWuUKtL/V2WIALSHaceGabtF2eyj7pAwk8tDxXVCyGpUbTmWzjc7+QEEtd+Lw+Z3LS16QeCDtWzppON+jH1ONTr2ZQsVtc4ilHE+sH4qNXsLqcyCRvjKNkqRdr8iPP4H4LY9zBBNOmTpTdQTkupS0KckkqtmiK3HKbI2Ll1AGREbeu7onoTNWphc0nSQ0/1ZD/Vh6pGaIlNQsoLvYuHdpuDm56kGW5cGmOYKc9l7N5B/h1DJ/keftDmpN4swVWPG3un3j49U9WpBwISUXuf9Mp6Vm9haCx3hrZsOwVGg4m/1A4hvgqyNmTFtsntqBpnxth1I6HEzNonZu5FO3XbvaUwT4hk7Lbvjj8xsULZ0S26se9ihdSd3qlT7FO5XP8AaHf7vemXWeof7n5KycUy5yGzMhprThAcZO/3LP8AaWyExUaMwcQ/E3xDzb7loSVGtlDG0t26t5j56eaRPcatihqVRUYD4gc9/mNxB88t6rv1w0azWkA0qgMcHtzOe5zSDwIdrK6s80qhZ9h8lnA6lv1wXFrpkjLVpLm+QzA/MegW7Vas5elxk0yfTrsfiDcnNJEHh/ZU9utObzuGEc9vqSPJaK6rPNitD8EuOAiREljHQ2dci2f6lkK1EnBTGpOZ95PqoiyMm2xZ3SIY3lPXP4q0aQSJ13quoiFKbUTNKSpkRk4O4lrStbW+No/EBKkMwHwGDrkJ6qsa+QloVcJyy46LFLpd/qzq4/yO1TQtueWVBiORjPPOTER0Qyk0OLs5MDXLyHkmra51RzS4zGXo6PVMvcSQ0GCfQRJd5CfQLRhw6EYuq6nuS2J1MFwdGZLSBvie/wCmL8qcu61+0dgAl0TGyNCTuiR1UZtXCQW5R4Y2RkPRWl23jTDoLWse+MwA0PjQc8zlxVPUYXNqSNfQ9TCEHjlzdovrqsQosgZk5uO/gNzRsHzKsAVW2e0/W1TWPnkkjSVI0yTsdcohsQDi5u0afLdyUrEklWJ0VtJkUAkwFKpUoCVhzSOrCYOSGyIxoHNVdfWP2LzSAdUDSWtMd4jPDnlnp5qe9yaqiQle5bB07Ga59rRDt4a4TqNuY3opGWjkuLsY5tMseQ4guz0kE4mmNhggeSdY2JChDv0M1BBBVJeL3We0Y2zgq5kfzT3wOMnEPxEK/c1NVaGKm2QCWuDmzscJg9CR5qJxtDQlXIz3/uv/AClCle3QoteyNZHe5Much71xKGzMkLKRyEqRsYy3aajg7wEjEx7eEvDXdMRPmFIuuwipXa1xgOnTWMJd5Th9VZXrZsdM5SW94cvtDpn5KRZ6DWmyFmcyXHaSR3yeUnkAre41Hb2USxKU9T9FjelNtKyuawAACAOawVksPjqkadxvM+I+Qy/qW8toNWkRGRfDeQAzPnKy97Pa2KTPC3LmTqfrcta2RgyfaVlTG5dBdupmBzKk3XREl5AOGAJGRcffA94USlpVsIY3OSigs1nqHOIG85Dy2q2stkpx3jiJ5ho5Aa+a7s1aWgnV2gO7fHGMuGe1LXqspxizJ0AzJPALFLPJnYx9Hjjzuzo3Uw6OPIfMqrr3c5hcdZAAg6DU67z7gpn61UJgMDZEgTiMDXIZdCVJpNBbJzke/coj1E0TPo8UvH9GefUjImN6rrxrY8gHHygepmFf2xg0I1ORVVaLC7FIgiIyEdRvTPqpFS/HwXLLrstebnUcNRxc9hgkmSWnNknaRm3+kb1o6Npjl8d3Beb0byNGpMRv4jaDx2rZXVelOq0OBMHd6gjYkjOzVo0qjRtqSF3iVfZ6/wDdPCtCtspcadEuUETrmmG18l2yopsKHMOXBNlq49sktFoDaZJ4KLRKTKa77zcbTWDh3GvwNO8tEu6Ym9VetIIkZ7iqK9H4GB7R4X4jlrjJBkcXOCsLMwCHiWyPDz3pL0uh3JSWr/hLqRtUWpUn5IqPXAMZpZOysM9yEY+KVLQEOEqJXBcpsWjslJKbL0mNQMduKLlqtYX0nmAJdTP8j4xNHmAmy5V97Ew1zQZaTnsA3H63p8cqZXkjcSzvS++7gojhPyVPRud3jqd0cdqr29oAWkBtUO3xEb/CQVTWm9cRJJfG2S89VvOc4b7lxedvaSG089g5ypNlq7NWNdDR9+PE928T18lmqF5gPae7kQe9j2HQjDn1V+2+6JZIdJnbr+I89/FZs6k0kbuiUYttlpbrzFCmXwXvdk1rRLnO2NaPoACTABKgdnbBWl1e0/xah8IMtos+zTadCdpI1PJLTphrva1XCY0JEMbrkeJg8fJO2W9Dapp0XQ0RjftAOgG4mDmsiTZ03JIl2q8Yqtp0iHVAS50TDGwRNQjSSRA1PkYG2JzBLnl51OWFvk0bPNd2i2ULJRl7msaPU7YGrieElY69f0oNPcs9Nx2YnN9zfn0QoNiyyKBrrdPsZIl2wefpkq0V8ETllO7Ij+yy929p7wdpRLv5nGB7lOqUrVWzquYwbmiep2+ih45MO9Erb6vOTkMhpx59FTWLtW+y1C5veafEwmAeIOcHj6FO9rqL6LGuBLyXYcgBGRI26ZLG+xqvOkKIwrkWWS+D2q5O3FntOENeG1PuP7jwdobscORIWmo28xrK8AsN2OaZznevWrHeofQFR0tdGcNJz290aprt/VgpbfZGtbbk6Laspd9+ipLXMqMImJY4gxtBAMecKX+vuHhaTumAPn6Kt5q5ZYsaZevvIDXXYEybW95GQOctETB381Au2z1KrvDA2uJy/uVoaFBtMZeZ2n5K6EtW5ny7bBQpEDvQXeg+ZSuclcUzVqhonQJ275KEIXxqolW1T4dN/wAlDtVsLxighmgMZHdKjvvENGZgKqUqNUMW1snzxPVCpv8A5BS++OqFXrRboLf9ZadHt6x70Y50IPIj5qkqWsx4Sw5QXOZUbrJGFjGukiYM6wmjaAS1ob+8Ip91zSGd8tnDWE5txHIt+ytnbvgwu4umXxB3FM17W1haHENLjDQcpIEkDeYzWdbfdHExsuxvpsqsaMQJbUBdTgjuycJ2jYpDb5ofrIouxCq2mKoxmWgOOAwSSMU5ZZZ7UmgjUXQtbfvN6hONeDuIOR5HVR21WlM13OH8N1MCDIc1xJOyHN06FS8foNXszV82cUqj2u25t1PQEwNhyw66rP1QZyPT4/5K11rsTqrprOGIDD3C4QAd+R801Suai3Zi4nM9Tmr1KluUOFvYyH6u4kbeOzqQAOiQWGqXZA7Iw97PmfgAtu1lNujW+/3odb2jaocyVAybezVd4g4g3c6o73Epyy2AWQu/6xtBxEOFMBzyNxaQZ6K9tF+saJJAG8n4rOPtFCpULmUTXe8l0gOe0knZ9gJHNeS1RfKOatssz6mIi0WupvdPTCcwOQVjdl44C9z7OyhSpMLyfE/ITEHPw48o2KZYbit9YQyiyzsI1e7CRyp0xn1Cuez36K20AMdRztZbTHsmEnLETJqExl4/JSmmK7XJDN5ONTCBADabyS0gOFQuADCT4hhkiNqsKV3Vn5tpuje6Gf74nyWwsdzspCGNDd8DMneTqTxKmNsqmiLMfT7FsqN/fjE6ZycYGyBv01T1H9H1mnwH83y+K17bOE62mAkeGEnbQyySSpMzdL9H1m3PHJw+IUxnY6gBHf8AzD/1Vy58KPVvFo2/JK8OJeEMsuT2QR2Yot0xdR8lx+xaQP2jzIj0CZvDtXQp/wAStTZze0ekqjtX6S7I3R7qh/kY5w6xHqq3jx+EN3J+WawQMgIA6Lhzt6wFf9J7nSKNlqO3F5awHpiPoq+0dq7xqju06dLyc89e77k2wls9Iq2kDaqq337SYDic0DbJHovN7TZbfW8deoBuaA0egn1UE9iKrjLsb9vfc53+4qdgPQLV2i9qIaO7snKRy1UI2U1CC4z7h5KPWdXwgNs7svw++dFSXhdd41xhh1Nm5hg+bhn7lS4OTNncSRpv2a3h6IWF/wDr217n9T80Ke0L3jZG57U0d2uHfjptP/jwLmq21hsPpUqg2w5zBzwua/3rZOs45rh1nmN2W1UrLkXkHji/BiLRaMTgalmeHDSo0Mc4Rphe12IdFFtN5UZk06oqYSwONCtMEhxBeWaFwmSvQDZOEpKlkbtAlHyJ+UL2onnAvKmcsbZzykA9Mir6wW0OpATMAjVXda5qbh3mg8wFAf2Jspz9mGne2Wnq0hT8r2g7P8lLb77azVwG/OFVntAX/wANr6n4Gkj83h9VrbN2JszXYvZgne4lx6ukq5ZdDAIGSTvt8Int0edmx22r4Q2kI1d33flGXqp1n7Cuqx7es8iIMdxvMxn6rd07C0ZFSadjGwhJ3JvyNoSKm6v0YWZkOLQ8gZEgkx+J0laiyXFTpeBgHIZ9dVCNkMapmrZ4nvO/MQr1nhD/AMlfalLyX7bPGxdtZCyNSjOpcf63/NR3XLSqZOph3OT703zV/iHxX7NpWtVNgl9RjfxPaPeVWWjtfY2D+O1/Cniqn/QCs43sTZAZFnpg8GBOs7M0QcqTR5FK+tfiJPxV7HrZ+kamMqVmtFXjhbTb/qOL0VLaO2941ZFKzUqW4uc6qf8AiFetuVo0Ecifmu23fG09Sl+Y3yg+OvZkqjb0reKsW8GNa0esn1XA7C16p/e1arub3EdJhbdlNw0cVIZVcPteg+SlZ4vmyHhZjbF+jGm37PoFd2XsNRb9kK7ZaXTr6BPttB3+idZoCvFJEGj2ept0aOiktupn3QnjayPurk3kBtb1ViywE7cjn9nM+6EfqDfuhdNvIfy9V2bcANB1TLLBkduQ2LKBsS+wTFovRw+yOsqG69nnaByCuoQsfZhKq39bP3/QfJCKAWouWpELks3j5UerqhCJAhp6KeiEKvyOd0/mnihCZCPk5GiaKEKZErksKfhTFqQhLIeJHUizaFKhJ5HZLpochCsK2cHUrlCErBClIhClAxCm6iEKY8isrLZ8FnLZqkQtcChky7dVo7V/+d/4UIVcv2HX6jzf4Q5BQd6ELpswoRCEKBj/2Q=="/>
          <p:cNvSpPr>
            <a:spLocks noChangeAspect="1" noChangeArrowheads="1"/>
          </p:cNvSpPr>
          <p:nvPr/>
        </p:nvSpPr>
        <p:spPr bwMode="auto">
          <a:xfrm>
            <a:off x="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248" name="AutoShape 8" descr="data:image/jpeg;base64,/9j/4AAQSkZJRgABAQAAAQABAAD/2wCEAAkGBhQRDxQUExQVFBQWFhUVFBcXFBUWFhYWFBQXFBQUFBQYHCYeGBkjGRQUHy8gIycpLCwsFR4xNTAqNSYrLCkBCQoKDgwOGg8PGjAkHyQpLCkpLCwpKSosLCwsKSwsLCwsKSksLCksLCwsKSwpLCwsKSwsLCwsLCwpLCwsLCwsLP/AABEIAOEA4QMBIgACEQEDEQH/xAAbAAABBQEBAAAAAAAAAAAAAAAAAQMEBQYCB//EAEMQAAEDAQUFBQUECQMEAwAAAAEAAhEDBAUSITFBUWFxkQYiMoGhE7HB0fBCUnKSBxQVIzNiguHxorLCJHOz0hYXNP/EABoBAAIDAQEAAAAAAAAAAAAAAAACAQMEBQb/xAApEQACAgEDBAICAgMBAAAAAAAAAQIRAxIhMQQTQVEUIgUyYZFScYFC/9oADAMBAAIRAxEAPwD2GEJUJiBIRCVCAEQlQgBEiVEKAEQlQgDlIV0kKAESQlSIARIukiAOUJUIA5QlQgDlCVCAOUi6SIA5QlSIAQpF1CQqQOUqEIAsEISoARCVCgBEJUiABIlQgBEi6SIARIV0kKAOUi6SIARIlQgDlIukiAESLpIgBEi6SIARIlSFACJEqEAcpEqEAJCEIUgWCEqFAAhCEAIhKhACIQhACISpEAIkK6SYZUMDklcF3D1CddEKNVqCUrkOkBtEHMEeq6bWadCoziDtUY5JdbDSWqRQ6FsjJ21TFYnYrVCISpCpIEShq59oFz+sZwFDZNDkLkhR6lsgw4ec+uSPayEtk0PEJEw21RqU614OhlMmQ0KkKVCkgRCVCkCehLCFAAkSoQAiEqRAAhCEAIhKkQArBJXFqdlA805S1TVpfqkmyyCtldWtJAhR3VpHkna9VR21VmcjXGCOH1CnKFWddfrJc1YUR9DPUx6KFIJQTRKruGw9PrNT7trYmEbjHyUB9GG5wfrmn7mGb93d+P8AdXwe5lktizTRqfL/AAi1VMLCfrPJUtsvAiQN2EeYI98J5OhYxssKlSdNEWVgLZ129NcuRlRbE44c8ydfU/FKaZBkGM5VPcRf22TgwxBGITptHI7j8U0+zgZjy3KKbx9mcyDOrZ73k3U6p0XkHGC17WnRxAGfETPmfkmUkxHCSEq0Z+G5FGQcvMbUtd5AhkYuIIHn8lEfVcMTpEAnulhnLjigTsyQ5qI0MTnwXAOSFxQqBzQRoV2rluZ2qdCISoTEFghCFAAhKhACIQhAAkSpEACRKhAER9u8WFpJY6HEy0eEOOGfFk4cOOSpz2pYSQZEkgTGzXMGNhVxajhxE6HbuMBsT5BYa++zAq12vYzA8OBBa4txkgyHRrIJnz3KnIzTij5L79fB2zIB8jogPlZXtBSqUmU6VNxxtpwX/eLQGHSImJgeULM2e87cXgGXjaZDsxsLXETIjQ/3zVfJr/0j0mrVP+E7QqgjNZq6b4c5uGo0scN858tvHTerFtoIJyy1zMD3FRHZhLeJb1LRs196nXRShrjvPu/yVkLFbHPrNDqjcRIbga10YtobUMYui3lGkGtAGwLTialuY80XDZnNpZLCPrLNZW3OIeJ3rXqmvm65Bc3ZLjsiMyeWSecbRXCVMhVLwFKnMEnIADaTk0dVzfNubTeGOcQXAwAXYnENJjuxhGREmFFuuv7dp7pjOOYwk+jmnKdU+LqxVTVdLnAEDFiymJk7dFkTpbm17vYfuun3ZwBk57zJzM8VKrCQfRFOYXRSjUM2J5Iz3Dy3hR7RZCx7nMeZJEtLiWnICcJyb5a81Mcole3AOw6mJOcZE4WwTkSXZQM1LdsmFQLK7D3OGzls9IUtVV0WiSZ1IGXGNg5QrRbYfqjn5HcmwQiUJyskXdaMdMTqO6eYUlUthrltUE+Gp0xTly1jzV0oRLQIQhSAIQkQAIQhAAkQkLwNSEEHNd0NJ4KiaQ2rUfAa2n3QQAMTzqJ3Ny8zwVzUtDc2yCQASJzAOk84Kyt8Xm1ljaKmNjX4QXtBMHFicXYcxJkzEZ5kKjLyaunpoiXy0PAdIls7dARu+tqqxZGkzhBO8Ejr9FJY7wsbnFzH0ydMRLcQEDad+sBTWYT4DIIkHcdo9x8ysbtHR2OqNDDmQNmQG7nntKf8WR04fBMU3aSpd12I13OALYbE4p1J2Ruj1CmKcuBJyjHk67PXOfaNDnFzaLg9uIyRDSGNJ5uOR2NWvTNksgpswjzO8708tuKGhUc3Nk7krEUa8K4ZTxOMNDmSTsBe0e+FJSFWFSMs11OhWq1GVmupFrP3bXNIpOaT7SoYPhcHUxww65hFhtz7QA792GEgscx7nnDP3i0AyOnFaGrY2ljmABoIjIaboG4GMuCwt6PqtqMosLqYJearmx3Q3ZJG8iI1ndJGXLGmbsEtSryasVNiVV132YBoIc4nWS97j54j6KYXkax9cFRZed1NFCFnBq4pOQiJMayCRtIk9SnaladF1TAAUWFDDnhj6UZF1RjeeJ4B6ST5LQOYqGpTmrR/7rD0cD8FqMK1YZOjLmgrIaRL+yv53/mKRXaijt/yQqzJDm7fG3mNQFaWO3texpJEnXmq6rsI1Gap73qmlLm+EwfJ23yOSVy0qyYRUnTNmhZW6+0BAAkEbifqFp6NYOaHDQ/UKYZFLgMmJwe52hIhWFQSoVttcZA75/I4gjzA6p62PAaqW2WkYwDqcUce44x0BTxiUZJ1sMPtMtk7CoVa34e8CcteIKUu8Q35qvriZG8FPRS5Fjctf9/VIORwxnlAGIf7pVheNmLqeRDQCDz4dVm+zboa0nUgT5AN+Cl9q7c6lQxta94BlzWQXcwDE8p5binUw1LYt6DNol9vJHFN7Tv4xt256hN1Kpa7IaiTzVXR7SjDLc5zGUdZTNO9TVOeJo4R79i5LR6BzXgmWi2w0nSNqlXJejxZvbUzBeC5pyMsnunPeAD5qpvMhwZSaJxEA8GkgOdPAE+cK/oWL2dCnT+60N6ZLb0sd7OT1+TbSmTLF2mq54nAjZIB88o13KwZ2p3tByk7MuqyViEsBO0D0y+CcraOjbDfzENn1Wpx3MMcjo31hvNlYd05wCWnUA7eIUpYO4rw9nUx65wQMyGR3WR97DnG9bsqtqjTCWpAqy97sFRuIDvjd9oDZz3dFZJEskpKmWRk4u0Z0WkNHLYmqlrxZ7Fb225mVTJxNO3CQJ5yCo9a56bG/wARzOLi0jzBGfILHLDI3xzwfPJCshaTkc+KmPhVQqy4gQXD7oiRsIbtnh6p6nbJ1+vryVPGxfVkyzO/6ii3e8+WGm93vAWmKy1ynHaxua156w3/AJLVrVh4M2b9jhCVKrygpiVX3lQxUyD9mfyOyPTXyU8lNv1nZoeR1SMRHnjLyay0ts/2seEncIxDrA6re3NeeCA7wO9DscsP2luRzbbRqsyIOBx5CabvykrU2ZkUxwCypOEtje2ssNzZJm0V4yGsdAoXZ+1+0pHOQ12EHgAD8Ulpr/vT0+guhD7bnKy3HYZvSoS1pB8M+qprRaQXM5OI5wWH/cVPtwxZabcyB8VX0rq72JzwBnEST3gycsgM2T5lWdyEeWUdjLPiJHFT94OIPwK5rsgyrZlmotziTvcSfQZLm03rTpjJo8gAqJdVBcGiP4/I+Slu+y1W+0lmQ/gmD3yQSWmYAgN1nOevN+9n7ZaP4VtpsaCDhZTIByBh7yXF0boA2EFSbbf/ALWm5pENI851BHIgFM3VfoDAZyOTuDhlKol1blwaF0EcaSY2/sYCHGKbXPlzgwuwYzm5zZEtk5qJZeylSm4iW4dkkz7lf3dWqVXuLhhYCQCPtcQdytn0f7Khy1bmqMdH1szNkuD2ZxEYnakjPMEEADWBHzUe1W9/tHNaxrRDYJDi4vd3RiaIygA5HRp8tZ7GEzWsofEgGDInUGCJB2GCeq0Y+o07NGLL0mttp7/yZ+nQDQG7ANupgbYTNRhOhgmc92UT5Ak8wFY2+zGnJ1nw+exRWWeeQy5xv4SSfPrvi1JWjlyi4PS0JZKQaRGQGnE6zxJOZK3VOriaHDQgHqJWN9huz4rU3a+aLOAj8pw/BVyNWIlJESuXnIzptSFpGtFpMQyCd+zyVHfIdAc4kiYPnkrmlRy7um7aPr64M3zS9pRIA1bI5jZ1CrlubcUUmiPenZoPo/u3FlUMGB2WTgIBg5EZZgggrNWS+Hl5o2hgpWljQ5zR4ajTIFSmdoJB45EGIWzo3y32DKjxGLAO6JlzsgqntFdrLVSZVp+NsvoviCJ8VMzpMQQdCBuVE4prbkvhKS2kSeyAxVHu3NA/M6f+K1KxPZ2s5tJz2ktOIAjykAg8ytBRvs6Pb5t+R+abE0o0Jmg3K0W0IUT9qM/m6IV1oo0v0VxXJC7IXJCUqKe/LLipyPEO7PEZsPXLzVJYL5x02sE43OwRqQTlmOC1draMLp0IMxrlmCOKxNOaVvpVA2cRJGkTEOiSBoSVW46mi2OTRFnpdgsraNFrGiIGc6k6kniszflsqEuNMgOkbYkbQHbCu7Z2ia4gEubvluQ4naBxiFFqVWx4w6d09cwtzxrTRzO81NSRWsr1p7zHD+ph+K7FqfMH3753ck+aozgzuUC0Ve+PM+QEf8lmXSQvlmuf5LLWyQ7RtTnvc3FEblY2O6RUJxF2EDPMeQGWvyVDc1ScTt5P171pKVsw08IPePePPQdI9UZsOLHC0g6Xqc+bJTkVdsuSoe62PxEwB8ZT10dl20ZNQmoSZzAwT/K35kqys1/NY3DUwhw2nKePNNVb59oIojGejfN3yWCorg7EtUuSzNZrRnkE3+0gdCI3yspU7NVqry+02l22GU+4xoyyAzP9RJOuanG7qbGAU6tRzpzJdLY3d7OVDbF0ryXjreNhTQfiJBMRp/fqq6icI0xOzjpJ5J6y1s4eMtP8qJWuUKtL/V2WIALSHaceGabtF2eyj7pAwk8tDxXVCyGpUbTmWzjc7+QEEtd+Lw+Z3LS16QeCDtWzppON+jH1ONTr2ZQsVtc4ilHE+sH4qNXsLqcyCRvjKNkqRdr8iPP4H4LY9zBBNOmTpTdQTkupS0KckkqtmiK3HKbI2Ll1AGREbeu7onoTNWphc0nSQ0/1ZD/Vh6pGaIlNQsoLvYuHdpuDm56kGW5cGmOYKc9l7N5B/h1DJ/keftDmpN4swVWPG3un3j49U9WpBwISUXuf9Mp6Vm9haCx3hrZsOwVGg4m/1A4hvgqyNmTFtsntqBpnxth1I6HEzNonZu5FO3XbvaUwT4hk7Lbvjj8xsULZ0S26se9ihdSd3qlT7FO5XP8AaHf7vemXWeof7n5KycUy5yGzMhprThAcZO/3LP8AaWyExUaMwcQ/E3xDzb7loSVGtlDG0t26t5j56eaRPcatihqVRUYD4gc9/mNxB88t6rv1w0azWkA0qgMcHtzOe5zSDwIdrK6s80qhZ9h8lnA6lv1wXFrpkjLVpLm+QzA/MegW7Vas5elxk0yfTrsfiDcnNJEHh/ZU9utObzuGEc9vqSPJaK6rPNitD8EuOAiREljHQ2dci2f6lkK1EnBTGpOZ95PqoiyMm2xZ3SIY3lPXP4q0aQSJ13quoiFKbUTNKSpkRk4O4lrStbW+No/EBKkMwHwGDrkJ6qsa+QloVcJyy46LFLpd/qzq4/yO1TQtueWVBiORjPPOTER0Qyk0OLs5MDXLyHkmra51RzS4zGXo6PVMvcSQ0GCfQRJd5CfQLRhw6EYuq6nuS2J1MFwdGZLSBvie/wCmL8qcu61+0dgAl0TGyNCTuiR1UZtXCQW5R4Y2RkPRWl23jTDoLWse+MwA0PjQc8zlxVPUYXNqSNfQ9TCEHjlzdovrqsQosgZk5uO/gNzRsHzKsAVW2e0/W1TWPnkkjSVI0yTsdcohsQDi5u0afLdyUrEklWJ0VtJkUAkwFKpUoCVhzSOrCYOSGyIxoHNVdfWP2LzSAdUDSWtMd4jPDnlnp5qe9yaqiQle5bB07Ga59rRDt4a4TqNuY3opGWjkuLsY5tMseQ4guz0kE4mmNhggeSdY2JChDv0M1BBBVJeL3We0Y2zgq5kfzT3wOMnEPxEK/c1NVaGKm2QCWuDmzscJg9CR5qJxtDQlXIz3/uv/AClCle3QoteyNZHe5Much71xKGzMkLKRyEqRsYy3aajg7wEjEx7eEvDXdMRPmFIuuwipXa1xgOnTWMJd5Th9VZXrZsdM5SW94cvtDpn5KRZ6DWmyFmcyXHaSR3yeUnkAre41Hb2USxKU9T9FjelNtKyuawAACAOawVksPjqkadxvM+I+Qy/qW8toNWkRGRfDeQAzPnKy97Pa2KTPC3LmTqfrcta2RgyfaVlTG5dBdupmBzKk3XREl5AOGAJGRcffA94USlpVsIY3OSigs1nqHOIG85Dy2q2stkpx3jiJ5ho5Aa+a7s1aWgnV2gO7fHGMuGe1LXqspxizJ0AzJPALFLPJnYx9Hjjzuzo3Uw6OPIfMqrr3c5hcdZAAg6DU67z7gpn61UJgMDZEgTiMDXIZdCVJpNBbJzke/coj1E0TPo8UvH9GefUjImN6rrxrY8gHHygepmFf2xg0I1ORVVaLC7FIgiIyEdRvTPqpFS/HwXLLrstebnUcNRxc9hgkmSWnNknaRm3+kb1o6Npjl8d3Beb0byNGpMRv4jaDx2rZXVelOq0OBMHd6gjYkjOzVo0qjRtqSF3iVfZ6/wDdPCtCtspcadEuUETrmmG18l2yopsKHMOXBNlq49sktFoDaZJ4KLRKTKa77zcbTWDh3GvwNO8tEu6Ym9VetIIkZ7iqK9H4GB7R4X4jlrjJBkcXOCsLMwCHiWyPDz3pL0uh3JSWr/hLqRtUWpUn5IqPXAMZpZOysM9yEY+KVLQEOEqJXBcpsWjslJKbL0mNQMduKLlqtYX0nmAJdTP8j4xNHmAmy5V97Ew1zQZaTnsA3H63p8cqZXkjcSzvS++7gojhPyVPRud3jqd0cdqr29oAWkBtUO3xEb/CQVTWm9cRJJfG2S89VvOc4b7lxedvaSG089g5ypNlq7NWNdDR9+PE928T18lmqF5gPae7kQe9j2HQjDn1V+2+6JZIdJnbr+I89/FZs6k0kbuiUYttlpbrzFCmXwXvdk1rRLnO2NaPoACTABKgdnbBWl1e0/xah8IMtos+zTadCdpI1PJLTphrva1XCY0JEMbrkeJg8fJO2W9Dapp0XQ0RjftAOgG4mDmsiTZ03JIl2q8Yqtp0iHVAS50TDGwRNQjSSRA1PkYG2JzBLnl51OWFvk0bPNd2i2ULJRl7msaPU7YGrieElY69f0oNPcs9Nx2YnN9zfn0QoNiyyKBrrdPsZIl2wefpkq0V8ETllO7Ij+yy929p7wdpRLv5nGB7lOqUrVWzquYwbmiep2+ih45MO9Erb6vOTkMhpx59FTWLtW+y1C5veafEwmAeIOcHj6FO9rqL6LGuBLyXYcgBGRI26ZLG+xqvOkKIwrkWWS+D2q5O3FntOENeG1PuP7jwdobscORIWmo28xrK8AsN2OaZznevWrHeofQFR0tdGcNJz290aprt/VgpbfZGtbbk6Laspd9+ipLXMqMImJY4gxtBAMecKX+vuHhaTumAPn6Kt5q5ZYsaZevvIDXXYEybW95GQOctETB381Au2z1KrvDA2uJy/uVoaFBtMZeZ2n5K6EtW5ny7bBQpEDvQXeg+ZSuclcUzVqhonQJ275KEIXxqolW1T4dN/wAlDtVsLxighmgMZHdKjvvENGZgKqUqNUMW1snzxPVCpv8A5BS++OqFXrRboLf9ZadHt6x70Y50IPIj5qkqWsx4Sw5QXOZUbrJGFjGukiYM6wmjaAS1ob+8Ip91zSGd8tnDWE5txHIt+ytnbvgwu4umXxB3FM17W1haHENLjDQcpIEkDeYzWdbfdHExsuxvpsqsaMQJbUBdTgjuycJ2jYpDb5ofrIouxCq2mKoxmWgOOAwSSMU5ZZZ7UmgjUXQtbfvN6hONeDuIOR5HVR21WlM13OH8N1MCDIc1xJOyHN06FS8foNXszV82cUqj2u25t1PQEwNhyw66rP1QZyPT4/5K11rsTqrprOGIDD3C4QAd+R801Suai3Zi4nM9Tmr1KluUOFvYyH6u4kbeOzqQAOiQWGqXZA7Iw97PmfgAtu1lNujW+/3odb2jaocyVAybezVd4g4g3c6o73Epyy2AWQu/6xtBxEOFMBzyNxaQZ6K9tF+saJJAG8n4rOPtFCpULmUTXe8l0gOe0knZ9gJHNeS1RfKOatssz6mIi0WupvdPTCcwOQVjdl44C9z7OyhSpMLyfE/ITEHPw48o2KZYbit9YQyiyzsI1e7CRyp0xn1Cuez36K20AMdRztZbTHsmEnLETJqExl4/JSmmK7XJDN5ONTCBADabyS0gOFQuADCT4hhkiNqsKV3Vn5tpuje6Gf74nyWwsdzspCGNDd8DMneTqTxKmNsqmiLMfT7FsqN/fjE6ZycYGyBv01T1H9H1mnwH83y+K17bOE62mAkeGEnbQyySSpMzdL9H1m3PHJw+IUxnY6gBHf8AzD/1Vy58KPVvFo2/JK8OJeEMsuT2QR2Yot0xdR8lx+xaQP2jzIj0CZvDtXQp/wAStTZze0ekqjtX6S7I3R7qh/kY5w6xHqq3jx+EN3J+WawQMgIA6Lhzt6wFf9J7nSKNlqO3F5awHpiPoq+0dq7xqju06dLyc89e77k2wls9Iq2kDaqq337SYDic0DbJHovN7TZbfW8deoBuaA0egn1UE9iKrjLsb9vfc53+4qdgPQLV2i9qIaO7snKRy1UI2U1CC4z7h5KPWdXwgNs7svw++dFSXhdd41xhh1Nm5hg+bhn7lS4OTNncSRpv2a3h6IWF/wDr217n9T80Ke0L3jZG57U0d2uHfjptP/jwLmq21hsPpUqg2w5zBzwua/3rZOs45rh1nmN2W1UrLkXkHji/BiLRaMTgalmeHDSo0Mc4Rphe12IdFFtN5UZk06oqYSwONCtMEhxBeWaFwmSvQDZOEpKlkbtAlHyJ+UL2onnAvKmcsbZzykA9Mir6wW0OpATMAjVXda5qbh3mg8wFAf2Jspz9mGne2Wnq0hT8r2g7P8lLb77azVwG/OFVntAX/wANr6n4Gkj83h9VrbN2JszXYvZgne4lx6ukq5ZdDAIGSTvt8Int0edmx22r4Q2kI1d33flGXqp1n7Cuqx7es8iIMdxvMxn6rd07C0ZFSadjGwhJ3JvyNoSKm6v0YWZkOLQ8gZEgkx+J0laiyXFTpeBgHIZ9dVCNkMapmrZ4nvO/MQr1nhD/AMlfalLyX7bPGxdtZCyNSjOpcf63/NR3XLSqZOph3OT703zV/iHxX7NpWtVNgl9RjfxPaPeVWWjtfY2D+O1/Cniqn/QCs43sTZAZFnpg8GBOs7M0QcqTR5FK+tfiJPxV7HrZ+kamMqVmtFXjhbTb/qOL0VLaO2941ZFKzUqW4uc6qf8AiFetuVo0Ecifmu23fG09Sl+Y3yg+OvZkqjb0reKsW8GNa0esn1XA7C16p/e1arub3EdJhbdlNw0cVIZVcPteg+SlZ4vmyHhZjbF+jGm37PoFd2XsNRb9kK7ZaXTr6BPttB3+idZoCvFJEGj2ept0aOiktupn3QnjayPurk3kBtb1ViywE7cjn9nM+6EfqDfuhdNvIfy9V2bcANB1TLLBkduQ2LKBsS+wTFovRw+yOsqG69nnaByCuoQsfZhKq39bP3/QfJCKAWouWpELks3j5UerqhCJAhp6KeiEKvyOd0/mnihCZCPk5GiaKEKZErksKfhTFqQhLIeJHUizaFKhJ5HZLpochCsK2cHUrlCErBClIhClAxCm6iEKY8isrLZ8FnLZqkQtcChky7dVo7V/+d/4UIVcv2HX6jzf4Q5BQd6ELpswoRCEKBj/2Q=="/>
          <p:cNvSpPr>
            <a:spLocks noChangeAspect="1" noChangeArrowheads="1"/>
          </p:cNvSpPr>
          <p:nvPr/>
        </p:nvSpPr>
        <p:spPr bwMode="auto">
          <a:xfrm>
            <a:off x="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0250" name="Picture 10" descr="http://t3.gstatic.com/images?q=tbn:ANd9GcS2W0m_Njnaj8qheuZenqdY5JTRSAKlv9j629xenahKL8Dnfk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239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Høy inntekt er mer effektiv tidlig i opptjeningsperioden enn sent på grunn av rentes rente effekten</a:t>
            </a:r>
          </a:p>
          <a:p>
            <a:r>
              <a:rPr lang="nb-NO" dirty="0" smtClean="0"/>
              <a:t>Kan heller roe ned nærmere pensjonsalderen – spare skatt </a:t>
            </a:r>
          </a:p>
          <a:p>
            <a:r>
              <a:rPr lang="nb-NO" dirty="0" smtClean="0"/>
              <a:t>Mot slutten av perioden kan skattebesparelsen bli ”mer verdt” enn pensjonsopptjeningen </a:t>
            </a:r>
            <a:endParaRPr lang="nb-NO" dirty="0"/>
          </a:p>
        </p:txBody>
      </p:sp>
      <p:pic>
        <p:nvPicPr>
          <p:cNvPr id="9218" name="Picture 2" descr="http://t2.gstatic.com/images?q=tbn:ANd9GcSvKyPKYGKkA6RC5gDYOwCGYtkTHMX-Q76-AcExF5wF-AhY3LTOj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789040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Får igjen 18,1 % av personinntekten som overføres til pensjonsbeholdningen</a:t>
            </a:r>
          </a:p>
          <a:p>
            <a:r>
              <a:rPr lang="nb-NO" dirty="0" smtClean="0"/>
              <a:t>All inntekt som medfører en snittskatt lik eller lavere enn 18,1 % er lønnsom</a:t>
            </a:r>
            <a:endParaRPr lang="nb-NO" dirty="0"/>
          </a:p>
        </p:txBody>
      </p:sp>
      <p:pic>
        <p:nvPicPr>
          <p:cNvPr id="8194" name="Picture 2" descr="http://t2.gstatic.com/images?q=tbn:ANd9GcT1pGKEAkGvknGpNHYm5977pvkE5MX7COUxhDZxgl-aRbHu6Na4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0506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Foreta tilpassninger til marginalskatten</a:t>
            </a:r>
          </a:p>
          <a:p>
            <a:r>
              <a:rPr lang="nb-NO" dirty="0" smtClean="0"/>
              <a:t>Unngå toppskatten</a:t>
            </a:r>
          </a:p>
          <a:p>
            <a:r>
              <a:rPr lang="nb-NO" dirty="0" smtClean="0"/>
              <a:t>Kan være vanskelig å kompensere for lav opptjening over mange år ved høy opptjening i andre – spar da heller skatt</a:t>
            </a:r>
          </a:p>
          <a:p>
            <a:r>
              <a:rPr lang="nb-NO" dirty="0" smtClean="0"/>
              <a:t>Sjekk skattekostnaden opp mot økningen i pensjon på forskjellige nivåer</a:t>
            </a:r>
            <a:endParaRPr lang="nb-NO" dirty="0"/>
          </a:p>
        </p:txBody>
      </p:sp>
      <p:pic>
        <p:nvPicPr>
          <p:cNvPr id="7170" name="Picture 2" descr="http://t2.gstatic.com/images?q=tbn:ANd9GcTV6_G__gbOkgeUwze0PC1HTkfum-ageb7x7dR_tJ4siVB3mE-D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8272" y="188640"/>
            <a:ext cx="2432752" cy="1478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Ingen samordning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pensjonene som her omtales samordnes ikke lenger</a:t>
            </a:r>
          </a:p>
          <a:p>
            <a:r>
              <a:rPr lang="nb-NO" dirty="0" smtClean="0"/>
              <a:t>Heller ingen samordning med fortsatt inntekt fra arbeid eller virksomhet</a:t>
            </a:r>
          </a:p>
          <a:p>
            <a:r>
              <a:rPr lang="nb-NO" dirty="0" smtClean="0"/>
              <a:t>Dette i motsetning til offentlige tjenestepensjoner og AFP i offentlig sektor som fortsatt samordnes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45058" name="Picture 2" descr="http://t3.gstatic.com/images?q=tbn:ANd9GcTJc9WqSl3YiXFW3IvnoLrweEgTU8wysFolQrYmd30ZXgJjy-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13176"/>
            <a:ext cx="1709936" cy="1496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Rådgivning i uttaksfasen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har en behov for?</a:t>
            </a:r>
          </a:p>
          <a:p>
            <a:r>
              <a:rPr lang="nb-NO" dirty="0" smtClean="0"/>
              <a:t>Ønsker en å ta pensjonen ut for egen forvaltning?</a:t>
            </a:r>
          </a:p>
          <a:p>
            <a:r>
              <a:rPr lang="nb-NO" dirty="0" smtClean="0"/>
              <a:t>Klare en å spare og få avkastning på midlene?</a:t>
            </a:r>
          </a:p>
          <a:p>
            <a:r>
              <a:rPr lang="nb-NO" dirty="0" smtClean="0"/>
              <a:t>Skal en fortsette å jobbe?</a:t>
            </a:r>
          </a:p>
          <a:p>
            <a:r>
              <a:rPr lang="nb-NO" dirty="0" smtClean="0"/>
              <a:t>Nedbetaling av gjeld?</a:t>
            </a:r>
          </a:p>
        </p:txBody>
      </p:sp>
      <p:pic>
        <p:nvPicPr>
          <p:cNvPr id="6146" name="Picture 2" descr="http://t3.gstatic.com/images?q=tbn:ANd9GcQSUAEunBdaB9gSiT06C1F3OcpqZ-IWK6XOgxdiTRQcWFTVOmz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93096"/>
            <a:ext cx="1981200" cy="1533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 gammel blir en?</a:t>
            </a:r>
          </a:p>
          <a:p>
            <a:r>
              <a:rPr lang="nb-NO" dirty="0" smtClean="0"/>
              <a:t>Risikoen for å havne på aldersinstitusjon?</a:t>
            </a:r>
          </a:p>
          <a:p>
            <a:r>
              <a:rPr lang="nb-NO" dirty="0" smtClean="0"/>
              <a:t>Arveoverskudd til barn/ektefelle/samboer?</a:t>
            </a:r>
          </a:p>
          <a:p>
            <a:r>
              <a:rPr lang="nb-NO" dirty="0" smtClean="0"/>
              <a:t>Takler en endringer i levestandarden? </a:t>
            </a:r>
          </a:p>
          <a:p>
            <a:r>
              <a:rPr lang="nb-NO" dirty="0" smtClean="0"/>
              <a:t>Hvor stor blir endringen i levestandard? </a:t>
            </a:r>
          </a:p>
          <a:p>
            <a:pPr>
              <a:buNone/>
            </a:pPr>
            <a:r>
              <a:rPr lang="nb-NO" dirty="0" smtClean="0"/>
              <a:t>    (Denne kan bli svært stor for enkelte)</a:t>
            </a:r>
          </a:p>
          <a:p>
            <a:endParaRPr lang="nb-NO" dirty="0"/>
          </a:p>
        </p:txBody>
      </p:sp>
      <p:pic>
        <p:nvPicPr>
          <p:cNvPr id="5122" name="Picture 2" descr="http://t3.gstatic.com/images?q=tbn:ANd9GcSeYwe2r5FfiOtpC0WthPRBv1zTLWSHFMpZWeAZgmqjwcyTyqze19_ZMuY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7570"/>
            <a:ext cx="2160240" cy="2060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anbefalinger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er alltid lurt å ta ut alderspensjon ned mot garantipensjonsnivået – skattegunstig </a:t>
            </a:r>
          </a:p>
          <a:p>
            <a:r>
              <a:rPr lang="nb-NO" dirty="0" smtClean="0"/>
              <a:t>AFP fra 62 år bør vurderes om en har krav på dette – stort forskudd og tilleggsytelser</a:t>
            </a:r>
          </a:p>
          <a:p>
            <a:r>
              <a:rPr lang="nb-NO" dirty="0" smtClean="0"/>
              <a:t>TPO bør tas ut om en har krav på denne – kan brukes til å spare annen pensjon</a:t>
            </a:r>
          </a:p>
          <a:p>
            <a:r>
              <a:rPr lang="nb-NO" dirty="0" smtClean="0"/>
              <a:t>Tilpass uttaket til marginalskatten om mulig</a:t>
            </a:r>
            <a:endParaRPr lang="nb-NO" dirty="0"/>
          </a:p>
        </p:txBody>
      </p:sp>
      <p:pic>
        <p:nvPicPr>
          <p:cNvPr id="4100" name="Picture 4" descr="http://t2.gstatic.com/images?q=tbn:ANd9GcRFWdrz2LjjS0JHJ6lCWtbUCanT8GetU0QV7MlmerzIidQB0pavxw"/>
          <p:cNvPicPr>
            <a:picLocks noChangeAspect="1" noChangeArrowheads="1"/>
          </p:cNvPicPr>
          <p:nvPr/>
        </p:nvPicPr>
        <p:blipFill>
          <a:blip r:embed="rId2" cstate="print"/>
          <a:srcRect l="9375" t="5121" r="21875" b="7828"/>
          <a:stretch>
            <a:fillRect/>
          </a:stretch>
        </p:blipFill>
        <p:spPr bwMode="auto">
          <a:xfrm>
            <a:off x="395536" y="188640"/>
            <a:ext cx="158417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Utnytt minstefradraget </a:t>
            </a:r>
          </a:p>
          <a:p>
            <a:r>
              <a:rPr lang="nb-NO" dirty="0" smtClean="0"/>
              <a:t>Mye igjen for å jobbe lenge(r) – kombinasjon inntekt/fortsatt opptjening/pensjon</a:t>
            </a:r>
          </a:p>
          <a:p>
            <a:r>
              <a:rPr lang="nb-NO" dirty="0" smtClean="0"/>
              <a:t>Unngå toppskatt om mulig</a:t>
            </a:r>
          </a:p>
          <a:p>
            <a:r>
              <a:rPr lang="nb-NO" dirty="0" smtClean="0"/>
              <a:t>Fokuser på avkastning på frigjorte midler</a:t>
            </a:r>
          </a:p>
          <a:p>
            <a:r>
              <a:rPr lang="nb-NO" dirty="0" smtClean="0"/>
              <a:t>Betal ned gjeld</a:t>
            </a:r>
            <a:endParaRPr lang="nb-NO" dirty="0"/>
          </a:p>
        </p:txBody>
      </p:sp>
      <p:pic>
        <p:nvPicPr>
          <p:cNvPr id="3074" name="Picture 2" descr="http://t1.gstatic.com/images?q=tbn:ANd9GcRdJsueVPh6RAlfaeaUJfBjTXWfjaqlDDJ4Ih6co-N5iktwQM3d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653136"/>
            <a:ext cx="3019425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Sparing ved tidlig uttak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er særdeles viktig og oppfordre til fornuftig sparing ved tidlig uttak</a:t>
            </a:r>
          </a:p>
          <a:p>
            <a:r>
              <a:rPr lang="nb-NO" dirty="0" smtClean="0"/>
              <a:t>Særlig gjelder dette ved samtidig inntekt utenom pensjonen</a:t>
            </a:r>
          </a:p>
          <a:p>
            <a:r>
              <a:rPr lang="nb-NO" dirty="0" smtClean="0"/>
              <a:t>Endringen i disponibel inntekt kan bli svært stor når en slutter å jobbe </a:t>
            </a:r>
          </a:p>
          <a:p>
            <a:r>
              <a:rPr lang="nb-NO" dirty="0" smtClean="0"/>
              <a:t>Det kan være vanskelig å takle 60-70 % nedgang i inntekt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4" name="Picture 2" descr="http://t1.gstatic.com/images?q=tbn:ANd9GcSARX3vzuO-mH9SzRcVIl_HJu5s1sw1aMCNc9cpcLgkBIz3DbBr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057" y="5301208"/>
            <a:ext cx="1828298" cy="1255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57313"/>
            <a:ext cx="9144000" cy="5500687"/>
          </a:xfrm>
        </p:spPr>
      </p:pic>
      <p:pic>
        <p:nvPicPr>
          <p:cNvPr id="1026" name="Picture 2" descr="http://t1.gstatic.com/images?q=tbn:ANd9GcT0VKbXzDU3-6HJ26cjm--5Ta_ALptZJf4cq2oR766EKxXjpe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05064"/>
            <a:ext cx="13716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Rådgivning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Mange kan nå ta ut pensjon fra 62 år</a:t>
            </a:r>
          </a:p>
          <a:p>
            <a:r>
              <a:rPr lang="nb-NO" dirty="0" smtClean="0"/>
              <a:t>Men ikke alle……….</a:t>
            </a:r>
          </a:p>
          <a:p>
            <a:r>
              <a:rPr lang="nb-NO" dirty="0" smtClean="0"/>
              <a:t>Hvor lurt er det å ta ut alt en kan så tidlig som mulig?</a:t>
            </a:r>
          </a:p>
          <a:p>
            <a:r>
              <a:rPr lang="nb-NO" dirty="0" smtClean="0"/>
              <a:t>Finansiell lønnsomhet ved å la midlene stå i ordningen kontra å ta dem ut for egen finansiering av alderdommen</a:t>
            </a:r>
            <a:endParaRPr lang="nb-NO" dirty="0"/>
          </a:p>
        </p:txBody>
      </p:sp>
      <p:pic>
        <p:nvPicPr>
          <p:cNvPr id="44034" name="Picture 2" descr="http://t1.gstatic.com/images?q=tbn:ANd9GcQnf9y9waan38tHvjRdzT7MJJruzMUwb1wEoC77LV2Hyypa0H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0648"/>
            <a:ext cx="1962150" cy="233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Skattemessige forhold i uttaksperioden</a:t>
            </a:r>
          </a:p>
          <a:p>
            <a:r>
              <a:rPr lang="nb-NO" dirty="0" smtClean="0"/>
              <a:t>Sparing/nedbetaling av lån</a:t>
            </a:r>
          </a:p>
          <a:p>
            <a:r>
              <a:rPr lang="nb-NO" dirty="0" smtClean="0"/>
              <a:t>Behovsvurdering </a:t>
            </a:r>
          </a:p>
          <a:p>
            <a:r>
              <a:rPr lang="nb-NO" dirty="0" smtClean="0"/>
              <a:t>Klarer en å endre levestandard når disponibel inntekt går ned?</a:t>
            </a:r>
          </a:p>
          <a:p>
            <a:r>
              <a:rPr lang="nb-NO" dirty="0" smtClean="0"/>
              <a:t>Hva er lønnsom sparing i opptjeningstiden?</a:t>
            </a:r>
          </a:p>
          <a:p>
            <a:r>
              <a:rPr lang="nb-NO" dirty="0" smtClean="0"/>
              <a:t>Skattemessige forhold i oppsparingsperioden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43010" name="Picture 2" descr="http://t3.gstatic.com/images?q=tbn:ANd9GcRqV2IJzt6tXaZg8F5NUp6n8-PnrLEJqiwZNv8NAhaF2SDAcmKI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5" y="404664"/>
            <a:ext cx="1512168" cy="1975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får en igjen i pensjon på forskjellige nivåer av oppsparing?</a:t>
            </a:r>
          </a:p>
          <a:p>
            <a:r>
              <a:rPr lang="nb-NO" dirty="0" smtClean="0"/>
              <a:t>Hva får en i pensjon ved tidlig kontra sent uttak?</a:t>
            </a:r>
          </a:p>
          <a:p>
            <a:r>
              <a:rPr lang="nb-NO" dirty="0" smtClean="0"/>
              <a:t>Grensenytten mellom skatt i opptjeningsfasen og uttaksfasen sett opp mot  pensjonsutbetalingen</a:t>
            </a:r>
          </a:p>
          <a:p>
            <a:r>
              <a:rPr lang="nb-NO" dirty="0" smtClean="0"/>
              <a:t>”Bortkastet skatt”</a:t>
            </a:r>
            <a:endParaRPr lang="nb-NO" dirty="0"/>
          </a:p>
        </p:txBody>
      </p:sp>
      <p:pic>
        <p:nvPicPr>
          <p:cNvPr id="40962" name="Picture 2" descr="http://t1.gstatic.com/images?q=tbn:ANd9GcSWKFu7JrzSKEWCwQUvPdOAS3BhjFcFmg61hRxwJDRAWgZBeWPU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509120"/>
            <a:ext cx="2514600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lenger noen sammenheng mellom valget om å slutte å jobbe og valget om å ta ut pensjon</a:t>
            </a:r>
          </a:p>
          <a:p>
            <a:r>
              <a:rPr lang="nb-NO" dirty="0" smtClean="0"/>
              <a:t>En kan ta ut pensjonen tidlig for egen forvaltning – omplassering/frigjøring</a:t>
            </a:r>
          </a:p>
          <a:p>
            <a:r>
              <a:rPr lang="nb-NO" dirty="0" smtClean="0"/>
              <a:t>Skille mellom uttaksbeslutningen og pensjoneringsbeslutningen</a:t>
            </a:r>
          </a:p>
          <a:p>
            <a:r>
              <a:rPr lang="nb-NO" dirty="0" smtClean="0"/>
              <a:t>Fortsatt arbeidsinntekt øker pensjonen</a:t>
            </a:r>
            <a:endParaRPr lang="nb-NO" dirty="0"/>
          </a:p>
        </p:txBody>
      </p:sp>
      <p:sp>
        <p:nvSpPr>
          <p:cNvPr id="39938" name="AutoShape 2" descr="data:image/jpeg;base64,/9j/4AAQSkZJRgABAQAAAQABAAD/2wBDAAkGBwgHBgkIBwgKCgkLDRYPDQwMDRsUFRAWIB0iIiAdHx8kKDQsJCYxJx8fLT0tMTU3Ojo6Iys/RD84QzQ5Ojf/2wBDAQoKCg0MDRoPDxo3JR8lNzc3Nzc3Nzc3Nzc3Nzc3Nzc3Nzc3Nzc3Nzc3Nzc3Nzc3Nzc3Nzc3Nzc3Nzc3Nzc3Nzf/wAARCABiALADASIAAhEBAxEB/8QAGwAAAgIDAQAAAAAAAAAAAAAABAUDBgACBwH/xAA3EAACAQMDAwMDAQYEBwAAAAABAgMABBEFEiExQVETImEGFHEyFVKBobHRQmKRwQcjMzRygvH/xAAZAQADAQEBAAAAAAAAAAAAAAACAwQBAAX/xAAgEQACAgIDAQEBAQAAAAAAAAAAAQIRAyEEEjFBUTIi/9oADAMBAAIRAxEAPwA7TdVjlAwwp4k8ckRG4dK51NZXFsS0BIqKPWtTilEfolhnGa0WPddQLOHB71PokiPhc+5TnB70snM88W6Rfmt9IlRJWJXBA/VmoeqWUutvEWK5lV5j0wTTfTHUoFROPOKAsrcOgYqrBuead2EGw5IBI8DgVU9kyDYIyoyeuPFDXz4IFGllUY6ml12cv04FT5XodiWyFOBjAPfJOAK2LY6yL/61EApPvXJz0xmpD6zAhbdcf52/tU69KGQysmMmQj+NLrhgWJWRjjwKLn9dRzaxY87qG/5rAlVhX4zmibCSA5mLLx6jH/ShvcRypH5NFSiRyR6hHHZRQ8duDuZmZwf3jWoOtAFyIwDvdc/JpReRRD3LuJJ7Iac3GwNtRAG74FLrpMYyzAD5xXASEM4XecOUz+8pFLpwQecZ+OhptczJI5RHDDwwyKTTna7Lgj4PajQvQXDh4x3r1lgxiZCfjFDW0m1wDwKJcEk4PHemJiZLZ7FYqz74l2/INRXURtBt555z5qWCRoHBBO09aIvXW7tXVuHTkHzRNtg0XpAjgBhmpotPt2bJUUDDJyKY28nSqkTHt/aoLc7VHSqmrmCd1+ausmJIiPiqZqyejdZHepeTGl2RVxnf+WWjRL8yRqjqMjo2OKtFvKdvtwT8Diua6deNuSMMQM9qv2m3G2BA38+prYNONg5I9ZDCJneT38CoLgks2PPFFO20oMYY5zQUrbgcH4pOQZiIZZ4oFLSyAE9h1qNNUsxw+5PkjNYi2drGZroK7jJyw7fFKLzWLKZm22olVeM7cgUKiMex2t5Zv+i5jb4zihr2NCN0ZAc9Np61X7O60u4usJaxox6AgAmrBapASNnBGfb4rmg42heqF7jYxwCpzW8wVAUTkkZ/FbzLsnJI5GePilOqailq7MTgbSpJrBjYJqNzFaljGA8nbPSkUizX0m6Rzt7AVDdXkt3l0HBOEHk17LB9rGDc3JDnjG7GPwBRpCWv0n/ZqxYOGx574pZrVqibJYwR2YHzQ51W6trjCPIyfuyr1/Bprfbby0VgVUsBI2eMZHFbJUjFXwr6daZ26CZcr1zQAQL3yfijtKO6V48471iZkkaSxsZQic9qna1kCn5plBaKsm4gZosqm3BGK1y/BdBcMnSmFvJ05pFDN05phby9OasTJWh9E+VxVd+oocAsO1N7eXpQ2sRiSEn4rMke0QscqkVnT5hFdIzdM1dtJvj9yodcqehzxXPyCrkdwaYWd+8ZAZmOOmDUMclaZbOF7OoCcvLGSeC1RyZjdj2zmq/pupO8KkHOBuJ/dxzTG3vmuTLE5G5RuX5BrZ7AgqYN9Q2r3VnJHBIEd14Gevmq9P8AeK/21rapHbxAAuyl3I87QR/OrhuYxAAMaE9eOR8BMyrwfJrIS/RrWqKFPDL986iKb0d+EmEXpnGOpGcZz2zVg0e7uJhE3qAsDhmIIOPJFH3kAll98LMeuDJgf0reKFVXPptGo6lXz/LFFKSZsdLY2dVngEo64IOOa5j9aXLeuYkzjdzXRHvkij9OMh1xwRx/9/hXN/qKJ5r8ybGCbudwwfmgjpnNujTT4rkLDIqIAMe9zgAd8efzTzULNdSto4fX2wxtvWNY8gN55yc8mkV3dCN1jgeUkhSRIoAHHQY7DpRlrdXGAuCv4PWmuSXgHVy9PG0S2VSryZVTkgIeT/etnsoYLP0TPsbrgxmmtuFWEyNycf4j0pPqs4MgLDIJyRnGf40F9nsNQpCWeP0piu9XHZl6GmWhRBhJIV+AaBvGeea3YIoJGFCjAParXo1mkOnIkuBITuI8UXUXOWiIHArVmBoqe22glTQLqV60LVAJ2C282VFH282Krdhc5UDNN4JelVpk7RYbebpRNwRJAaS28uO9MopNyEUz0D6Vm+X07lvmtY+aI1pMPu+aWrNtrzcsKkz0Mcrih/p+otaEqQGRhgiibXU/TvlJyUYFd+eVBGMY/wB6QQzhuDRIAI4oOzWg+qOg2Nyl1H6kfCH9NaXemGVhLE2GPigfptt1kGySSxyPmn6thOhrQvEJ0inWYb2J570e1skq7JArqexoLULv0CWwo/8AIgVpYmdh9y778j2gdBW0a0S2NgkdxczlFVVGwYAwD3x/Kqt9Uw4xIvBfOcVeiT9vgcgD3HyTyaqf1NCrRkjJGeD/AHrlGkBZQ3ZAyFnJx1J5xTq32tGrIwI+KQ3Me2421Lpcs0UxUyFlB6GmpJo6LpllebHAPbpSq/Xc2XOxO7H+1NLfbMNynDdxQmoW5I6ViWxjaoRzTmW5EkKbFRQI18AD+vejLLXJMBZcg1HDBtn3dsUDcwGO7Kj9LcinJWRZPSyJqpdeDmsa+R+G4pFBC4PXFFlWCjdyPNb1YtNCGxuNpFPbW5DYwaqgJXpRVteMjAE1qZrRdbeXpTK3l6VV7G9VwMnmnNvN05piYtok1dA0ZqvDwasd0fUh/hSzT9IuL66KopWPPLUnLBt6HYpJLYNBFJI4WJSxPYVatG+nbiUB7n2r4p7o2gwWaLhQW7k08UBPao5puPir2QrJyX5ECs7BbaIpGMCvLh9iEk4HzTI+1c0HPClzE4xnsfiu5GCl2ihnGz76yKzLH99qCws2FHuP4q0QWyJbiMEYHQ0jv7P7e9gusEBDsYDuDwKcQWwjkD7mCMvuAPQ+RURbNv0IVViR0kJHcYpHr6Rtb5Ug9aeXMMxRhGySAKGAYYJpPfafcmaOFlj2yHG4NwvGea60LUl6c4vLZjMXVeOg4oZwttGXwWx1x3PirdqtvbWcc5u51WSPaY0TjcO/HXtVamlS/wBQb0k22wYMsZXuKKLs6mxnoqGYoSpVm5x4ozUNuxoesnY/FaaQwXUUB6BSCa0uHzqE7HogwKxW5B2lEE9Iq3tXIAxUF7Asio4iIZT1xRYDHo457UStvMYmG9CpHeqIp+kU3bFptMLlantVWZSjABhR9vFvgXIyRwa1+29GcMo4NVdSeznOyvDHUoFelc1AmXNGsEzQsOeKe6fqAOATSIpTz6R0abVNTQIpMMZy57finQduhM1Wy56Lpj3yB5ARH1Ge9Wy2s4raMLGoAFS2lqsEaoowAMVO654FXRgkRyk2aAnotTRpjrya9iiCjPetz7QaMAFvHwNop1o2nFLXdKgYycmkUQFxqEUZGQW5x4q7xKqxKsbYAocjpUHBbsq2q6cEcow9h6UOikIARx4p79Q20stsxjcBh0OKqejaut5LPZXAC3ducMP3h2IrzM2OnaPRxZG1TD5VZk2sCVwRkHBFVPVLO7Z1Ed3dBE5UbyAuOlXIHANLb1GIYjk/il9mOg+rOfT6ZLM5aQs7HqzHJNRrb/ZA8DJPcVaLoBSRgg9uKr1+5aZc84autsOUnIhim9C6z/ixyBU1htvLmXqwB95Azz4oC7WUQSzpne3tSrt9MaK+naHGZIiZXG9ifJo4xJskqEUkcQk27Dx/lo20W2Iw6n/Stpy/3DYj70TaOynmLNUKLJmyO3t09V0jUheoyK2ntMY4oiWTZdQy7Qq52kZ80yngDR5AqiC0Ik6ZwsVuOlZWV5qPTZ6eldT/AOFSL+yJm2jdvPOOaysp/H/snz/yXLvWCsrK9EgJI+teT/pasrK474QfToB1Y5GfbVsbgjFZWUOT0ZDwH1L/ALdq5IhK/X42kjMXOO9ZWVJm8KsHpeQfYKFuP+m/4/2rKyon4WfSv33Ic/FVe7/V/GsrK2IbD7tV9WzXAxleMfNdIu+LMAce2srKfj+keb4UWYn7p+e9Ewk561lZVMSZnl0Btz8j+tWNOYBnxWVlNj4Kn6f/2Q=="/>
          <p:cNvSpPr>
            <a:spLocks noChangeAspect="1" noChangeArrowheads="1"/>
          </p:cNvSpPr>
          <p:nvPr/>
        </p:nvSpPr>
        <p:spPr bwMode="auto">
          <a:xfrm>
            <a:off x="0" y="-455613"/>
            <a:ext cx="1676400" cy="933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9940" name="AutoShape 4" descr="data:image/jpeg;base64,/9j/4AAQSkZJRgABAQAAAQABAAD/2wBDAAkGBwgHBgkIBwgKCgkLDRYPDQwMDRsUFRAWIB0iIiAdHx8kKDQsJCYxJx8fLT0tMTU3Ojo6Iys/RD84QzQ5Ojf/2wBDAQoKCg0MDRoPDxo3JR8lNzc3Nzc3Nzc3Nzc3Nzc3Nzc3Nzc3Nzc3Nzc3Nzc3Nzc3Nzc3Nzc3Nzc3Nzc3Nzc3Nzf/wAARCABiALADASIAAhEBAxEB/8QAGwAAAgIDAQAAAAAAAAAAAAAABAUDBgACBwH/xAA3EAACAQMDAwMDAQYEBwAAAAABAgMABBEFEiExQVETImEGFHEyFVKBobHRQmKRwQcjMzRygvH/xAAZAQADAQEBAAAAAAAAAAAAAAACAwQBAAX/xAAgEQACAgIDAQEBAQAAAAAAAAAAAQIRAyEEEjFBUTIi/9oADAMBAAIRAxEAPwA7TdVjlAwwp4k8ckRG4dK51NZXFsS0BIqKPWtTilEfolhnGa0WPddQLOHB71PokiPhc+5TnB70snM88W6Rfmt9IlRJWJXBA/VmoeqWUutvEWK5lV5j0wTTfTHUoFROPOKAsrcOgYqrBuead2EGw5IBI8DgVU9kyDYIyoyeuPFDXz4IFGllUY6ml12cv04FT5XodiWyFOBjAPfJOAK2LY6yL/61EApPvXJz0xmpD6zAhbdcf52/tU69KGQysmMmQj+NLrhgWJWRjjwKLn9dRzaxY87qG/5rAlVhX4zmibCSA5mLLx6jH/ShvcRypH5NFSiRyR6hHHZRQ8duDuZmZwf3jWoOtAFyIwDvdc/JpReRRD3LuJJ7Iac3GwNtRAG74FLrpMYyzAD5xXASEM4XecOUz+8pFLpwQecZ+OhptczJI5RHDDwwyKTTna7Lgj4PajQvQXDh4x3r1lgxiZCfjFDW0m1wDwKJcEk4PHemJiZLZ7FYqz74l2/INRXURtBt555z5qWCRoHBBO09aIvXW7tXVuHTkHzRNtg0XpAjgBhmpotPt2bJUUDDJyKY28nSqkTHt/aoLc7VHSqmrmCd1+ausmJIiPiqZqyejdZHepeTGl2RVxnf+WWjRL8yRqjqMjo2OKtFvKdvtwT8Diua6deNuSMMQM9qv2m3G2BA38+prYNONg5I9ZDCJneT38CoLgks2PPFFO20oMYY5zQUrbgcH4pOQZiIZZ4oFLSyAE9h1qNNUsxw+5PkjNYi2drGZroK7jJyw7fFKLzWLKZm22olVeM7cgUKiMex2t5Zv+i5jb4zihr2NCN0ZAc9Np61X7O60u4usJaxox6AgAmrBapASNnBGfb4rmg42heqF7jYxwCpzW8wVAUTkkZ/FbzLsnJI5GePilOqailq7MTgbSpJrBjYJqNzFaljGA8nbPSkUizX0m6Rzt7AVDdXkt3l0HBOEHk17LB9rGDc3JDnjG7GPwBRpCWv0n/ZqxYOGx574pZrVqibJYwR2YHzQ51W6trjCPIyfuyr1/Bprfbby0VgVUsBI2eMZHFbJUjFXwr6daZ26CZcr1zQAQL3yfijtKO6V48471iZkkaSxsZQic9qna1kCn5plBaKsm4gZosqm3BGK1y/BdBcMnSmFvJ05pFDN05phby9OasTJWh9E+VxVd+oocAsO1N7eXpQ2sRiSEn4rMke0QscqkVnT5hFdIzdM1dtJvj9yodcqehzxXPyCrkdwaYWd+8ZAZmOOmDUMclaZbOF7OoCcvLGSeC1RyZjdj2zmq/pupO8KkHOBuJ/dxzTG3vmuTLE5G5RuX5BrZ7AgqYN9Q2r3VnJHBIEd14Gevmq9P8AeK/21rapHbxAAuyl3I87QR/OrhuYxAAMaE9eOR8BMyrwfJrIS/RrWqKFPDL986iKb0d+EmEXpnGOpGcZz2zVg0e7uJhE3qAsDhmIIOPJFH3kAll98LMeuDJgf0reKFVXPptGo6lXz/LFFKSZsdLY2dVngEo64IOOa5j9aXLeuYkzjdzXRHvkij9OMh1xwRx/9/hXN/qKJ5r8ybGCbudwwfmgjpnNujTT4rkLDIqIAMe9zgAd8efzTzULNdSto4fX2wxtvWNY8gN55yc8mkV3dCN1jgeUkhSRIoAHHQY7DpRlrdXGAuCv4PWmuSXgHVy9PG0S2VSryZVTkgIeT/etnsoYLP0TPsbrgxmmtuFWEyNycf4j0pPqs4MgLDIJyRnGf40F9nsNQpCWeP0piu9XHZl6GmWhRBhJIV+AaBvGeea3YIoJGFCjAParXo1mkOnIkuBITuI8UXUXOWiIHArVmBoqe22glTQLqV60LVAJ2C282VFH282Krdhc5UDNN4JelVpk7RYbebpRNwRJAaS28uO9MopNyEUz0D6Vm+X07lvmtY+aI1pMPu+aWrNtrzcsKkz0Mcrih/p+otaEqQGRhgiibXU/TvlJyUYFd+eVBGMY/wB6QQzhuDRIAI4oOzWg+qOg2Nyl1H6kfCH9NaXemGVhLE2GPigfptt1kGySSxyPmn6thOhrQvEJ0inWYb2J570e1skq7JArqexoLULv0CWwo/8AIgVpYmdh9y778j2gdBW0a0S2NgkdxczlFVVGwYAwD3x/Kqt9Uw4xIvBfOcVeiT9vgcgD3HyTyaqf1NCrRkjJGeD/AHrlGkBZQ3ZAyFnJx1J5xTq32tGrIwI+KQ3Me2421Lpcs0UxUyFlB6GmpJo6LpllebHAPbpSq/Xc2XOxO7H+1NLfbMNynDdxQmoW5I6ViWxjaoRzTmW5EkKbFRQI18AD+vejLLXJMBZcg1HDBtn3dsUDcwGO7Kj9LcinJWRZPSyJqpdeDmsa+R+G4pFBC4PXFFlWCjdyPNb1YtNCGxuNpFPbW5DYwaqgJXpRVteMjAE1qZrRdbeXpTK3l6VV7G9VwMnmnNvN05piYtok1dA0ZqvDwasd0fUh/hSzT9IuL66KopWPPLUnLBt6HYpJLYNBFJI4WJSxPYVatG+nbiUB7n2r4p7o2gwWaLhQW7k08UBPao5puPir2QrJyX5ECs7BbaIpGMCvLh9iEk4HzTI+1c0HPClzE4xnsfiu5GCl2ihnGz76yKzLH99qCws2FHuP4q0QWyJbiMEYHQ0jv7P7e9gusEBDsYDuDwKcQWwjkD7mCMvuAPQ+RURbNv0IVViR0kJHcYpHr6Rtb5Ug9aeXMMxRhGySAKGAYYJpPfafcmaOFlj2yHG4NwvGea60LUl6c4vLZjMXVeOg4oZwttGXwWx1x3PirdqtvbWcc5u51WSPaY0TjcO/HXtVamlS/wBQb0k22wYMsZXuKKLs6mxnoqGYoSpVm5x4ozUNuxoesnY/FaaQwXUUB6BSCa0uHzqE7HogwKxW5B2lEE9Iq3tXIAxUF7Asio4iIZT1xRYDHo457UStvMYmG9CpHeqIp+kU3bFptMLlantVWZSjABhR9vFvgXIyRwa1+29GcMo4NVdSeznOyvDHUoFelc1AmXNGsEzQsOeKe6fqAOATSIpTz6R0abVNTQIpMMZy57finQduhM1Wy56Lpj3yB5ARH1Ge9Wy2s4raMLGoAFS2lqsEaoowAMVO654FXRgkRyk2aAnotTRpjrya9iiCjPetz7QaMAFvHwNop1o2nFLXdKgYycmkUQFxqEUZGQW5x4q7xKqxKsbYAocjpUHBbsq2q6cEcow9h6UOikIARx4p79Q20stsxjcBh0OKqejaut5LPZXAC3ducMP3h2IrzM2OnaPRxZG1TD5VZk2sCVwRkHBFVPVLO7Z1Ed3dBE5UbyAuOlXIHANLb1GIYjk/il9mOg+rOfT6ZLM5aQs7HqzHJNRrb/ZA8DJPcVaLoBSRgg9uKr1+5aZc84autsOUnIhim9C6z/ixyBU1htvLmXqwB95Azz4oC7WUQSzpne3tSrt9MaK+naHGZIiZXG9ifJo4xJskqEUkcQk27Dx/lo20W2Iw6n/Stpy/3DYj70TaOynmLNUKLJmyO3t09V0jUheoyK2ntMY4oiWTZdQy7Qq52kZ80yngDR5AqiC0Ik6ZwsVuOlZWV5qPTZ6eldT/AOFSL+yJm2jdvPOOaysp/H/snz/yXLvWCsrK9EgJI+teT/pasrK474QfToB1Y5GfbVsbgjFZWUOT0ZDwH1L/ALdq5IhK/X42kjMXOO9ZWVJm8KsHpeQfYKFuP+m/4/2rKyon4WfSv33Ic/FVe7/V/GsrK2IbD7tV9WzXAxleMfNdIu+LMAce2srKfj+keb4UWYn7p+e9Ewk561lZVMSZnl0Btz8j+tWNOYBnxWVlNj4Kn6f/2Q=="/>
          <p:cNvSpPr>
            <a:spLocks noChangeAspect="1" noChangeArrowheads="1"/>
          </p:cNvSpPr>
          <p:nvPr/>
        </p:nvSpPr>
        <p:spPr bwMode="auto">
          <a:xfrm>
            <a:off x="0" y="-455613"/>
            <a:ext cx="1676400" cy="933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9942" name="AutoShape 6" descr="data:image/jpeg;base64,/9j/4AAQSkZJRgABAQAAAQABAAD/2wBDAAkGBwgHBgkIBwgKCgkLDRYPDQwMDRsUFRAWIB0iIiAdHx8kKDQsJCYxJx8fLT0tMTU3Ojo6Iys/RD84QzQ5Ojf/2wBDAQoKCg0MDRoPDxo3JR8lNzc3Nzc3Nzc3Nzc3Nzc3Nzc3Nzc3Nzc3Nzc3Nzc3Nzc3Nzc3Nzc3Nzc3Nzc3Nzc3Nzf/wAARCABiALADASIAAhEBAxEB/8QAGwAAAgIDAQAAAAAAAAAAAAAABAUDBgACBwH/xAA3EAACAQMDAwMDAQYEBwAAAAABAgMABBEFEiExQVETImEGFHEyFVKBobHRQmKRwQcjMzRygvH/xAAZAQADAQEBAAAAAAAAAAAAAAACAwQBAAX/xAAgEQACAgIDAQEBAQAAAAAAAAAAAQIRAyEEEjFBUTIi/9oADAMBAAIRAxEAPwA7TdVjlAwwp4k8ckRG4dK51NZXFsS0BIqKPWtTilEfolhnGa0WPddQLOHB71PokiPhc+5TnB70snM88W6Rfmt9IlRJWJXBA/VmoeqWUutvEWK5lV5j0wTTfTHUoFROPOKAsrcOgYqrBuead2EGw5IBI8DgVU9kyDYIyoyeuPFDXz4IFGllUY6ml12cv04FT5XodiWyFOBjAPfJOAK2LY6yL/61EApPvXJz0xmpD6zAhbdcf52/tU69KGQysmMmQj+NLrhgWJWRjjwKLn9dRzaxY87qG/5rAlVhX4zmibCSA5mLLx6jH/ShvcRypH5NFSiRyR6hHHZRQ8duDuZmZwf3jWoOtAFyIwDvdc/JpReRRD3LuJJ7Iac3GwNtRAG74FLrpMYyzAD5xXASEM4XecOUz+8pFLpwQecZ+OhptczJI5RHDDwwyKTTna7Lgj4PajQvQXDh4x3r1lgxiZCfjFDW0m1wDwKJcEk4PHemJiZLZ7FYqz74l2/INRXURtBt555z5qWCRoHBBO09aIvXW7tXVuHTkHzRNtg0XpAjgBhmpotPt2bJUUDDJyKY28nSqkTHt/aoLc7VHSqmrmCd1+ausmJIiPiqZqyejdZHepeTGl2RVxnf+WWjRL8yRqjqMjo2OKtFvKdvtwT8Diua6deNuSMMQM9qv2m3G2BA38+prYNONg5I9ZDCJneT38CoLgks2PPFFO20oMYY5zQUrbgcH4pOQZiIZZ4oFLSyAE9h1qNNUsxw+5PkjNYi2drGZroK7jJyw7fFKLzWLKZm22olVeM7cgUKiMex2t5Zv+i5jb4zihr2NCN0ZAc9Np61X7O60u4usJaxox6AgAmrBapASNnBGfb4rmg42heqF7jYxwCpzW8wVAUTkkZ/FbzLsnJI5GePilOqailq7MTgbSpJrBjYJqNzFaljGA8nbPSkUizX0m6Rzt7AVDdXkt3l0HBOEHk17LB9rGDc3JDnjG7GPwBRpCWv0n/ZqxYOGx574pZrVqibJYwR2YHzQ51W6trjCPIyfuyr1/Bprfbby0VgVUsBI2eMZHFbJUjFXwr6daZ26CZcr1zQAQL3yfijtKO6V48471iZkkaSxsZQic9qna1kCn5plBaKsm4gZosqm3BGK1y/BdBcMnSmFvJ05pFDN05phby9OasTJWh9E+VxVd+oocAsO1N7eXpQ2sRiSEn4rMke0QscqkVnT5hFdIzdM1dtJvj9yodcqehzxXPyCrkdwaYWd+8ZAZmOOmDUMclaZbOF7OoCcvLGSeC1RyZjdj2zmq/pupO8KkHOBuJ/dxzTG3vmuTLE5G5RuX5BrZ7AgqYN9Q2r3VnJHBIEd14Gevmq9P8AeK/21rapHbxAAuyl3I87QR/OrhuYxAAMaE9eOR8BMyrwfJrIS/RrWqKFPDL986iKb0d+EmEXpnGOpGcZz2zVg0e7uJhE3qAsDhmIIOPJFH3kAll98LMeuDJgf0reKFVXPptGo6lXz/LFFKSZsdLY2dVngEo64IOOa5j9aXLeuYkzjdzXRHvkij9OMh1xwRx/9/hXN/qKJ5r8ybGCbudwwfmgjpnNujTT4rkLDIqIAMe9zgAd8efzTzULNdSto4fX2wxtvWNY8gN55yc8mkV3dCN1jgeUkhSRIoAHHQY7DpRlrdXGAuCv4PWmuSXgHVy9PG0S2VSryZVTkgIeT/etnsoYLP0TPsbrgxmmtuFWEyNycf4j0pPqs4MgLDIJyRnGf40F9nsNQpCWeP0piu9XHZl6GmWhRBhJIV+AaBvGeea3YIoJGFCjAParXo1mkOnIkuBITuI8UXUXOWiIHArVmBoqe22glTQLqV60LVAJ2C282VFH282Krdhc5UDNN4JelVpk7RYbebpRNwRJAaS28uO9MopNyEUz0D6Vm+X07lvmtY+aI1pMPu+aWrNtrzcsKkz0Mcrih/p+otaEqQGRhgiibXU/TvlJyUYFd+eVBGMY/wB6QQzhuDRIAI4oOzWg+qOg2Nyl1H6kfCH9NaXemGVhLE2GPigfptt1kGySSxyPmn6thOhrQvEJ0inWYb2J570e1skq7JArqexoLULv0CWwo/8AIgVpYmdh9y778j2gdBW0a0S2NgkdxczlFVVGwYAwD3x/Kqt9Uw4xIvBfOcVeiT9vgcgD3HyTyaqf1NCrRkjJGeD/AHrlGkBZQ3ZAyFnJx1J5xTq32tGrIwI+KQ3Me2421Lpcs0UxUyFlB6GmpJo6LpllebHAPbpSq/Xc2XOxO7H+1NLfbMNynDdxQmoW5I6ViWxjaoRzTmW5EkKbFRQI18AD+vejLLXJMBZcg1HDBtn3dsUDcwGO7Kj9LcinJWRZPSyJqpdeDmsa+R+G4pFBC4PXFFlWCjdyPNb1YtNCGxuNpFPbW5DYwaqgJXpRVteMjAE1qZrRdbeXpTK3l6VV7G9VwMnmnNvN05piYtok1dA0ZqvDwasd0fUh/hSzT9IuL66KopWPPLUnLBt6HYpJLYNBFJI4WJSxPYVatG+nbiUB7n2r4p7o2gwWaLhQW7k08UBPao5puPir2QrJyX5ECs7BbaIpGMCvLh9iEk4HzTI+1c0HPClzE4xnsfiu5GCl2ihnGz76yKzLH99qCws2FHuP4q0QWyJbiMEYHQ0jv7P7e9gusEBDsYDuDwKcQWwjkD7mCMvuAPQ+RURbNv0IVViR0kJHcYpHr6Rtb5Ug9aeXMMxRhGySAKGAYYJpPfafcmaOFlj2yHG4NwvGea60LUl6c4vLZjMXVeOg4oZwttGXwWx1x3PirdqtvbWcc5u51WSPaY0TjcO/HXtVamlS/wBQb0k22wYMsZXuKKLs6mxnoqGYoSpVm5x4ozUNuxoesnY/FaaQwXUUB6BSCa0uHzqE7HogwKxW5B2lEE9Iq3tXIAxUF7Asio4iIZT1xRYDHo457UStvMYmG9CpHeqIp+kU3bFptMLlantVWZSjABhR9vFvgXIyRwa1+29GcMo4NVdSeznOyvDHUoFelc1AmXNGsEzQsOeKe6fqAOATSIpTz6R0abVNTQIpMMZy57finQduhM1Wy56Lpj3yB5ARH1Ge9Wy2s4raMLGoAFS2lqsEaoowAMVO654FXRgkRyk2aAnotTRpjrya9iiCjPetz7QaMAFvHwNop1o2nFLXdKgYycmkUQFxqEUZGQW5x4q7xKqxKsbYAocjpUHBbsq2q6cEcow9h6UOikIARx4p79Q20stsxjcBh0OKqejaut5LPZXAC3ducMP3h2IrzM2OnaPRxZG1TD5VZk2sCVwRkHBFVPVLO7Z1Ed3dBE5UbyAuOlXIHANLb1GIYjk/il9mOg+rOfT6ZLM5aQs7HqzHJNRrb/ZA8DJPcVaLoBSRgg9uKr1+5aZc84autsOUnIhim9C6z/ixyBU1htvLmXqwB95Azz4oC7WUQSzpne3tSrt9MaK+naHGZIiZXG9ifJo4xJskqEUkcQk27Dx/lo20W2Iw6n/Stpy/3DYj70TaOynmLNUKLJmyO3t09V0jUheoyK2ntMY4oiWTZdQy7Qq52kZ80yngDR5AqiC0Ik6ZwsVuOlZWV5qPTZ6eldT/AOFSL+yJm2jdvPOOaysp/H/snz/yXLvWCsrK9EgJI+teT/pasrK474QfToB1Y5GfbVsbgjFZWUOT0ZDwH1L/ALdq5IhK/X42kjMXOO9ZWVJm8KsHpeQfYKFuP+m/4/2rKyon4WfSv33Ic/FVe7/V/GsrK2IbD7tV9WzXAxleMfNdIu+LMAce2srKfj+keb4UWYn7p+e9Ewk561lZVMSZnl0Btz8j+tWNOYBnxWVlNj4Kn6f/2Q==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9944" name="AutoShape 8" descr="data:image/jpeg;base64,/9j/4AAQSkZJRgABAQAAAQABAAD/2wBDAAkGBwgHBgkIBwgKCgkLDRYPDQwMDRsUFRAWIB0iIiAdHx8kKDQsJCYxJx8fLT0tMTU3Ojo6Iys/RD84QzQ5Ojf/2wBDAQoKCg0MDRoPDxo3JR8lNzc3Nzc3Nzc3Nzc3Nzc3Nzc3Nzc3Nzc3Nzc3Nzc3Nzc3Nzc3Nzc3Nzc3Nzc3Nzc3Nzf/wAARCABiALADASIAAhEBAxEB/8QAGwAAAgIDAQAAAAAAAAAAAAAABAUDBgACBwH/xAA3EAACAQMDAwMDAQYEBwAAAAABAgMABBEFEiExQVETImEGFHEyFVKBobHRQmKRwQcjMzRygvH/xAAZAQADAQEBAAAAAAAAAAAAAAACAwQBAAX/xAAgEQACAgIDAQEBAQAAAAAAAAAAAQIRAyEEEjFBUTIi/9oADAMBAAIRAxEAPwA7TdVjlAwwp4k8ckRG4dK51NZXFsS0BIqKPWtTilEfolhnGa0WPddQLOHB71PokiPhc+5TnB70snM88W6Rfmt9IlRJWJXBA/VmoeqWUutvEWK5lV5j0wTTfTHUoFROPOKAsrcOgYqrBuead2EGw5IBI8DgVU9kyDYIyoyeuPFDXz4IFGllUY6ml12cv04FT5XodiWyFOBjAPfJOAK2LY6yL/61EApPvXJz0xmpD6zAhbdcf52/tU69KGQysmMmQj+NLrhgWJWRjjwKLn9dRzaxY87qG/5rAlVhX4zmibCSA5mLLx6jH/ShvcRypH5NFSiRyR6hHHZRQ8duDuZmZwf3jWoOtAFyIwDvdc/JpReRRD3LuJJ7Iac3GwNtRAG74FLrpMYyzAD5xXASEM4XecOUz+8pFLpwQecZ+OhptczJI5RHDDwwyKTTna7Lgj4PajQvQXDh4x3r1lgxiZCfjFDW0m1wDwKJcEk4PHemJiZLZ7FYqz74l2/INRXURtBt555z5qWCRoHBBO09aIvXW7tXVuHTkHzRNtg0XpAjgBhmpotPt2bJUUDDJyKY28nSqkTHt/aoLc7VHSqmrmCd1+ausmJIiPiqZqyejdZHepeTGl2RVxnf+WWjRL8yRqjqMjo2OKtFvKdvtwT8Diua6deNuSMMQM9qv2m3G2BA38+prYNONg5I9ZDCJneT38CoLgks2PPFFO20oMYY5zQUrbgcH4pOQZiIZZ4oFLSyAE9h1qNNUsxw+5PkjNYi2drGZroK7jJyw7fFKLzWLKZm22olVeM7cgUKiMex2t5Zv+i5jb4zihr2NCN0ZAc9Np61X7O60u4usJaxox6AgAmrBapASNnBGfb4rmg42heqF7jYxwCpzW8wVAUTkkZ/FbzLsnJI5GePilOqailq7MTgbSpJrBjYJqNzFaljGA8nbPSkUizX0m6Rzt7AVDdXkt3l0HBOEHk17LB9rGDc3JDnjG7GPwBRpCWv0n/ZqxYOGx574pZrVqibJYwR2YHzQ51W6trjCPIyfuyr1/Bprfbby0VgVUsBI2eMZHFbJUjFXwr6daZ26CZcr1zQAQL3yfijtKO6V48471iZkkaSxsZQic9qna1kCn5plBaKsm4gZosqm3BGK1y/BdBcMnSmFvJ05pFDN05phby9OasTJWh9E+VxVd+oocAsO1N7eXpQ2sRiSEn4rMke0QscqkVnT5hFdIzdM1dtJvj9yodcqehzxXPyCrkdwaYWd+8ZAZmOOmDUMclaZbOF7OoCcvLGSeC1RyZjdj2zmq/pupO8KkHOBuJ/dxzTG3vmuTLE5G5RuX5BrZ7AgqYN9Q2r3VnJHBIEd14Gevmq9P8AeK/21rapHbxAAuyl3I87QR/OrhuYxAAMaE9eOR8BMyrwfJrIS/RrWqKFPDL986iKb0d+EmEXpnGOpGcZz2zVg0e7uJhE3qAsDhmIIOPJFH3kAll98LMeuDJgf0reKFVXPptGo6lXz/LFFKSZsdLY2dVngEo64IOOa5j9aXLeuYkzjdzXRHvkij9OMh1xwRx/9/hXN/qKJ5r8ybGCbudwwfmgjpnNujTT4rkLDIqIAMe9zgAd8efzTzULNdSto4fX2wxtvWNY8gN55yc8mkV3dCN1jgeUkhSRIoAHHQY7DpRlrdXGAuCv4PWmuSXgHVy9PG0S2VSryZVTkgIeT/etnsoYLP0TPsbrgxmmtuFWEyNycf4j0pPqs4MgLDIJyRnGf40F9nsNQpCWeP0piu9XHZl6GmWhRBhJIV+AaBvGeea3YIoJGFCjAParXo1mkOnIkuBITuI8UXUXOWiIHArVmBoqe22glTQLqV60LVAJ2C282VFH282Krdhc5UDNN4JelVpk7RYbebpRNwRJAaS28uO9MopNyEUz0D6Vm+X07lvmtY+aI1pMPu+aWrNtrzcsKkz0Mcrih/p+otaEqQGRhgiibXU/TvlJyUYFd+eVBGMY/wB6QQzhuDRIAI4oOzWg+qOg2Nyl1H6kfCH9NaXemGVhLE2GPigfptt1kGySSxyPmn6thOhrQvEJ0inWYb2J570e1skq7JArqexoLULv0CWwo/8AIgVpYmdh9y778j2gdBW0a0S2NgkdxczlFVVGwYAwD3x/Kqt9Uw4xIvBfOcVeiT9vgcgD3HyTyaqf1NCrRkjJGeD/AHrlGkBZQ3ZAyFnJx1J5xTq32tGrIwI+KQ3Me2421Lpcs0UxUyFlB6GmpJo6LpllebHAPbpSq/Xc2XOxO7H+1NLfbMNynDdxQmoW5I6ViWxjaoRzTmW5EkKbFRQI18AD+vejLLXJMBZcg1HDBtn3dsUDcwGO7Kj9LcinJWRZPSyJqpdeDmsa+R+G4pFBC4PXFFlWCjdyPNb1YtNCGxuNpFPbW5DYwaqgJXpRVteMjAE1qZrRdbeXpTK3l6VV7G9VwMnmnNvN05piYtok1dA0ZqvDwasd0fUh/hSzT9IuL66KopWPPLUnLBt6HYpJLYNBFJI4WJSxPYVatG+nbiUB7n2r4p7o2gwWaLhQW7k08UBPao5puPir2QrJyX5ECs7BbaIpGMCvLh9iEk4HzTI+1c0HPClzE4xnsfiu5GCl2ihnGz76yKzLH99qCws2FHuP4q0QWyJbiMEYHQ0jv7P7e9gusEBDsYDuDwKcQWwjkD7mCMvuAPQ+RURbNv0IVViR0kJHcYpHr6Rtb5Ug9aeXMMxRhGySAKGAYYJpPfafcmaOFlj2yHG4NwvGea60LUl6c4vLZjMXVeOg4oZwttGXwWx1x3PirdqtvbWcc5u51WSPaY0TjcO/HXtVamlS/wBQb0k22wYMsZXuKKLs6mxnoqGYoSpVm5x4ozUNuxoesnY/FaaQwXUUB6BSCa0uHzqE7HogwKxW5B2lEE9Iq3tXIAxUF7Asio4iIZT1xRYDHo457UStvMYmG9CpHeqIp+kU3bFptMLlantVWZSjABhR9vFvgXIyRwa1+29GcMo4NVdSeznOyvDHUoFelc1AmXNGsEzQsOeKe6fqAOATSIpTz6R0abVNTQIpMMZy57finQduhM1Wy56Lpj3yB5ARH1Ge9Wy2s4raMLGoAFS2lqsEaoowAMVO654FXRgkRyk2aAnotTRpjrya9iiCjPetz7QaMAFvHwNop1o2nFLXdKgYycmkUQFxqEUZGQW5x4q7xKqxKsbYAocjpUHBbsq2q6cEcow9h6UOikIARx4p79Q20stsxjcBh0OKqejaut5LPZXAC3ducMP3h2IrzM2OnaPRxZG1TD5VZk2sCVwRkHBFVPVLO7Z1Ed3dBE5UbyAuOlXIHANLb1GIYjk/il9mOg+rOfT6ZLM5aQs7HqzHJNRrb/ZA8DJPcVaLoBSRgg9uKr1+5aZc84autsOUnIhim9C6z/ixyBU1htvLmXqwB95Azz4oC7WUQSzpne3tSrt9MaK+naHGZIiZXG9ifJo4xJskqEUkcQk27Dx/lo20W2Iw6n/Stpy/3DYj70TaOynmLNUKLJmyO3t09V0jUheoyK2ntMY4oiWTZdQy7Qq52kZ80yngDR5AqiC0Ik6ZwsVuOlZWV5qPTZ6eldT/AOFSL+yJm2jdvPOOaysp/H/snz/yXLvWCsrK9EgJI+teT/pasrK474QfToB1Y5GfbVsbgjFZWUOT0ZDwH1L/ALdq5IhK/X42kjMXOO9ZWVJm8KsHpeQfYKFuP+m/4/2rKyon4WfSv33Ic/FVe7/V/GsrK2IbD7tV9WzXAxleMfNdIu+LMAce2srKfj+keb4UWYn7p+e9Ewk561lZVMSZnl0Btz8j+tWNOYBnxWVlNj4Kn6f/2Q=="/>
          <p:cNvSpPr>
            <a:spLocks noChangeAspect="1" noChangeArrowheads="1"/>
          </p:cNvSpPr>
          <p:nvPr/>
        </p:nvSpPr>
        <p:spPr bwMode="auto">
          <a:xfrm>
            <a:off x="0" y="-455613"/>
            <a:ext cx="1676400" cy="933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9946" name="AutoShape 10" descr="data:image/jpeg;base64,/9j/4AAQSkZJRgABAQAAAQABAAD/2wBDAAkGBwgHBgkIBwgKCgkLDRYPDQwMDRsUFRAWIB0iIiAdHx8kKDQsJCYxJx8fLT0tMTU3Ojo6Iys/RD84QzQ5Ojf/2wBDAQoKCg0MDRoPDxo3JR8lNzc3Nzc3Nzc3Nzc3Nzc3Nzc3Nzc3Nzc3Nzc3Nzc3Nzc3Nzc3Nzc3Nzc3Nzc3Nzc3Nzf/wAARCABiALADASIAAhEBAxEB/8QAGwAAAgIDAQAAAAAAAAAAAAAABAUDBgACBwH/xAA3EAACAQMDAwMDAQYEBwAAAAABAgMABBEFEiExQVETImEGFHEyFVKBobHRQmKRwQcjMzRygvH/xAAZAQADAQEBAAAAAAAAAAAAAAACAwQBAAX/xAAgEQACAgIDAQEBAQAAAAAAAAAAAQIRAyEEEjFBUTIi/9oADAMBAAIRAxEAPwA7TdVjlAwwp4k8ckRG4dK51NZXFsS0BIqKPWtTilEfolhnGa0WPddQLOHB71PokiPhc+5TnB70snM88W6Rfmt9IlRJWJXBA/VmoeqWUutvEWK5lV5j0wTTfTHUoFROPOKAsrcOgYqrBuead2EGw5IBI8DgVU9kyDYIyoyeuPFDXz4IFGllUY6ml12cv04FT5XodiWyFOBjAPfJOAK2LY6yL/61EApPvXJz0xmpD6zAhbdcf52/tU69KGQysmMmQj+NLrhgWJWRjjwKLn9dRzaxY87qG/5rAlVhX4zmibCSA5mLLx6jH/ShvcRypH5NFSiRyR6hHHZRQ8duDuZmZwf3jWoOtAFyIwDvdc/JpReRRD3LuJJ7Iac3GwNtRAG74FLrpMYyzAD5xXASEM4XecOUz+8pFLpwQecZ+OhptczJI5RHDDwwyKTTna7Lgj4PajQvQXDh4x3r1lgxiZCfjFDW0m1wDwKJcEk4PHemJiZLZ7FYqz74l2/INRXURtBt555z5qWCRoHBBO09aIvXW7tXVuHTkHzRNtg0XpAjgBhmpotPt2bJUUDDJyKY28nSqkTHt/aoLc7VHSqmrmCd1+ausmJIiPiqZqyejdZHepeTGl2RVxnf+WWjRL8yRqjqMjo2OKtFvKdvtwT8Diua6deNuSMMQM9qv2m3G2BA38+prYNONg5I9ZDCJneT38CoLgks2PPFFO20oMYY5zQUrbgcH4pOQZiIZZ4oFLSyAE9h1qNNUsxw+5PkjNYi2drGZroK7jJyw7fFKLzWLKZm22olVeM7cgUKiMex2t5Zv+i5jb4zihr2NCN0ZAc9Np61X7O60u4usJaxox6AgAmrBapASNnBGfb4rmg42heqF7jYxwCpzW8wVAUTkkZ/FbzLsnJI5GePilOqailq7MTgbSpJrBjYJqNzFaljGA8nbPSkUizX0m6Rzt7AVDdXkt3l0HBOEHk17LB9rGDc3JDnjG7GPwBRpCWv0n/ZqxYOGx574pZrVqibJYwR2YHzQ51W6trjCPIyfuyr1/Bprfbby0VgVUsBI2eMZHFbJUjFXwr6daZ26CZcr1zQAQL3yfijtKO6V48471iZkkaSxsZQic9qna1kCn5plBaKsm4gZosqm3BGK1y/BdBcMnSmFvJ05pFDN05phby9OasTJWh9E+VxVd+oocAsO1N7eXpQ2sRiSEn4rMke0QscqkVnT5hFdIzdM1dtJvj9yodcqehzxXPyCrkdwaYWd+8ZAZmOOmDUMclaZbOF7OoCcvLGSeC1RyZjdj2zmq/pupO8KkHOBuJ/dxzTG3vmuTLE5G5RuX5BrZ7AgqYN9Q2r3VnJHBIEd14Gevmq9P8AeK/21rapHbxAAuyl3I87QR/OrhuYxAAMaE9eOR8BMyrwfJrIS/RrWqKFPDL986iKb0d+EmEXpnGOpGcZz2zVg0e7uJhE3qAsDhmIIOPJFH3kAll98LMeuDJgf0reKFVXPptGo6lXz/LFFKSZsdLY2dVngEo64IOOa5j9aXLeuYkzjdzXRHvkij9OMh1xwRx/9/hXN/qKJ5r8ybGCbudwwfmgjpnNujTT4rkLDIqIAMe9zgAd8efzTzULNdSto4fX2wxtvWNY8gN55yc8mkV3dCN1jgeUkhSRIoAHHQY7DpRlrdXGAuCv4PWmuSXgHVy9PG0S2VSryZVTkgIeT/etnsoYLP0TPsbrgxmmtuFWEyNycf4j0pPqs4MgLDIJyRnGf40F9nsNQpCWeP0piu9XHZl6GmWhRBhJIV+AaBvGeea3YIoJGFCjAParXo1mkOnIkuBITuI8UXUXOWiIHArVmBoqe22glTQLqV60LVAJ2C282VFH282Krdhc5UDNN4JelVpk7RYbebpRNwRJAaS28uO9MopNyEUz0D6Vm+X07lvmtY+aI1pMPu+aWrNtrzcsKkz0Mcrih/p+otaEqQGRhgiibXU/TvlJyUYFd+eVBGMY/wB6QQzhuDRIAI4oOzWg+qOg2Nyl1H6kfCH9NaXemGVhLE2GPigfptt1kGySSxyPmn6thOhrQvEJ0inWYb2J570e1skq7JArqexoLULv0CWwo/8AIgVpYmdh9y778j2gdBW0a0S2NgkdxczlFVVGwYAwD3x/Kqt9Uw4xIvBfOcVeiT9vgcgD3HyTyaqf1NCrRkjJGeD/AHrlGkBZQ3ZAyFnJx1J5xTq32tGrIwI+KQ3Me2421Lpcs0UxUyFlB6GmpJo6LpllebHAPbpSq/Xc2XOxO7H+1NLfbMNynDdxQmoW5I6ViWxjaoRzTmW5EkKbFRQI18AD+vejLLXJMBZcg1HDBtn3dsUDcwGO7Kj9LcinJWRZPSyJqpdeDmsa+R+G4pFBC4PXFFlWCjdyPNb1YtNCGxuNpFPbW5DYwaqgJXpRVteMjAE1qZrRdbeXpTK3l6VV7G9VwMnmnNvN05piYtok1dA0ZqvDwasd0fUh/hSzT9IuL66KopWPPLUnLBt6HYpJLYNBFJI4WJSxPYVatG+nbiUB7n2r4p7o2gwWaLhQW7k08UBPao5puPir2QrJyX5ECs7BbaIpGMCvLh9iEk4HzTI+1c0HPClzE4xnsfiu5GCl2ihnGz76yKzLH99qCws2FHuP4q0QWyJbiMEYHQ0jv7P7e9gusEBDsYDuDwKcQWwjkD7mCMvuAPQ+RURbNv0IVViR0kJHcYpHr6Rtb5Ug9aeXMMxRhGySAKGAYYJpPfafcmaOFlj2yHG4NwvGea60LUl6c4vLZjMXVeOg4oZwttGXwWx1x3PirdqtvbWcc5u51WSPaY0TjcO/HXtVamlS/wBQb0k22wYMsZXuKKLs6mxnoqGYoSpVm5x4ozUNuxoesnY/FaaQwXUUB6BSCa0uHzqE7HogwKxW5B2lEE9Iq3tXIAxUF7Asio4iIZT1xRYDHo457UStvMYmG9CpHeqIp+kU3bFptMLlantVWZSjABhR9vFvgXIyRwa1+29GcMo4NVdSeznOyvDHUoFelc1AmXNGsEzQsOeKe6fqAOATSIpTz6R0abVNTQIpMMZy57finQduhM1Wy56Lpj3yB5ARH1Ge9Wy2s4raMLGoAFS2lqsEaoowAMVO654FXRgkRyk2aAnotTRpjrya9iiCjPetz7QaMAFvHwNop1o2nFLXdKgYycmkUQFxqEUZGQW5x4q7xKqxKsbYAocjpUHBbsq2q6cEcow9h6UOikIARx4p79Q20stsxjcBh0OKqejaut5LPZXAC3ducMP3h2IrzM2OnaPRxZG1TD5VZk2sCVwRkHBFVPVLO7Z1Ed3dBE5UbyAuOlXIHANLb1GIYjk/il9mOg+rOfT6ZLM5aQs7HqzHJNRrb/ZA8DJPcVaLoBSRgg9uKr1+5aZc84autsOUnIhim9C6z/ixyBU1htvLmXqwB95Azz4oC7WUQSzpne3tSrt9MaK+naHGZIiZXG9ifJo4xJskqEUkcQk27Dx/lo20W2Iw6n/Stpy/3DYj70TaOynmLNUKLJmyO3t09V0jUheoyK2ntMY4oiWTZdQy7Qq52kZ80yngDR5AqiC0Ik6ZwsVuOlZWV5qPTZ6eldT/AOFSL+yJm2jdvPOOaysp/H/snz/yXLvWCsrK9EgJI+teT/pasrK474QfToB1Y5GfbVsbgjFZWUOT0ZDwH1L/ALdq5IhK/X42kjMXOO9ZWVJm8KsHpeQfYKFuP+m/4/2rKyon4WfSv33Ic/FVe7/V/GsrK2IbD7tV9WzXAxleMfNdIu+LMAce2srKfj+keb4UWYn7p+e9Ewk561lZVMSZnl0Btz8j+tWNOYBnxWVlNj4Kn6f/2Q=="/>
          <p:cNvSpPr>
            <a:spLocks noChangeAspect="1" noChangeArrowheads="1"/>
          </p:cNvSpPr>
          <p:nvPr/>
        </p:nvSpPr>
        <p:spPr bwMode="auto">
          <a:xfrm>
            <a:off x="0" y="-455613"/>
            <a:ext cx="1676400" cy="933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39948" name="Picture 12" descr="http://t0.gstatic.com/images?q=tbn:ANd9GcS1SR8TiX65XG1LwqfAwW7uJ3p15ih3YEsHFgIOMdZo8sw9g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0648"/>
            <a:ext cx="201622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elementer i vurderingen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Skatt på uttaket sett over tid</a:t>
            </a:r>
          </a:p>
          <a:p>
            <a:r>
              <a:rPr lang="nb-NO" dirty="0" smtClean="0"/>
              <a:t>Skatt på pensjonskapitalen</a:t>
            </a:r>
          </a:p>
          <a:p>
            <a:r>
              <a:rPr lang="nb-NO" dirty="0" smtClean="0"/>
              <a:t>Renter/avkastning på uttaket kontra</a:t>
            </a:r>
          </a:p>
          <a:p>
            <a:pPr>
              <a:buNone/>
            </a:pPr>
            <a:r>
              <a:rPr lang="nb-NO" dirty="0" smtClean="0"/>
              <a:t>    avkastningen i ordningene</a:t>
            </a:r>
          </a:p>
          <a:p>
            <a:r>
              <a:rPr lang="nb-NO" dirty="0" smtClean="0"/>
              <a:t>Antatt levealder </a:t>
            </a:r>
          </a:p>
          <a:p>
            <a:r>
              <a:rPr lang="nb-NO" dirty="0" smtClean="0"/>
              <a:t>Arveoverskudd til barn/ektefelle/samboer</a:t>
            </a:r>
          </a:p>
        </p:txBody>
      </p:sp>
      <p:pic>
        <p:nvPicPr>
          <p:cNvPr id="38914" name="Picture 2" descr="http://t1.gstatic.com/images?q=tbn:ANd9GcR192vGjDuTAl0yUerNevwtKRA5tiO5JDh14b8xIrHO8eOpsy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7" y="1340768"/>
            <a:ext cx="2088231" cy="2257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_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NB_L</Template>
  <TotalTime>2051</TotalTime>
  <Words>1586</Words>
  <Application>Microsoft Office PowerPoint</Application>
  <PresentationFormat>Skjermfremvisning (4:3)</PresentationFormat>
  <Paragraphs>225</Paragraphs>
  <Slides>45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45</vt:i4>
      </vt:variant>
    </vt:vector>
  </HeadingPairs>
  <TitlesOfParts>
    <vt:vector size="46" baseType="lpstr">
      <vt:lpstr>NB_L</vt:lpstr>
      <vt:lpstr>Pensjonsrådgivning etter pensjonsreformen</vt:lpstr>
      <vt:lpstr>Tema</vt:lpstr>
      <vt:lpstr>Pensjonstyper som behandles</vt:lpstr>
      <vt:lpstr>Ingen samordning</vt:lpstr>
      <vt:lpstr>Rådgivning</vt:lpstr>
      <vt:lpstr>Lysbilde 6</vt:lpstr>
      <vt:lpstr>Lysbilde 7</vt:lpstr>
      <vt:lpstr>Lysbilde 8</vt:lpstr>
      <vt:lpstr>Viktige elementer i vurderingen</vt:lpstr>
      <vt:lpstr>Andre elementer</vt:lpstr>
      <vt:lpstr>Skatt på pensjonsinntekten/uttaket </vt:lpstr>
      <vt:lpstr>Marginalskatten</vt:lpstr>
      <vt:lpstr>Lysbilde 13</vt:lpstr>
      <vt:lpstr>Minstefradraget </vt:lpstr>
      <vt:lpstr>Eksempel </vt:lpstr>
      <vt:lpstr>Skatt på avkastningen</vt:lpstr>
      <vt:lpstr>Formuesskatt</vt:lpstr>
      <vt:lpstr>Tiltak ved uttak</vt:lpstr>
      <vt:lpstr>Lysbilde 19</vt:lpstr>
      <vt:lpstr>Avkastningen i folketrygden</vt:lpstr>
      <vt:lpstr>Hvor stor blir pensjonen?</vt:lpstr>
      <vt:lpstr>Lysbilde 22</vt:lpstr>
      <vt:lpstr>Lysbilde 23</vt:lpstr>
      <vt:lpstr>Lysbilde 24</vt:lpstr>
      <vt:lpstr>Lysbilde 25</vt:lpstr>
      <vt:lpstr>Lysbilde 26</vt:lpstr>
      <vt:lpstr>Tjenestepensjon</vt:lpstr>
      <vt:lpstr>Lysbilde 28</vt:lpstr>
      <vt:lpstr>Lysbilde 29</vt:lpstr>
      <vt:lpstr>AFP i privat sektor</vt:lpstr>
      <vt:lpstr>Lysbilde 31</vt:lpstr>
      <vt:lpstr>Anbefaling </vt:lpstr>
      <vt:lpstr>TPO</vt:lpstr>
      <vt:lpstr>Anbefaling </vt:lpstr>
      <vt:lpstr>Rådgivning i opptjeningsfasen </vt:lpstr>
      <vt:lpstr>Noen anbefalinger</vt:lpstr>
      <vt:lpstr>Lysbilde 37</vt:lpstr>
      <vt:lpstr>Lysbilde 38</vt:lpstr>
      <vt:lpstr>Lysbilde 39</vt:lpstr>
      <vt:lpstr>Rådgivning i uttaksfasen</vt:lpstr>
      <vt:lpstr>Lysbilde 41</vt:lpstr>
      <vt:lpstr>Noen anbefalinger</vt:lpstr>
      <vt:lpstr>Lysbilde 43</vt:lpstr>
      <vt:lpstr>Sparing ved tidlig uttak</vt:lpstr>
      <vt:lpstr>Lysbilde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bedre økonomisk og skattemessig veiledning nødvendig for å sikre vern gjennom bruk?</dc:title>
  <dc:creator>jhb</dc:creator>
  <cp:lastModifiedBy>jhb</cp:lastModifiedBy>
  <cp:revision>194</cp:revision>
  <dcterms:created xsi:type="dcterms:W3CDTF">2011-04-13T07:13:32Z</dcterms:created>
  <dcterms:modified xsi:type="dcterms:W3CDTF">2012-10-11T10:02:19Z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OfficeType">
    <vt:lpwstr>growBusiness Solutions</vt:lpwstr>
  </property>
  <property fmtid="{D5CDD505-2E9C-101B-9397-08002B2CF9AE}" pid="3" name="Server">
    <vt:lpwstr>osl-public-prog</vt:lpwstr>
  </property>
  <property fmtid="{D5CDD505-2E9C-101B-9397-08002B2CF9AE}" pid="4" name="Protocol">
    <vt:lpwstr>off</vt:lpwstr>
  </property>
  <property fmtid="{D5CDD505-2E9C-101B-9397-08002B2CF9AE}" pid="5" name="Site">
    <vt:lpwstr>/locator.aspx</vt:lpwstr>
  </property>
  <property fmtid="{D5CDD505-2E9C-101B-9397-08002B2CF9AE}" pid="6" name="FileID">
    <vt:lpwstr>201439</vt:lpwstr>
  </property>
  <property fmtid="{D5CDD505-2E9C-101B-9397-08002B2CF9AE}" pid="7" name="VerID">
    <vt:lpwstr>0</vt:lpwstr>
  </property>
  <property fmtid="{D5CDD505-2E9C-101B-9397-08002B2CF9AE}" pid="8" name="FilePath">
    <vt:lpwstr>\\OSL-PUBLIC-prog\users\work\bs\geirt</vt:lpwstr>
  </property>
  <property fmtid="{D5CDD505-2E9C-101B-9397-08002B2CF9AE}" pid="9" name="FileName">
    <vt:lpwstr>10-60 Prøve 201439.pptx</vt:lpwstr>
  </property>
  <property fmtid="{D5CDD505-2E9C-101B-9397-08002B2CF9AE}" pid="10" name="FullFileName">
    <vt:lpwstr>\\OSL-PUBLIC-prog\users\work\bs\geirt\10-60 Prøve 201439.pptx</vt:lpwstr>
  </property>
</Properties>
</file>