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heme/themeOverride4.xml" ContentType="application/vnd.openxmlformats-officedocument.themeOverride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95" r:id="rId2"/>
    <p:sldId id="441" r:id="rId3"/>
    <p:sldId id="434" r:id="rId4"/>
    <p:sldId id="435" r:id="rId5"/>
    <p:sldId id="436" r:id="rId6"/>
    <p:sldId id="442" r:id="rId7"/>
    <p:sldId id="412" r:id="rId8"/>
    <p:sldId id="413" r:id="rId9"/>
    <p:sldId id="411" r:id="rId10"/>
    <p:sldId id="437" r:id="rId11"/>
    <p:sldId id="430" r:id="rId12"/>
    <p:sldId id="433" r:id="rId13"/>
    <p:sldId id="473" r:id="rId14"/>
    <p:sldId id="474" r:id="rId15"/>
    <p:sldId id="431" r:id="rId16"/>
    <p:sldId id="467" r:id="rId17"/>
    <p:sldId id="432" r:id="rId18"/>
    <p:sldId id="468" r:id="rId19"/>
    <p:sldId id="421" r:id="rId20"/>
    <p:sldId id="448" r:id="rId21"/>
    <p:sldId id="466" r:id="rId22"/>
    <p:sldId id="449" r:id="rId23"/>
    <p:sldId id="452" r:id="rId24"/>
    <p:sldId id="451" r:id="rId25"/>
    <p:sldId id="447" r:id="rId26"/>
    <p:sldId id="443" r:id="rId27"/>
    <p:sldId id="444" r:id="rId28"/>
    <p:sldId id="445" r:id="rId29"/>
    <p:sldId id="446" r:id="rId30"/>
    <p:sldId id="407" r:id="rId31"/>
    <p:sldId id="408" r:id="rId32"/>
    <p:sldId id="455" r:id="rId33"/>
    <p:sldId id="453" r:id="rId34"/>
    <p:sldId id="454" r:id="rId35"/>
    <p:sldId id="476" r:id="rId36"/>
    <p:sldId id="458" r:id="rId37"/>
    <p:sldId id="475" r:id="rId38"/>
    <p:sldId id="456" r:id="rId39"/>
    <p:sldId id="457" r:id="rId40"/>
    <p:sldId id="471" r:id="rId41"/>
    <p:sldId id="459" r:id="rId42"/>
    <p:sldId id="470" r:id="rId43"/>
    <p:sldId id="463" r:id="rId44"/>
    <p:sldId id="464" r:id="rId45"/>
    <p:sldId id="465" r:id="rId46"/>
    <p:sldId id="478" r:id="rId47"/>
    <p:sldId id="477" r:id="rId48"/>
  </p:sldIdLst>
  <p:sldSz cx="9144000" cy="6858000" type="screen4x3"/>
  <p:notesSz cx="9926638" cy="6797675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7849" autoAdjust="0"/>
  </p:normalViewPr>
  <p:slideViewPr>
    <p:cSldViewPr>
      <p:cViewPr varScale="1">
        <p:scale>
          <a:sx n="33" d="100"/>
          <a:sy n="33" d="100"/>
        </p:scale>
        <p:origin x="-24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jh\Desktop\andelstotte-statbudsjett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jh\Desktop\utvikling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jh\Desktop\utvikling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jh\Desktop\realinntekt%2075-2010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jh\Desktop\Referansebruk%20i%20forh%20til%20andre%20grupper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lis\AppData\Local\Temp\notes23D0A1\grunnlag%20med%20tabell%202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jh\AppData\Local\Microsoft\Windows\Temporary%20Internet%20Files\Content.Outlook\UNR4M0KW\Kopi%20av%20Figur%20nilf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jh\Desktop\tilskudd-studieh.xlsx" TargetMode="External"/><Relationship Id="rId2" Type="http://schemas.openxmlformats.org/officeDocument/2006/relationships/image" Target="../media/image24.jpeg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143424962238253E-2"/>
          <c:y val="6.2341597461393193E-2"/>
          <c:w val="0.62780420969774064"/>
          <c:h val="0.79539475772533197"/>
        </c:manualLayout>
      </c:layout>
      <c:lineChart>
        <c:grouping val="standard"/>
        <c:ser>
          <c:idx val="6"/>
          <c:order val="0"/>
          <c:tx>
            <c:strRef>
              <c:f>Ark1!$J$3:$J$4</c:f>
              <c:strCache>
                <c:ptCount val="1"/>
                <c:pt idx="0">
                  <c:v>Overføring i 2009 kroner</c:v>
                </c:pt>
              </c:strCache>
            </c:strRef>
          </c:tx>
          <c:spPr>
            <a:ln w="698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Ark1!$C$5:$C$46</c:f>
              <c:numCache>
                <c:formatCode>General</c:formatCode>
                <c:ptCount val="4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</c:numCache>
            </c:numRef>
          </c:cat>
          <c:val>
            <c:numRef>
              <c:f>Ark1!$J$5:$J$46</c:f>
              <c:numCache>
                <c:formatCode>0.000</c:formatCode>
                <c:ptCount val="42"/>
                <c:pt idx="0">
                  <c:v>5.5616983240223794</c:v>
                </c:pt>
                <c:pt idx="1">
                  <c:v>6.4751952879581154</c:v>
                </c:pt>
                <c:pt idx="2">
                  <c:v>6.4975808823529375</c:v>
                </c:pt>
                <c:pt idx="3">
                  <c:v>6.4149852272726848</c:v>
                </c:pt>
                <c:pt idx="4">
                  <c:v>6.2378625000000012</c:v>
                </c:pt>
                <c:pt idx="5">
                  <c:v>9.3876324626865717</c:v>
                </c:pt>
                <c:pt idx="6">
                  <c:v>10.026827303754265</c:v>
                </c:pt>
                <c:pt idx="7">
                  <c:v>13.42633125</c:v>
                </c:pt>
                <c:pt idx="8">
                  <c:v>15.387351156069366</c:v>
                </c:pt>
                <c:pt idx="9">
                  <c:v>16.751782044198887</c:v>
                </c:pt>
                <c:pt idx="10">
                  <c:v>15.172802985074624</c:v>
                </c:pt>
                <c:pt idx="11">
                  <c:v>15.596723684210465</c:v>
                </c:pt>
                <c:pt idx="12">
                  <c:v>16.365744094488189</c:v>
                </c:pt>
                <c:pt idx="13">
                  <c:v>17.27405444646099</c:v>
                </c:pt>
                <c:pt idx="14">
                  <c:v>17.696672354948806</c:v>
                </c:pt>
                <c:pt idx="15">
                  <c:v>17.979770597738181</c:v>
                </c:pt>
                <c:pt idx="16">
                  <c:v>17.613167420814715</c:v>
                </c:pt>
                <c:pt idx="17">
                  <c:v>16.79428710124829</c:v>
                </c:pt>
                <c:pt idx="18">
                  <c:v>16.563304291287277</c:v>
                </c:pt>
                <c:pt idx="19">
                  <c:v>16.881947761194031</c:v>
                </c:pt>
                <c:pt idx="20">
                  <c:v>17.13694982078853</c:v>
                </c:pt>
                <c:pt idx="21">
                  <c:v>16.879506928406531</c:v>
                </c:pt>
                <c:pt idx="22">
                  <c:v>16.558066591422122</c:v>
                </c:pt>
                <c:pt idx="23">
                  <c:v>16.153698675496695</c:v>
                </c:pt>
                <c:pt idx="24">
                  <c:v>15.78020565832427</c:v>
                </c:pt>
                <c:pt idx="25">
                  <c:v>15.382904458598784</c:v>
                </c:pt>
                <c:pt idx="26">
                  <c:v>15.601045120671493</c:v>
                </c:pt>
                <c:pt idx="27">
                  <c:v>15.176539877300714</c:v>
                </c:pt>
                <c:pt idx="28">
                  <c:v>15.247409999999999</c:v>
                </c:pt>
                <c:pt idx="29">
                  <c:v>15.521431085043989</c:v>
                </c:pt>
                <c:pt idx="30">
                  <c:v>15.344931753554498</c:v>
                </c:pt>
                <c:pt idx="31">
                  <c:v>14.363566697332164</c:v>
                </c:pt>
                <c:pt idx="32">
                  <c:v>14.256275204359675</c:v>
                </c:pt>
                <c:pt idx="33">
                  <c:v>12.93439627659575</c:v>
                </c:pt>
                <c:pt idx="34">
                  <c:v>12.246042365401568</c:v>
                </c:pt>
                <c:pt idx="35">
                  <c:v>11.600985143353601</c:v>
                </c:pt>
                <c:pt idx="36">
                  <c:v>11.641827782497774</c:v>
                </c:pt>
                <c:pt idx="37">
                  <c:v>12.155380775716704</c:v>
                </c:pt>
                <c:pt idx="38">
                  <c:v>12.111312428919513</c:v>
                </c:pt>
                <c:pt idx="39">
                  <c:v>12.3369</c:v>
                </c:pt>
                <c:pt idx="40">
                  <c:v>12.565217934782668</c:v>
                </c:pt>
                <c:pt idx="41">
                  <c:v>12.751791194738765</c:v>
                </c:pt>
              </c:numCache>
            </c:numRef>
          </c:val>
        </c:ser>
        <c:marker val="1"/>
        <c:axId val="161149312"/>
        <c:axId val="161151616"/>
      </c:lineChart>
      <c:catAx>
        <c:axId val="161149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nb-NO"/>
          </a:p>
        </c:txPr>
        <c:crossAx val="161151616"/>
        <c:crosses val="autoZero"/>
        <c:auto val="1"/>
        <c:lblAlgn val="ctr"/>
        <c:lblOffset val="100"/>
      </c:catAx>
      <c:valAx>
        <c:axId val="161151616"/>
        <c:scaling>
          <c:orientation val="minMax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sz="1600" b="1"/>
            </a:pPr>
            <a:endParaRPr lang="nb-NO"/>
          </a:p>
        </c:txPr>
        <c:crossAx val="161149312"/>
        <c:crosses val="autoZero"/>
        <c:crossBetween val="between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7786100286550971"/>
          <c:y val="0.16426772252991928"/>
          <c:w val="0.8221389971344939"/>
          <c:h val="0.70656106516397998"/>
        </c:manualLayout>
      </c:layout>
      <c:barChart>
        <c:barDir val="col"/>
        <c:grouping val="percentStacked"/>
        <c:ser>
          <c:idx val="0"/>
          <c:order val="0"/>
          <c:tx>
            <c:strRef>
              <c:f>'Ark1'!$G$37</c:f>
              <c:strCache>
                <c:ptCount val="1"/>
                <c:pt idx="0">
                  <c:v>Direkte tilskudd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rgbClr val="FFFF00"/>
                    </a:solidFill>
                  </a:defRPr>
                </a:pPr>
                <a:endParaRPr lang="nb-NO"/>
              </a:p>
            </c:txPr>
            <c:showVal val="1"/>
          </c:dLbls>
          <c:cat>
            <c:numRef>
              <c:f>'Ark1'!$F$38:$F$40</c:f>
              <c:numCache>
                <c:formatCode>General</c:formatCode>
                <c:ptCount val="3"/>
                <c:pt idx="0">
                  <c:v>2000</c:v>
                </c:pt>
                <c:pt idx="1">
                  <c:v>2006</c:v>
                </c:pt>
                <c:pt idx="2">
                  <c:v>2011</c:v>
                </c:pt>
              </c:numCache>
            </c:numRef>
          </c:cat>
          <c:val>
            <c:numRef>
              <c:f>'Ark1'!$G$38:$G$40</c:f>
              <c:numCache>
                <c:formatCode>General</c:formatCode>
                <c:ptCount val="3"/>
                <c:pt idx="0">
                  <c:v>9243</c:v>
                </c:pt>
                <c:pt idx="1">
                  <c:v>8557</c:v>
                </c:pt>
                <c:pt idx="2">
                  <c:v>10192</c:v>
                </c:pt>
              </c:numCache>
            </c:numRef>
          </c:val>
        </c:ser>
        <c:ser>
          <c:idx val="1"/>
          <c:order val="1"/>
          <c:tx>
            <c:strRef>
              <c:f>'Ark1'!$H$37</c:f>
              <c:strCache>
                <c:ptCount val="1"/>
                <c:pt idx="0">
                  <c:v>Prod.innt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rgbClr val="FFFF00"/>
                    </a:solidFill>
                  </a:defRPr>
                </a:pPr>
                <a:endParaRPr lang="nb-NO"/>
              </a:p>
            </c:txPr>
            <c:showVal val="1"/>
          </c:dLbls>
          <c:cat>
            <c:numRef>
              <c:f>'Ark1'!$F$38:$F$40</c:f>
              <c:numCache>
                <c:formatCode>General</c:formatCode>
                <c:ptCount val="3"/>
                <c:pt idx="0">
                  <c:v>2000</c:v>
                </c:pt>
                <c:pt idx="1">
                  <c:v>2006</c:v>
                </c:pt>
                <c:pt idx="2">
                  <c:v>2011</c:v>
                </c:pt>
              </c:numCache>
            </c:numRef>
          </c:cat>
          <c:val>
            <c:numRef>
              <c:f>'Ark1'!$H$38:$H$40</c:f>
              <c:numCache>
                <c:formatCode>General</c:formatCode>
                <c:ptCount val="3"/>
                <c:pt idx="0">
                  <c:v>20222</c:v>
                </c:pt>
                <c:pt idx="1">
                  <c:v>21361</c:v>
                </c:pt>
                <c:pt idx="2">
                  <c:v>26555</c:v>
                </c:pt>
              </c:numCache>
            </c:numRef>
          </c:val>
        </c:ser>
        <c:gapWidth val="90"/>
        <c:overlap val="100"/>
        <c:axId val="161754112"/>
        <c:axId val="161768192"/>
      </c:barChart>
      <c:catAx>
        <c:axId val="1617541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nb-NO"/>
          </a:p>
        </c:txPr>
        <c:crossAx val="161768192"/>
        <c:crosses val="autoZero"/>
        <c:auto val="1"/>
        <c:lblAlgn val="ctr"/>
        <c:lblOffset val="100"/>
      </c:catAx>
      <c:valAx>
        <c:axId val="161768192"/>
        <c:scaling>
          <c:orientation val="minMax"/>
        </c:scaling>
        <c:axPos val="l"/>
        <c:majorGridlines/>
        <c:numFmt formatCode="0\ %" sourceLinked="1"/>
        <c:tickLblPos val="nextTo"/>
        <c:txPr>
          <a:bodyPr/>
          <a:lstStyle/>
          <a:p>
            <a:pPr>
              <a:defRPr sz="1400"/>
            </a:pPr>
            <a:endParaRPr lang="nb-NO"/>
          </a:p>
        </c:txPr>
        <c:crossAx val="161754112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3.4765005146178744E-2"/>
          <c:y val="3.1438219068555463E-2"/>
          <c:w val="0.94441000266218145"/>
          <c:h val="0.11539109497851822"/>
        </c:manualLayout>
      </c:layout>
      <c:spPr>
        <a:solidFill>
          <a:schemeClr val="accent4">
            <a:lumMod val="20000"/>
            <a:lumOff val="80000"/>
          </a:schemeClr>
        </a:solidFill>
      </c:spPr>
      <c:txPr>
        <a:bodyPr/>
        <a:lstStyle/>
        <a:p>
          <a:pPr>
            <a:defRPr sz="2000"/>
          </a:pPr>
          <a:endParaRPr lang="nb-NO"/>
        </a:p>
      </c:txPr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125240594925639"/>
          <c:y val="0.11169533588599702"/>
          <c:w val="0.87815026246719774"/>
          <c:h val="0.76107838565667973"/>
        </c:manualLayout>
      </c:layout>
      <c:lineChart>
        <c:grouping val="standard"/>
        <c:ser>
          <c:idx val="0"/>
          <c:order val="0"/>
          <c:tx>
            <c:strRef>
              <c:f>'Ark1'!$K$4</c:f>
              <c:strCache>
                <c:ptCount val="1"/>
                <c:pt idx="0">
                  <c:v>Arbeid</c:v>
                </c:pt>
              </c:strCache>
            </c:strRef>
          </c:tx>
          <c:spPr>
            <a:ln w="44450"/>
          </c:spPr>
          <c:cat>
            <c:numRef>
              <c:f>'Ark1'!$J$5:$J$16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'Ark1'!$K$5:$K$16</c:f>
              <c:numCache>
                <c:formatCode>0.0</c:formatCode>
                <c:ptCount val="12"/>
                <c:pt idx="0">
                  <c:v>100</c:v>
                </c:pt>
                <c:pt idx="1">
                  <c:v>96.141479099678463</c:v>
                </c:pt>
                <c:pt idx="2">
                  <c:v>94.53376205787778</c:v>
                </c:pt>
                <c:pt idx="3">
                  <c:v>91.318327974276514</c:v>
                </c:pt>
                <c:pt idx="4">
                  <c:v>87.138263665594863</c:v>
                </c:pt>
                <c:pt idx="5">
                  <c:v>83.279742765273298</c:v>
                </c:pt>
                <c:pt idx="6">
                  <c:v>80.064308681672586</c:v>
                </c:pt>
                <c:pt idx="7">
                  <c:v>77.813504823151078</c:v>
                </c:pt>
                <c:pt idx="8">
                  <c:v>75.241157556270096</c:v>
                </c:pt>
                <c:pt idx="9">
                  <c:v>72.668810289389071</c:v>
                </c:pt>
                <c:pt idx="10">
                  <c:v>69.774919614148516</c:v>
                </c:pt>
                <c:pt idx="11">
                  <c:v>67.524115755627022</c:v>
                </c:pt>
              </c:numCache>
            </c:numRef>
          </c:val>
        </c:ser>
        <c:ser>
          <c:idx val="1"/>
          <c:order val="1"/>
          <c:tx>
            <c:strRef>
              <c:f>'Ark1'!$L$4</c:f>
              <c:strCache>
                <c:ptCount val="1"/>
                <c:pt idx="0">
                  <c:v>Bruk</c:v>
                </c:pt>
              </c:strCache>
            </c:strRef>
          </c:tx>
          <c:spPr>
            <a:ln w="44450"/>
          </c:spPr>
          <c:cat>
            <c:numRef>
              <c:f>'Ark1'!$J$5:$J$16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'Ark1'!$L$5:$L$16</c:f>
              <c:numCache>
                <c:formatCode>0.0</c:formatCode>
                <c:ptCount val="12"/>
                <c:pt idx="0">
                  <c:v>100</c:v>
                </c:pt>
                <c:pt idx="1">
                  <c:v>95.722143597076112</c:v>
                </c:pt>
                <c:pt idx="2">
                  <c:v>90.298953880273174</c:v>
                </c:pt>
                <c:pt idx="3">
                  <c:v>84.960387516595489</c:v>
                </c:pt>
                <c:pt idx="4">
                  <c:v>80.986007966267394</c:v>
                </c:pt>
                <c:pt idx="5">
                  <c:v>77.332613548490642</c:v>
                </c:pt>
                <c:pt idx="6">
                  <c:v>74.728256904827902</c:v>
                </c:pt>
                <c:pt idx="7">
                  <c:v>72.856329972716253</c:v>
                </c:pt>
                <c:pt idx="8">
                  <c:v>71.236814076657083</c:v>
                </c:pt>
                <c:pt idx="9">
                  <c:v>69.577904550693759</c:v>
                </c:pt>
                <c:pt idx="10">
                  <c:v>67.523599702359178</c:v>
                </c:pt>
                <c:pt idx="11">
                  <c:v>65.656049840236918</c:v>
                </c:pt>
              </c:numCache>
            </c:numRef>
          </c:val>
        </c:ser>
        <c:ser>
          <c:idx val="2"/>
          <c:order val="2"/>
          <c:tx>
            <c:strRef>
              <c:f>'Ark1'!$M$4</c:f>
              <c:strCache>
                <c:ptCount val="1"/>
                <c:pt idx="0">
                  <c:v>Kapitalslit</c:v>
                </c:pt>
              </c:strCache>
            </c:strRef>
          </c:tx>
          <c:spPr>
            <a:ln w="44450"/>
          </c:spPr>
          <c:cat>
            <c:numRef>
              <c:f>'Ark1'!$J$5:$J$16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'Ark1'!$M$5:$M$16</c:f>
              <c:numCache>
                <c:formatCode>0.0</c:formatCode>
                <c:ptCount val="12"/>
                <c:pt idx="0">
                  <c:v>100</c:v>
                </c:pt>
                <c:pt idx="1">
                  <c:v>97.151335311571913</c:v>
                </c:pt>
                <c:pt idx="2">
                  <c:v>94.421364985163891</c:v>
                </c:pt>
                <c:pt idx="3">
                  <c:v>92.284866468843376</c:v>
                </c:pt>
                <c:pt idx="4">
                  <c:v>90.801186943620181</c:v>
                </c:pt>
                <c:pt idx="5">
                  <c:v>90.089020771513361</c:v>
                </c:pt>
                <c:pt idx="6">
                  <c:v>90.029673590504359</c:v>
                </c:pt>
                <c:pt idx="7">
                  <c:v>90.385756676557037</c:v>
                </c:pt>
                <c:pt idx="8">
                  <c:v>91.275964391691389</c:v>
                </c:pt>
                <c:pt idx="9">
                  <c:v>90.44510385756675</c:v>
                </c:pt>
                <c:pt idx="10">
                  <c:v>90.979228486646903</c:v>
                </c:pt>
                <c:pt idx="11">
                  <c:v>91.632047477743967</c:v>
                </c:pt>
              </c:numCache>
            </c:numRef>
          </c:val>
        </c:ser>
        <c:ser>
          <c:idx val="3"/>
          <c:order val="3"/>
          <c:tx>
            <c:strRef>
              <c:f>'Ark1'!$N$4</c:f>
              <c:strCache>
                <c:ptCount val="1"/>
                <c:pt idx="0">
                  <c:v>Produksjon</c:v>
                </c:pt>
              </c:strCache>
            </c:strRef>
          </c:tx>
          <c:spPr>
            <a:ln w="44450"/>
          </c:spPr>
          <c:cat>
            <c:numRef>
              <c:f>'Ark1'!$J$5:$J$16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'Ark1'!$N$5:$N$16</c:f>
              <c:numCache>
                <c:formatCode>0.0</c:formatCode>
                <c:ptCount val="12"/>
                <c:pt idx="0">
                  <c:v>100</c:v>
                </c:pt>
                <c:pt idx="1">
                  <c:v>98.757763975155427</c:v>
                </c:pt>
                <c:pt idx="2">
                  <c:v>98.362507058158585</c:v>
                </c:pt>
                <c:pt idx="3">
                  <c:v>99.774138904573618</c:v>
                </c:pt>
                <c:pt idx="4">
                  <c:v>104.17843026538623</c:v>
                </c:pt>
                <c:pt idx="5">
                  <c:v>102.65386787125865</c:v>
                </c:pt>
                <c:pt idx="6">
                  <c:v>102.08921513269291</c:v>
                </c:pt>
                <c:pt idx="7">
                  <c:v>102.31507622811971</c:v>
                </c:pt>
                <c:pt idx="8">
                  <c:v>107.34048560135552</c:v>
                </c:pt>
                <c:pt idx="9">
                  <c:v>102.48447204968915</c:v>
                </c:pt>
                <c:pt idx="10">
                  <c:v>104.57368718238234</c:v>
                </c:pt>
                <c:pt idx="11">
                  <c:v>103.83963862224732</c:v>
                </c:pt>
              </c:numCache>
            </c:numRef>
          </c:val>
        </c:ser>
        <c:marker val="1"/>
        <c:axId val="161364608"/>
        <c:axId val="161378688"/>
      </c:lineChart>
      <c:catAx>
        <c:axId val="1613646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nb-NO"/>
          </a:p>
        </c:txPr>
        <c:crossAx val="161378688"/>
        <c:crosses val="autoZero"/>
        <c:auto val="1"/>
        <c:lblAlgn val="ctr"/>
        <c:lblOffset val="100"/>
      </c:catAx>
      <c:valAx>
        <c:axId val="161378688"/>
        <c:scaling>
          <c:orientation val="minMax"/>
          <c:min val="6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 b="1"/>
            </a:pPr>
            <a:endParaRPr lang="nb-NO"/>
          </a:p>
        </c:txPr>
        <c:crossAx val="161364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240345412354603"/>
          <c:y val="3.1647500825416057E-4"/>
          <c:w val="0.87617452882593749"/>
          <c:h val="0.1134940405682632"/>
        </c:manualLayout>
      </c:layout>
      <c:spPr>
        <a:solidFill>
          <a:schemeClr val="accent4">
            <a:lumMod val="20000"/>
            <a:lumOff val="80000"/>
          </a:schemeClr>
        </a:solidFill>
      </c:spPr>
      <c:txPr>
        <a:bodyPr/>
        <a:lstStyle/>
        <a:p>
          <a:pPr>
            <a:defRPr sz="2000" b="1"/>
          </a:pPr>
          <a:endParaRPr lang="nb-NO"/>
        </a:p>
      </c:txPr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693285214348221"/>
          <c:y val="2.8252405949256338E-2"/>
          <c:w val="0.86903937007874221"/>
          <c:h val="0.84452136191309424"/>
        </c:manualLayout>
      </c:layout>
      <c:lineChart>
        <c:grouping val="standard"/>
        <c:ser>
          <c:idx val="0"/>
          <c:order val="0"/>
          <c:tx>
            <c:strRef>
              <c:f>Ark2!$D$20</c:f>
              <c:strCache>
                <c:ptCount val="1"/>
                <c:pt idx="0">
                  <c:v>"Nominell inntekt"</c:v>
                </c:pt>
              </c:strCache>
            </c:strRef>
          </c:tx>
          <c:spPr>
            <a:ln w="41275">
              <a:solidFill>
                <a:srgbClr val="0070C0"/>
              </a:solidFill>
              <a:prstDash val="sysDash"/>
            </a:ln>
          </c:spPr>
          <c:marker>
            <c:spPr>
              <a:solidFill>
                <a:sysClr val="windowText" lastClr="000000"/>
              </a:solidFill>
            </c:spPr>
          </c:marker>
          <c:cat>
            <c:numRef>
              <c:f>Ark2!$C$21:$C$28</c:f>
              <c:numCache>
                <c:formatCode>General</c:formatCode>
                <c:ptCount val="8"/>
                <c:pt idx="0">
                  <c:v>1975</c:v>
                </c:pt>
                <c:pt idx="1">
                  <c:v>1980</c:v>
                </c:pt>
                <c:pt idx="2">
                  <c:v>1985</c:v>
                </c:pt>
                <c:pt idx="3">
                  <c:v>1990</c:v>
                </c:pt>
                <c:pt idx="4">
                  <c:v>1995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</c:numCache>
            </c:numRef>
          </c:cat>
          <c:val>
            <c:numRef>
              <c:f>Ark2!$D$21:$D$28</c:f>
              <c:numCache>
                <c:formatCode>0</c:formatCode>
                <c:ptCount val="8"/>
                <c:pt idx="0">
                  <c:v>25100</c:v>
                </c:pt>
                <c:pt idx="1">
                  <c:v>59700</c:v>
                </c:pt>
                <c:pt idx="2">
                  <c:v>80600</c:v>
                </c:pt>
                <c:pt idx="3">
                  <c:v>109600</c:v>
                </c:pt>
                <c:pt idx="4">
                  <c:v>124000</c:v>
                </c:pt>
                <c:pt idx="5">
                  <c:v>151900</c:v>
                </c:pt>
                <c:pt idx="6">
                  <c:v>156700</c:v>
                </c:pt>
                <c:pt idx="7">
                  <c:v>248900</c:v>
                </c:pt>
              </c:numCache>
            </c:numRef>
          </c:val>
        </c:ser>
        <c:ser>
          <c:idx val="1"/>
          <c:order val="1"/>
          <c:tx>
            <c:strRef>
              <c:f>Ark2!$E$20</c:f>
              <c:strCache>
                <c:ptCount val="1"/>
                <c:pt idx="0">
                  <c:v>"Realinntekt"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pPr>
              <a:solidFill>
                <a:sysClr val="windowText" lastClr="000000"/>
              </a:solidFill>
            </c:spPr>
          </c:marker>
          <c:cat>
            <c:numRef>
              <c:f>Ark2!$C$21:$C$28</c:f>
              <c:numCache>
                <c:formatCode>General</c:formatCode>
                <c:ptCount val="8"/>
                <c:pt idx="0">
                  <c:v>1975</c:v>
                </c:pt>
                <c:pt idx="1">
                  <c:v>1980</c:v>
                </c:pt>
                <c:pt idx="2">
                  <c:v>1985</c:v>
                </c:pt>
                <c:pt idx="3">
                  <c:v>1990</c:v>
                </c:pt>
                <c:pt idx="4">
                  <c:v>1995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</c:numCache>
            </c:numRef>
          </c:cat>
          <c:val>
            <c:numRef>
              <c:f>Ark2!$E$21:$E$28</c:f>
              <c:numCache>
                <c:formatCode>0</c:formatCode>
                <c:ptCount val="8"/>
                <c:pt idx="0">
                  <c:v>120600</c:v>
                </c:pt>
                <c:pt idx="1">
                  <c:v>191300</c:v>
                </c:pt>
                <c:pt idx="2">
                  <c:v>167600</c:v>
                </c:pt>
                <c:pt idx="3">
                  <c:v>168700</c:v>
                </c:pt>
                <c:pt idx="4">
                  <c:v>169500</c:v>
                </c:pt>
                <c:pt idx="5">
                  <c:v>185500</c:v>
                </c:pt>
                <c:pt idx="6">
                  <c:v>175400</c:v>
                </c:pt>
                <c:pt idx="7">
                  <c:v>248900</c:v>
                </c:pt>
              </c:numCache>
            </c:numRef>
          </c:val>
        </c:ser>
        <c:marker val="1"/>
        <c:axId val="162079104"/>
        <c:axId val="162081024"/>
      </c:lineChart>
      <c:catAx>
        <c:axId val="1620791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nb-NO"/>
          </a:p>
        </c:txPr>
        <c:crossAx val="162081024"/>
        <c:crosses val="autoZero"/>
        <c:auto val="1"/>
        <c:lblAlgn val="ctr"/>
        <c:lblOffset val="100"/>
      </c:catAx>
      <c:valAx>
        <c:axId val="162081024"/>
        <c:scaling>
          <c:orientation val="minMax"/>
          <c:max val="25000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800" b="1"/>
            </a:pPr>
            <a:endParaRPr lang="nb-NO"/>
          </a:p>
        </c:txPr>
        <c:crossAx val="162079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59722200039397"/>
          <c:y val="4.2456692913386196E-3"/>
          <c:w val="0.77069439342394941"/>
          <c:h val="0.22596729254997075"/>
        </c:manualLayout>
      </c:layout>
      <c:txPr>
        <a:bodyPr/>
        <a:lstStyle/>
        <a:p>
          <a:pPr>
            <a:defRPr sz="2400"/>
          </a:pPr>
          <a:endParaRPr lang="nb-NO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4865264856888565E-2"/>
          <c:y val="4.1595300587426567E-2"/>
          <c:w val="0.87662236967043261"/>
          <c:h val="0.68564604424446962"/>
        </c:manualLayout>
      </c:layout>
      <c:barChart>
        <c:barDir val="col"/>
        <c:grouping val="clustered"/>
        <c:ser>
          <c:idx val="0"/>
          <c:order val="0"/>
          <c:tx>
            <c:strRef>
              <c:f>'Ark1'!$E$20</c:f>
              <c:strCache>
                <c:ptCount val="1"/>
                <c:pt idx="0">
                  <c:v>2001</c:v>
                </c:pt>
              </c:strCache>
            </c:strRef>
          </c:tx>
          <c:cat>
            <c:strRef>
              <c:f>'Ark1'!$D$21:$D$30</c:f>
              <c:strCache>
                <c:ptCount val="10"/>
                <c:pt idx="0">
                  <c:v>Melk og storfeslakt</c:v>
                </c:pt>
                <c:pt idx="1">
                  <c:v>Korn</c:v>
                </c:pt>
                <c:pt idx="2">
                  <c:v>Sau</c:v>
                </c:pt>
                <c:pt idx="3">
                  <c:v>Geitmelk</c:v>
                </c:pt>
                <c:pt idx="4">
                  <c:v>Svin og korn</c:v>
                </c:pt>
                <c:pt idx="5">
                  <c:v>Egg og korn</c:v>
                </c:pt>
                <c:pt idx="6">
                  <c:v>Poteter og korn</c:v>
                </c:pt>
                <c:pt idx="7">
                  <c:v>Storfeslakt/ammeku</c:v>
                </c:pt>
                <c:pt idx="8">
                  <c:v>Frukt/bær og sau</c:v>
                </c:pt>
                <c:pt idx="9">
                  <c:v>Kylling og korn</c:v>
                </c:pt>
              </c:strCache>
            </c:strRef>
          </c:cat>
          <c:val>
            <c:numRef>
              <c:f>'Ark1'!$E$21:$E$30</c:f>
              <c:numCache>
                <c:formatCode>0\ %</c:formatCode>
                <c:ptCount val="10"/>
                <c:pt idx="0">
                  <c:v>0.5277839714321978</c:v>
                </c:pt>
                <c:pt idx="1">
                  <c:v>0.49494197593965844</c:v>
                </c:pt>
                <c:pt idx="2">
                  <c:v>0.37178963834013112</c:v>
                </c:pt>
                <c:pt idx="3">
                  <c:v>0.53923784890760651</c:v>
                </c:pt>
                <c:pt idx="4">
                  <c:v>0.72691472538479762</c:v>
                </c:pt>
                <c:pt idx="5">
                  <c:v>0.56810408998446049</c:v>
                </c:pt>
                <c:pt idx="6">
                  <c:v>0.63309515397044158</c:v>
                </c:pt>
                <c:pt idx="7">
                  <c:v>0.25160796797442592</c:v>
                </c:pt>
                <c:pt idx="8">
                  <c:v>0.35900136184167858</c:v>
                </c:pt>
              </c:numCache>
            </c:numRef>
          </c:val>
        </c:ser>
        <c:ser>
          <c:idx val="1"/>
          <c:order val="1"/>
          <c:tx>
            <c:strRef>
              <c:f>'Ark1'!$F$20</c:f>
              <c:strCache>
                <c:ptCount val="1"/>
                <c:pt idx="0">
                  <c:v>2006</c:v>
                </c:pt>
              </c:strCache>
            </c:strRef>
          </c:tx>
          <c:cat>
            <c:strRef>
              <c:f>'Ark1'!$D$21:$D$30</c:f>
              <c:strCache>
                <c:ptCount val="10"/>
                <c:pt idx="0">
                  <c:v>Melk og storfeslakt</c:v>
                </c:pt>
                <c:pt idx="1">
                  <c:v>Korn</c:v>
                </c:pt>
                <c:pt idx="2">
                  <c:v>Sau</c:v>
                </c:pt>
                <c:pt idx="3">
                  <c:v>Geitmelk</c:v>
                </c:pt>
                <c:pt idx="4">
                  <c:v>Svin og korn</c:v>
                </c:pt>
                <c:pt idx="5">
                  <c:v>Egg og korn</c:v>
                </c:pt>
                <c:pt idx="6">
                  <c:v>Poteter og korn</c:v>
                </c:pt>
                <c:pt idx="7">
                  <c:v>Storfeslakt/ammeku</c:v>
                </c:pt>
                <c:pt idx="8">
                  <c:v>Frukt/bær og sau</c:v>
                </c:pt>
                <c:pt idx="9">
                  <c:v>Kylling og korn</c:v>
                </c:pt>
              </c:strCache>
            </c:strRef>
          </c:cat>
          <c:val>
            <c:numRef>
              <c:f>'Ark1'!$F$21:$F$30</c:f>
              <c:numCache>
                <c:formatCode>0\ %</c:formatCode>
                <c:ptCount val="10"/>
                <c:pt idx="0">
                  <c:v>0.49861111111111112</c:v>
                </c:pt>
                <c:pt idx="1">
                  <c:v>0.60694444444444906</c:v>
                </c:pt>
                <c:pt idx="2">
                  <c:v>0.36833333333333335</c:v>
                </c:pt>
                <c:pt idx="3">
                  <c:v>0.53388888888888963</c:v>
                </c:pt>
                <c:pt idx="4">
                  <c:v>0.65611111111111164</c:v>
                </c:pt>
                <c:pt idx="5">
                  <c:v>0.5905555555555555</c:v>
                </c:pt>
                <c:pt idx="6">
                  <c:v>0.61194444444444906</c:v>
                </c:pt>
                <c:pt idx="7">
                  <c:v>0.2911111111111111</c:v>
                </c:pt>
                <c:pt idx="8">
                  <c:v>0.51472222222222219</c:v>
                </c:pt>
                <c:pt idx="9">
                  <c:v>0.82972222222222225</c:v>
                </c:pt>
              </c:numCache>
            </c:numRef>
          </c:val>
        </c:ser>
        <c:ser>
          <c:idx val="2"/>
          <c:order val="2"/>
          <c:tx>
            <c:strRef>
              <c:f>'Ark1'!$G$20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'Ark1'!$D$21:$D$30</c:f>
              <c:strCache>
                <c:ptCount val="10"/>
                <c:pt idx="0">
                  <c:v>Melk og storfeslakt</c:v>
                </c:pt>
                <c:pt idx="1">
                  <c:v>Korn</c:v>
                </c:pt>
                <c:pt idx="2">
                  <c:v>Sau</c:v>
                </c:pt>
                <c:pt idx="3">
                  <c:v>Geitmelk</c:v>
                </c:pt>
                <c:pt idx="4">
                  <c:v>Svin og korn</c:v>
                </c:pt>
                <c:pt idx="5">
                  <c:v>Egg og korn</c:v>
                </c:pt>
                <c:pt idx="6">
                  <c:v>Poteter og korn</c:v>
                </c:pt>
                <c:pt idx="7">
                  <c:v>Storfeslakt/ammeku</c:v>
                </c:pt>
                <c:pt idx="8">
                  <c:v>Frukt/bær og sau</c:v>
                </c:pt>
                <c:pt idx="9">
                  <c:v>Kylling og korn</c:v>
                </c:pt>
              </c:strCache>
            </c:strRef>
          </c:cat>
          <c:val>
            <c:numRef>
              <c:f>'Ark1'!$G$21:$G$30</c:f>
              <c:numCache>
                <c:formatCode>0\ %</c:formatCode>
                <c:ptCount val="10"/>
                <c:pt idx="0">
                  <c:v>0.71609042553191493</c:v>
                </c:pt>
                <c:pt idx="1">
                  <c:v>0.42132092198582044</c:v>
                </c:pt>
                <c:pt idx="2">
                  <c:v>0.50886524822694956</c:v>
                </c:pt>
                <c:pt idx="3">
                  <c:v>0.76817375886524819</c:v>
                </c:pt>
                <c:pt idx="4">
                  <c:v>0.62101063829787706</c:v>
                </c:pt>
                <c:pt idx="5">
                  <c:v>0.80851063829787262</c:v>
                </c:pt>
                <c:pt idx="6">
                  <c:v>0.64738475177304966</c:v>
                </c:pt>
                <c:pt idx="7">
                  <c:v>0.5183953900709215</c:v>
                </c:pt>
                <c:pt idx="8">
                  <c:v>0.70589539007092195</c:v>
                </c:pt>
                <c:pt idx="9">
                  <c:v>0.83045212765957765</c:v>
                </c:pt>
              </c:numCache>
            </c:numRef>
          </c:val>
        </c:ser>
        <c:axId val="162127872"/>
        <c:axId val="162129408"/>
      </c:barChart>
      <c:catAx>
        <c:axId val="1621278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nb-NO"/>
          </a:p>
        </c:txPr>
        <c:crossAx val="162129408"/>
        <c:crosses val="autoZero"/>
        <c:auto val="1"/>
        <c:lblAlgn val="ctr"/>
        <c:lblOffset val="100"/>
      </c:catAx>
      <c:valAx>
        <c:axId val="162129408"/>
        <c:scaling>
          <c:orientation val="minMax"/>
          <c:max val="1"/>
        </c:scaling>
        <c:axPos val="l"/>
        <c:majorGridlines/>
        <c:numFmt formatCode="0\ %" sourceLinked="1"/>
        <c:tickLblPos val="nextTo"/>
        <c:txPr>
          <a:bodyPr/>
          <a:lstStyle/>
          <a:p>
            <a:pPr>
              <a:defRPr sz="1800" b="1"/>
            </a:pPr>
            <a:endParaRPr lang="nb-NO"/>
          </a:p>
        </c:txPr>
        <c:crossAx val="162127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225262385394365"/>
          <c:y val="2.341457317835267E-2"/>
          <c:w val="0.68771159800153225"/>
          <c:h val="0.13412298462692171"/>
        </c:manualLayout>
      </c:layout>
      <c:txPr>
        <a:bodyPr/>
        <a:lstStyle/>
        <a:p>
          <a:pPr>
            <a:defRPr sz="3200" b="1"/>
          </a:pPr>
          <a:endParaRPr lang="nb-NO"/>
        </a:p>
      </c:txPr>
    </c:legend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5086914435333899E-2"/>
          <c:y val="2.6139219903591606E-2"/>
          <c:w val="0.67257395272593135"/>
          <c:h val="0.89697281955161035"/>
        </c:manualLayout>
      </c:layout>
      <c:barChart>
        <c:barDir val="col"/>
        <c:grouping val="stacked"/>
        <c:ser>
          <c:idx val="0"/>
          <c:order val="0"/>
          <c:tx>
            <c:strRef>
              <c:f>'Ark1'!$B$2</c:f>
              <c:strCache>
                <c:ptCount val="1"/>
                <c:pt idx="0">
                  <c:v>Kvoteimport</c:v>
                </c:pt>
              </c:strCache>
            </c:strRef>
          </c:tx>
          <c:spPr>
            <a:solidFill>
              <a:srgbClr val="000099"/>
            </a:solidFill>
          </c:spPr>
          <c:dPt>
            <c:idx val="5"/>
            <c:spPr>
              <a:pattFill prst="pct50">
                <a:fgClr>
                  <a:srgbClr val="000099"/>
                </a:fgClr>
                <a:bgClr>
                  <a:srgbClr val="FFFFFF"/>
                </a:bgClr>
              </a:pattFill>
            </c:spPr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nb-NO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nb-NO"/>
              </a:p>
            </c:txPr>
            <c:showVal val="1"/>
          </c:dLbls>
          <c:cat>
            <c:strRef>
              <c:f>'Ark1'!$A$3:$A$8</c:f>
              <c:strCache>
                <c:ptCount val="6"/>
                <c:pt idx="0">
                  <c:v>2000</c:v>
                </c:pt>
                <c:pt idx="1">
                  <c:v>2005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Anslag 2012</c:v>
                </c:pt>
              </c:strCache>
            </c:strRef>
          </c:cat>
          <c:val>
            <c:numRef>
              <c:f>'Ark1'!$B$3:$B$8</c:f>
              <c:numCache>
                <c:formatCode>General</c:formatCode>
                <c:ptCount val="6"/>
                <c:pt idx="0">
                  <c:v>2512</c:v>
                </c:pt>
                <c:pt idx="1">
                  <c:v>3982</c:v>
                </c:pt>
                <c:pt idx="2">
                  <c:v>4492</c:v>
                </c:pt>
                <c:pt idx="3">
                  <c:v>4377</c:v>
                </c:pt>
                <c:pt idx="4">
                  <c:v>4412</c:v>
                </c:pt>
                <c:pt idx="5">
                  <c:v>7200</c:v>
                </c:pt>
              </c:numCache>
            </c:numRef>
          </c:val>
        </c:ser>
        <c:ser>
          <c:idx val="1"/>
          <c:order val="1"/>
          <c:tx>
            <c:strRef>
              <c:f>'Ark1'!$C$2</c:f>
              <c:strCache>
                <c:ptCount val="1"/>
                <c:pt idx="0">
                  <c:v>Import til ordinær toll</c:v>
                </c:pt>
              </c:strCache>
            </c:strRef>
          </c:tx>
          <c:spPr>
            <a:solidFill>
              <a:srgbClr val="99CCFF"/>
            </a:solidFill>
          </c:spPr>
          <c:dPt>
            <c:idx val="5"/>
            <c:spPr>
              <a:pattFill prst="pct50">
                <a:fgClr>
                  <a:srgbClr val="99CCFF"/>
                </a:fgClr>
                <a:bgClr>
                  <a:srgbClr val="FFFFFF"/>
                </a:bgClr>
              </a:pattFill>
            </c:spPr>
          </c:dPt>
          <c:dLbls>
            <c:showVal val="1"/>
          </c:dLbls>
          <c:cat>
            <c:strRef>
              <c:f>'Ark1'!$A$3:$A$8</c:f>
              <c:strCache>
                <c:ptCount val="6"/>
                <c:pt idx="0">
                  <c:v>2000</c:v>
                </c:pt>
                <c:pt idx="1">
                  <c:v>2005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Anslag 2012</c:v>
                </c:pt>
              </c:strCache>
            </c:strRef>
          </c:cat>
          <c:val>
            <c:numRef>
              <c:f>'Ark1'!$C$3:$C$8</c:f>
              <c:numCache>
                <c:formatCode>General</c:formatCode>
                <c:ptCount val="6"/>
                <c:pt idx="0">
                  <c:v>680</c:v>
                </c:pt>
                <c:pt idx="1">
                  <c:v>3442</c:v>
                </c:pt>
                <c:pt idx="2">
                  <c:v>2628</c:v>
                </c:pt>
                <c:pt idx="3">
                  <c:v>2913</c:v>
                </c:pt>
                <c:pt idx="4">
                  <c:v>3665</c:v>
                </c:pt>
                <c:pt idx="5">
                  <c:v>3600</c:v>
                </c:pt>
              </c:numCache>
            </c:numRef>
          </c:val>
        </c:ser>
        <c:ser>
          <c:idx val="2"/>
          <c:order val="2"/>
          <c:tx>
            <c:strRef>
              <c:f>'Ark1'!$D$2</c:f>
              <c:strCache>
                <c:ptCount val="1"/>
                <c:pt idx="0">
                  <c:v>Utenlandsk bearbeiding (norsk melk)</c:v>
                </c:pt>
              </c:strCache>
            </c:strRef>
          </c:tx>
          <c:spPr>
            <a:solidFill>
              <a:srgbClr val="FFFF99"/>
            </a:solidFill>
          </c:spPr>
          <c:dPt>
            <c:idx val="5"/>
            <c:spPr>
              <a:pattFill prst="pct50">
                <a:fgClr>
                  <a:srgbClr val="FFFF99"/>
                </a:fgClr>
                <a:bgClr>
                  <a:srgbClr val="FFFFFF"/>
                </a:bgClr>
              </a:pattFill>
            </c:spPr>
          </c:dPt>
          <c:dLbls>
            <c:dLbl>
              <c:idx val="0"/>
              <c:delete val="1"/>
            </c:dLbl>
            <c:showVal val="1"/>
          </c:dLbls>
          <c:cat>
            <c:strRef>
              <c:f>'Ark1'!$A$3:$A$8</c:f>
              <c:strCache>
                <c:ptCount val="6"/>
                <c:pt idx="0">
                  <c:v>2000</c:v>
                </c:pt>
                <c:pt idx="1">
                  <c:v>2005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Anslag 2012</c:v>
                </c:pt>
              </c:strCache>
            </c:strRef>
          </c:cat>
          <c:val>
            <c:numRef>
              <c:f>'Ark1'!$D$3:$D$8</c:f>
              <c:numCache>
                <c:formatCode>General</c:formatCode>
                <c:ptCount val="6"/>
                <c:pt idx="0">
                  <c:v>0</c:v>
                </c:pt>
                <c:pt idx="1">
                  <c:v>591</c:v>
                </c:pt>
                <c:pt idx="2">
                  <c:v>1324</c:v>
                </c:pt>
                <c:pt idx="3">
                  <c:v>1423</c:v>
                </c:pt>
                <c:pt idx="4">
                  <c:v>1535</c:v>
                </c:pt>
                <c:pt idx="5">
                  <c:v>1500</c:v>
                </c:pt>
              </c:numCache>
            </c:numRef>
          </c:val>
        </c:ser>
        <c:ser>
          <c:idx val="3"/>
          <c:order val="3"/>
          <c:tx>
            <c:strRef>
              <c:f>'Ark1'!$E$2</c:f>
              <c:strCache>
                <c:ptCount val="1"/>
                <c:pt idx="0">
                  <c:v>Analogost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Pt>
            <c:idx val="5"/>
            <c:spPr>
              <a:pattFill prst="pct50">
                <a:fgClr>
                  <a:srgbClr val="FFFFFF">
                    <a:lumMod val="75000"/>
                  </a:srgbClr>
                </a:fgClr>
                <a:bgClr>
                  <a:srgbClr val="FFFFFF"/>
                </a:bgClr>
              </a:pattFill>
            </c:spPr>
          </c:dPt>
          <c:dLbls>
            <c:showVal val="1"/>
          </c:dLbls>
          <c:cat>
            <c:strRef>
              <c:f>'Ark1'!$A$3:$A$8</c:f>
              <c:strCache>
                <c:ptCount val="6"/>
                <c:pt idx="0">
                  <c:v>2000</c:v>
                </c:pt>
                <c:pt idx="1">
                  <c:v>2005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Anslag 2012</c:v>
                </c:pt>
              </c:strCache>
            </c:strRef>
          </c:cat>
          <c:val>
            <c:numRef>
              <c:f>'Ark1'!$E$3:$E$8</c:f>
              <c:numCache>
                <c:formatCode>General</c:formatCode>
                <c:ptCount val="6"/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</c:numCache>
            </c:numRef>
          </c:val>
        </c:ser>
        <c:overlap val="100"/>
        <c:axId val="162168832"/>
        <c:axId val="162170368"/>
      </c:barChart>
      <c:catAx>
        <c:axId val="1621688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nb-NO"/>
          </a:p>
        </c:txPr>
        <c:crossAx val="162170368"/>
        <c:crosses val="autoZero"/>
        <c:auto val="1"/>
        <c:lblAlgn val="ctr"/>
        <c:lblOffset val="100"/>
      </c:catAx>
      <c:valAx>
        <c:axId val="1621703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162168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39546365370472"/>
          <c:y val="2.6091840663056819E-2"/>
          <c:w val="0.1973195799929352"/>
          <c:h val="0.90252808195456646"/>
        </c:manualLayout>
      </c:layout>
      <c:spPr>
        <a:solidFill>
          <a:srgbClr val="8064A2">
            <a:lumMod val="20000"/>
            <a:lumOff val="80000"/>
          </a:srgbClr>
        </a:solidFill>
      </c:spPr>
      <c:txPr>
        <a:bodyPr/>
        <a:lstStyle/>
        <a:p>
          <a:pPr>
            <a:defRPr sz="1800"/>
          </a:pPr>
          <a:endParaRPr lang="nb-NO"/>
        </a:p>
      </c:txPr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r>
              <a:rPr lang="nn-NO" sz="1600" dirty="0">
                <a:solidFill>
                  <a:schemeClr val="bg1"/>
                </a:solidFill>
              </a:rPr>
              <a:t>Produsert i norsk jordbruk på norsk fôr </a:t>
            </a:r>
          </a:p>
        </c:rich>
      </c:tx>
      <c:layout>
        <c:manualLayout>
          <c:xMode val="edge"/>
          <c:yMode val="edge"/>
          <c:x val="0.22329435709983694"/>
          <c:y val="3.0365769496204401E-2"/>
        </c:manualLayout>
      </c:layout>
      <c:spPr>
        <a:solidFill>
          <a:schemeClr val="accent2"/>
        </a:solidFill>
      </c:spPr>
    </c:title>
    <c:plotArea>
      <c:layout>
        <c:manualLayout>
          <c:layoutTarget val="inner"/>
          <c:xMode val="edge"/>
          <c:yMode val="edge"/>
          <c:x val="0.11367707532866725"/>
          <c:y val="7.6415013340724036E-2"/>
          <c:w val="0.9245681730541977"/>
          <c:h val="0.80330284801356355"/>
        </c:manualLayout>
      </c:layout>
      <c:lineChart>
        <c:grouping val="standard"/>
        <c:ser>
          <c:idx val="3"/>
          <c:order val="0"/>
          <c:tx>
            <c:strRef>
              <c:f>'Ark1'!$A$6:$B$6</c:f>
              <c:strCache>
                <c:ptCount val="1"/>
                <c:pt idx="0">
                  <c:v>Produsert i norsk jordbruk på norsk fôr </c:v>
                </c:pt>
              </c:strCache>
            </c:strRef>
          </c:tx>
          <c:spPr>
            <a:ln w="41275">
              <a:solidFill>
                <a:srgbClr val="7030A0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5B51"/>
                </a:solidFill>
                <a:prstDash val="solid"/>
              </a:ln>
            </c:spPr>
          </c:marker>
          <c:cat>
            <c:numRef>
              <c:f>'Ark1'!$K$2:$AE$2</c:f>
              <c:numCache>
                <c:formatCode>0_)</c:formatCode>
                <c:ptCount val="2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</c:numCache>
            </c:numRef>
          </c:cat>
          <c:val>
            <c:numRef>
              <c:f>'Ark1'!$K$6:$AE$6</c:f>
              <c:numCache>
                <c:formatCode>0.0</c:formatCode>
                <c:ptCount val="21"/>
                <c:pt idx="0">
                  <c:v>39.222863187144</c:v>
                </c:pt>
                <c:pt idx="1">
                  <c:v>45.891002321889992</c:v>
                </c:pt>
                <c:pt idx="2">
                  <c:v>45.217628520307294</c:v>
                </c:pt>
                <c:pt idx="3">
                  <c:v>42.01252802485601</c:v>
                </c:pt>
                <c:pt idx="4">
                  <c:v>44.365131714639283</c:v>
                </c:pt>
                <c:pt idx="10">
                  <c:v>45.550113021655768</c:v>
                </c:pt>
                <c:pt idx="11">
                  <c:v>46.148387040844099</c:v>
                </c:pt>
                <c:pt idx="12">
                  <c:v>41.232094728726437</c:v>
                </c:pt>
                <c:pt idx="13">
                  <c:v>44.475433577875037</c:v>
                </c:pt>
                <c:pt idx="14">
                  <c:v>47.391382618031564</c:v>
                </c:pt>
                <c:pt idx="15">
                  <c:v>47.237746965252896</c:v>
                </c:pt>
                <c:pt idx="16">
                  <c:v>47.550825514576076</c:v>
                </c:pt>
                <c:pt idx="17">
                  <c:v>45.183881190600744</c:v>
                </c:pt>
                <c:pt idx="18">
                  <c:v>44.514167690765895</c:v>
                </c:pt>
                <c:pt idx="19">
                  <c:v>42.084229372001829</c:v>
                </c:pt>
                <c:pt idx="20">
                  <c:v>39.125870244987624</c:v>
                </c:pt>
              </c:numCache>
            </c:numRef>
          </c:val>
        </c:ser>
        <c:marker val="1"/>
        <c:axId val="162055296"/>
        <c:axId val="162057216"/>
      </c:lineChart>
      <c:catAx>
        <c:axId val="162055296"/>
        <c:scaling>
          <c:orientation val="minMax"/>
        </c:scaling>
        <c:axPos val="b"/>
        <c:numFmt formatCode="0_)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62057216"/>
        <c:crosses val="autoZero"/>
        <c:lblAlgn val="ctr"/>
        <c:lblOffset val="100"/>
        <c:tickLblSkip val="2"/>
        <c:tickMarkSkip val="1"/>
      </c:catAx>
      <c:valAx>
        <c:axId val="162057216"/>
        <c:scaling>
          <c:orientation val="minMax"/>
          <c:min val="37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nb-NO" sz="1200"/>
                  <a:t>Prosent</a:t>
                </a:r>
              </a:p>
            </c:rich>
          </c:tx>
          <c:layout>
            <c:manualLayout>
              <c:xMode val="edge"/>
              <c:yMode val="edge"/>
              <c:x val="0"/>
              <c:y val="6.7067703493585498E-3"/>
            </c:manualLayout>
          </c:layout>
        </c:title>
        <c:numFmt formatCode="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6205529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65507436570428"/>
          <c:y val="6.9919072615923034E-2"/>
          <c:w val="0.88640179352580961"/>
          <c:h val="0.77970654709828247"/>
        </c:manualLayout>
      </c:layout>
      <c:barChart>
        <c:barDir val="col"/>
        <c:grouping val="clustered"/>
        <c:ser>
          <c:idx val="0"/>
          <c:order val="0"/>
          <c:tx>
            <c:strRef>
              <c:f>'Ark1'!$D$7</c:f>
              <c:strCache>
                <c:ptCount val="1"/>
                <c:pt idx="0">
                  <c:v>Krav</c:v>
                </c:pt>
              </c:strCache>
            </c:strRef>
          </c:tx>
          <c:spPr>
            <a:noFill/>
            <a:ln w="34925">
              <a:solidFill>
                <a:schemeClr val="tx1"/>
              </a:solidFill>
            </a:ln>
          </c:spPr>
          <c:cat>
            <c:numRef>
              <c:f>'Ark1'!$C$8:$C$13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'Ark1'!$D$8:$D$13</c:f>
              <c:numCache>
                <c:formatCode>General</c:formatCode>
                <c:ptCount val="6"/>
                <c:pt idx="0">
                  <c:v>1720</c:v>
                </c:pt>
                <c:pt idx="1">
                  <c:v>2100</c:v>
                </c:pt>
                <c:pt idx="2">
                  <c:v>3300</c:v>
                </c:pt>
                <c:pt idx="3">
                  <c:v>2000</c:v>
                </c:pt>
                <c:pt idx="4">
                  <c:v>1865</c:v>
                </c:pt>
                <c:pt idx="5">
                  <c:v>2600</c:v>
                </c:pt>
              </c:numCache>
            </c:numRef>
          </c:val>
        </c:ser>
        <c:ser>
          <c:idx val="1"/>
          <c:order val="1"/>
          <c:tx>
            <c:strRef>
              <c:f>'Ark1'!$E$7</c:f>
              <c:strCache>
                <c:ptCount val="1"/>
                <c:pt idx="0">
                  <c:v>Tilbud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cat>
            <c:numRef>
              <c:f>'Ark1'!$C$8:$C$13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'Ark1'!$E$8:$E$13</c:f>
              <c:numCache>
                <c:formatCode>General</c:formatCode>
                <c:ptCount val="6"/>
                <c:pt idx="0">
                  <c:v>520</c:v>
                </c:pt>
                <c:pt idx="1">
                  <c:v>720</c:v>
                </c:pt>
                <c:pt idx="2">
                  <c:v>1600</c:v>
                </c:pt>
                <c:pt idx="3">
                  <c:v>950</c:v>
                </c:pt>
                <c:pt idx="4">
                  <c:v>750</c:v>
                </c:pt>
                <c:pt idx="5">
                  <c:v>1000</c:v>
                </c:pt>
              </c:numCache>
            </c:numRef>
          </c:val>
        </c:ser>
        <c:ser>
          <c:idx val="2"/>
          <c:order val="2"/>
          <c:tx>
            <c:strRef>
              <c:f>'Ark1'!$F$7</c:f>
              <c:strCache>
                <c:ptCount val="1"/>
                <c:pt idx="0">
                  <c:v>Resultat</c:v>
                </c:pt>
              </c:strCache>
            </c:strRef>
          </c:tx>
          <c:spPr>
            <a:solidFill>
              <a:schemeClr val="tx1"/>
            </a:solidFill>
          </c:spPr>
          <c:cat>
            <c:numRef>
              <c:f>'Ark1'!$C$8:$C$13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'Ark1'!$F$8:$F$13</c:f>
              <c:numCache>
                <c:formatCode>General</c:formatCode>
                <c:ptCount val="6"/>
                <c:pt idx="0">
                  <c:v>850</c:v>
                </c:pt>
                <c:pt idx="1">
                  <c:v>975</c:v>
                </c:pt>
                <c:pt idx="2">
                  <c:v>2400</c:v>
                </c:pt>
                <c:pt idx="3">
                  <c:v>1200</c:v>
                </c:pt>
                <c:pt idx="4">
                  <c:v>950</c:v>
                </c:pt>
                <c:pt idx="5">
                  <c:v>1420</c:v>
                </c:pt>
              </c:numCache>
            </c:numRef>
          </c:val>
        </c:ser>
        <c:axId val="162291712"/>
        <c:axId val="162293248"/>
      </c:barChart>
      <c:catAx>
        <c:axId val="162291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400" b="1"/>
            </a:pPr>
            <a:endParaRPr lang="nb-NO"/>
          </a:p>
        </c:txPr>
        <c:crossAx val="162293248"/>
        <c:crosses val="autoZero"/>
        <c:auto val="1"/>
        <c:lblAlgn val="ctr"/>
        <c:lblOffset val="100"/>
      </c:catAx>
      <c:valAx>
        <c:axId val="1622932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 b="1"/>
            </a:pPr>
            <a:endParaRPr lang="nb-NO"/>
          </a:p>
        </c:txPr>
        <c:crossAx val="162291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963413819847874"/>
          <c:y val="4.0536599591717813E-3"/>
          <c:w val="0.84309351741991434"/>
          <c:h val="0.12615157480314862"/>
        </c:manualLayout>
      </c:layout>
      <c:txPr>
        <a:bodyPr/>
        <a:lstStyle/>
        <a:p>
          <a:pPr>
            <a:defRPr sz="2400" b="1"/>
          </a:pPr>
          <a:endParaRPr lang="nb-NO"/>
        </a:p>
      </c:txPr>
    </c:legend>
    <c:plotVisOnly val="1"/>
  </c:chart>
  <c:externalData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FF89E1-898F-4655-BECC-A42A590BF794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211BDA41-EF63-4BB7-B561-352F838D8768}">
      <dgm:prSet phldrT="[Tekst]" custT="1"/>
      <dgm:spPr/>
      <dgm:t>
        <a:bodyPr/>
        <a:lstStyle/>
        <a:p>
          <a:r>
            <a:rPr lang="nb-NO" sz="2800" dirty="0" smtClean="0"/>
            <a:t>Økt mat- og energiproduksjon </a:t>
          </a:r>
        </a:p>
        <a:p>
          <a:r>
            <a:rPr lang="nb-NO" sz="2800" dirty="0" smtClean="0"/>
            <a:t>basert på norske ressurser</a:t>
          </a:r>
          <a:endParaRPr lang="nb-NO" sz="2800" dirty="0"/>
        </a:p>
      </dgm:t>
    </dgm:pt>
    <dgm:pt modelId="{8929B55B-3F79-4B5E-A4B0-928795D8DD02}" type="parTrans" cxnId="{8D8E280A-2D80-4289-ABE2-FC85C4DAD77E}">
      <dgm:prSet/>
      <dgm:spPr/>
      <dgm:t>
        <a:bodyPr/>
        <a:lstStyle/>
        <a:p>
          <a:endParaRPr lang="nb-NO"/>
        </a:p>
      </dgm:t>
    </dgm:pt>
    <dgm:pt modelId="{E3D8C9AC-0B09-4F5F-B9D0-0A1133AD4F61}" type="sibTrans" cxnId="{8D8E280A-2D80-4289-ABE2-FC85C4DAD77E}">
      <dgm:prSet/>
      <dgm:spPr/>
      <dgm:t>
        <a:bodyPr/>
        <a:lstStyle/>
        <a:p>
          <a:endParaRPr lang="nb-NO"/>
        </a:p>
      </dgm:t>
    </dgm:pt>
    <dgm:pt modelId="{3A39E1D5-49DA-4BF0-B16A-6E243C521E7B}">
      <dgm:prSet phldrT="[Tekst]" custT="1"/>
      <dgm:spPr/>
      <dgm:t>
        <a:bodyPr/>
        <a:lstStyle/>
        <a:p>
          <a:r>
            <a:rPr lang="nb-NO" sz="2000" dirty="0" smtClean="0"/>
            <a:t>Utnytte norske ressurser</a:t>
          </a:r>
          <a:endParaRPr lang="nb-NO" sz="2000" dirty="0"/>
        </a:p>
      </dgm:t>
    </dgm:pt>
    <dgm:pt modelId="{4BD0DD9A-DA89-4A0F-BECB-1E37F203FA10}" type="parTrans" cxnId="{9CC2FACB-09D8-45A2-B634-07A61A4DB265}">
      <dgm:prSet/>
      <dgm:spPr/>
      <dgm:t>
        <a:bodyPr/>
        <a:lstStyle/>
        <a:p>
          <a:endParaRPr lang="nb-NO"/>
        </a:p>
      </dgm:t>
    </dgm:pt>
    <dgm:pt modelId="{121FC3E7-F17F-4E3D-B653-C86C011A5C8A}" type="sibTrans" cxnId="{9CC2FACB-09D8-45A2-B634-07A61A4DB265}">
      <dgm:prSet/>
      <dgm:spPr/>
      <dgm:t>
        <a:bodyPr/>
        <a:lstStyle/>
        <a:p>
          <a:endParaRPr lang="nb-NO"/>
        </a:p>
      </dgm:t>
    </dgm:pt>
    <dgm:pt modelId="{4FFFEB29-00B2-4E00-AEDD-E76D3F68E3AE}">
      <dgm:prSet phldrT="[Tekst]" custT="1"/>
      <dgm:spPr/>
      <dgm:t>
        <a:bodyPr/>
        <a:lstStyle/>
        <a:p>
          <a:r>
            <a:rPr lang="nb-NO" sz="2000" dirty="0" smtClean="0"/>
            <a:t>Jordvern</a:t>
          </a:r>
          <a:endParaRPr lang="nb-NO" sz="2000" dirty="0"/>
        </a:p>
      </dgm:t>
    </dgm:pt>
    <dgm:pt modelId="{3BA2FA09-7F43-4B20-9046-C14A5CB86C0C}" type="parTrans" cxnId="{C0DC6DA2-873D-4232-B405-3FA278EA6945}">
      <dgm:prSet/>
      <dgm:spPr/>
      <dgm:t>
        <a:bodyPr/>
        <a:lstStyle/>
        <a:p>
          <a:endParaRPr lang="nb-NO"/>
        </a:p>
      </dgm:t>
    </dgm:pt>
    <dgm:pt modelId="{D51F9E00-1364-4791-A6F5-C44351C06111}" type="sibTrans" cxnId="{C0DC6DA2-873D-4232-B405-3FA278EA6945}">
      <dgm:prSet/>
      <dgm:spPr/>
      <dgm:t>
        <a:bodyPr/>
        <a:lstStyle/>
        <a:p>
          <a:endParaRPr lang="nb-NO"/>
        </a:p>
      </dgm:t>
    </dgm:pt>
    <dgm:pt modelId="{F81BD10F-4AB5-4633-BBE1-5AF3ACCA35F7}">
      <dgm:prSet phldrT="[Tekst]" custT="1"/>
      <dgm:spPr/>
      <dgm:t>
        <a:bodyPr/>
        <a:lstStyle/>
        <a:p>
          <a:r>
            <a:rPr lang="nb-NO" sz="1700" dirty="0" smtClean="0"/>
            <a:t>Øk. rammevilkår:</a:t>
          </a:r>
        </a:p>
        <a:p>
          <a:r>
            <a:rPr lang="nb-NO" sz="2000" dirty="0" smtClean="0"/>
            <a:t>Inntekt og investering</a:t>
          </a:r>
          <a:endParaRPr lang="nb-NO" sz="2000" dirty="0"/>
        </a:p>
      </dgm:t>
    </dgm:pt>
    <dgm:pt modelId="{302AE8A6-7C23-495C-BBF6-26326574B1E8}" type="parTrans" cxnId="{9BBE42B6-A557-4AED-AAAD-463C022C2CC0}">
      <dgm:prSet/>
      <dgm:spPr/>
      <dgm:t>
        <a:bodyPr/>
        <a:lstStyle/>
        <a:p>
          <a:endParaRPr lang="nb-NO"/>
        </a:p>
      </dgm:t>
    </dgm:pt>
    <dgm:pt modelId="{E43360F7-7342-493B-84DD-266E1D466A43}" type="sibTrans" cxnId="{9BBE42B6-A557-4AED-AAAD-463C022C2CC0}">
      <dgm:prSet/>
      <dgm:spPr/>
      <dgm:t>
        <a:bodyPr/>
        <a:lstStyle/>
        <a:p>
          <a:endParaRPr lang="nb-NO"/>
        </a:p>
      </dgm:t>
    </dgm:pt>
    <dgm:pt modelId="{A9011521-1E93-4CCA-A393-FCD9B017778F}">
      <dgm:prSet custT="1"/>
      <dgm:spPr/>
      <dgm:t>
        <a:bodyPr/>
        <a:lstStyle/>
        <a:p>
          <a:r>
            <a:rPr lang="nb-NO" sz="1600" dirty="0" smtClean="0"/>
            <a:t>Fossilfri og netto energileverandør innen 2030</a:t>
          </a:r>
          <a:endParaRPr lang="nb-NO" sz="1600" dirty="0"/>
        </a:p>
      </dgm:t>
    </dgm:pt>
    <dgm:pt modelId="{2B2768A7-ED17-4EC8-8D7F-84F74F0F2E36}" type="parTrans" cxnId="{4973B857-B359-493C-985C-B9C0855BF038}">
      <dgm:prSet/>
      <dgm:spPr/>
      <dgm:t>
        <a:bodyPr/>
        <a:lstStyle/>
        <a:p>
          <a:endParaRPr lang="nb-NO"/>
        </a:p>
      </dgm:t>
    </dgm:pt>
    <dgm:pt modelId="{A6B622F1-182E-4CC2-B5CD-FB51F5989B3C}" type="sibTrans" cxnId="{4973B857-B359-493C-985C-B9C0855BF038}">
      <dgm:prSet/>
      <dgm:spPr/>
      <dgm:t>
        <a:bodyPr/>
        <a:lstStyle/>
        <a:p>
          <a:endParaRPr lang="nb-NO"/>
        </a:p>
      </dgm:t>
    </dgm:pt>
    <dgm:pt modelId="{EF18E4A3-356D-430B-AD8E-0F298DCCBE21}" type="pres">
      <dgm:prSet presAssocID="{4BFF89E1-898F-4655-BECC-A42A590BF7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7C37116F-4EAB-4CDE-A80E-65348490720A}" type="pres">
      <dgm:prSet presAssocID="{211BDA41-EF63-4BB7-B561-352F838D8768}" presName="hierRoot1" presStyleCnt="0"/>
      <dgm:spPr/>
    </dgm:pt>
    <dgm:pt modelId="{7E59766E-93B8-4CE6-B83F-8129D21BE0D8}" type="pres">
      <dgm:prSet presAssocID="{211BDA41-EF63-4BB7-B561-352F838D8768}" presName="composite" presStyleCnt="0"/>
      <dgm:spPr/>
    </dgm:pt>
    <dgm:pt modelId="{64FE131D-8746-4C63-935A-4C9F232ECC0B}" type="pres">
      <dgm:prSet presAssocID="{211BDA41-EF63-4BB7-B561-352F838D8768}" presName="background" presStyleLbl="node0" presStyleIdx="0" presStyleCnt="1"/>
      <dgm:spPr/>
    </dgm:pt>
    <dgm:pt modelId="{469A3ECB-9B72-468B-92E1-464FF0854CAC}" type="pres">
      <dgm:prSet presAssocID="{211BDA41-EF63-4BB7-B561-352F838D8768}" presName="text" presStyleLbl="fgAcc0" presStyleIdx="0" presStyleCnt="1" custAng="0" custScaleX="461970" custLinFactNeighborX="0" custLinFactNeighborY="-4574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67D64C9-1D78-4697-88E3-598892578BAF}" type="pres">
      <dgm:prSet presAssocID="{211BDA41-EF63-4BB7-B561-352F838D8768}" presName="hierChild2" presStyleCnt="0"/>
      <dgm:spPr/>
    </dgm:pt>
    <dgm:pt modelId="{8E606E01-C687-4BE3-9EBA-4DA71C4EED65}" type="pres">
      <dgm:prSet presAssocID="{4BD0DD9A-DA89-4A0F-BECB-1E37F203FA10}" presName="Name10" presStyleLbl="parChTrans1D2" presStyleIdx="0" presStyleCnt="4"/>
      <dgm:spPr/>
      <dgm:t>
        <a:bodyPr/>
        <a:lstStyle/>
        <a:p>
          <a:endParaRPr lang="nb-NO"/>
        </a:p>
      </dgm:t>
    </dgm:pt>
    <dgm:pt modelId="{D91FEE6A-587A-4520-98CB-82315D59B915}" type="pres">
      <dgm:prSet presAssocID="{3A39E1D5-49DA-4BF0-B16A-6E243C521E7B}" presName="hierRoot2" presStyleCnt="0"/>
      <dgm:spPr/>
    </dgm:pt>
    <dgm:pt modelId="{91D9CD0B-B066-4CE6-B57E-E0BE6C74C785}" type="pres">
      <dgm:prSet presAssocID="{3A39E1D5-49DA-4BF0-B16A-6E243C521E7B}" presName="composite2" presStyleCnt="0"/>
      <dgm:spPr/>
    </dgm:pt>
    <dgm:pt modelId="{AD424F94-0F87-4BE6-A60D-4CE9F039B264}" type="pres">
      <dgm:prSet presAssocID="{3A39E1D5-49DA-4BF0-B16A-6E243C521E7B}" presName="background2" presStyleLbl="node2" presStyleIdx="0" presStyleCnt="4"/>
      <dgm:spPr/>
    </dgm:pt>
    <dgm:pt modelId="{64DF8619-63D3-4F11-A6AD-16CF107AFC29}" type="pres">
      <dgm:prSet presAssocID="{3A39E1D5-49DA-4BF0-B16A-6E243C521E7B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9535598-6F50-4AC4-99B5-F715949B0308}" type="pres">
      <dgm:prSet presAssocID="{3A39E1D5-49DA-4BF0-B16A-6E243C521E7B}" presName="hierChild3" presStyleCnt="0"/>
      <dgm:spPr/>
    </dgm:pt>
    <dgm:pt modelId="{D0EE8773-0EE5-4C56-B624-3CB336D43B74}" type="pres">
      <dgm:prSet presAssocID="{3BA2FA09-7F43-4B20-9046-C14A5CB86C0C}" presName="Name10" presStyleLbl="parChTrans1D2" presStyleIdx="1" presStyleCnt="4"/>
      <dgm:spPr/>
      <dgm:t>
        <a:bodyPr/>
        <a:lstStyle/>
        <a:p>
          <a:endParaRPr lang="nb-NO"/>
        </a:p>
      </dgm:t>
    </dgm:pt>
    <dgm:pt modelId="{AC99C8FF-9359-4F16-84D2-26EC13687834}" type="pres">
      <dgm:prSet presAssocID="{4FFFEB29-00B2-4E00-AEDD-E76D3F68E3AE}" presName="hierRoot2" presStyleCnt="0"/>
      <dgm:spPr/>
    </dgm:pt>
    <dgm:pt modelId="{5DB7A8F3-10F8-4E0B-A515-CA8B318BA482}" type="pres">
      <dgm:prSet presAssocID="{4FFFEB29-00B2-4E00-AEDD-E76D3F68E3AE}" presName="composite2" presStyleCnt="0"/>
      <dgm:spPr/>
    </dgm:pt>
    <dgm:pt modelId="{CAB7BEB4-BE7F-47C2-B59A-D388741D932F}" type="pres">
      <dgm:prSet presAssocID="{4FFFEB29-00B2-4E00-AEDD-E76D3F68E3AE}" presName="background2" presStyleLbl="node2" presStyleIdx="1" presStyleCnt="4"/>
      <dgm:spPr/>
    </dgm:pt>
    <dgm:pt modelId="{8766A01B-2DA4-4A51-AA0B-B599573B90A5}" type="pres">
      <dgm:prSet presAssocID="{4FFFEB29-00B2-4E00-AEDD-E76D3F68E3AE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692C079-DA31-4D2A-83CE-3ECE43C1345C}" type="pres">
      <dgm:prSet presAssocID="{4FFFEB29-00B2-4E00-AEDD-E76D3F68E3AE}" presName="hierChild3" presStyleCnt="0"/>
      <dgm:spPr/>
    </dgm:pt>
    <dgm:pt modelId="{5BDA0EC6-735D-4C76-BBD8-07D0FD964722}" type="pres">
      <dgm:prSet presAssocID="{2B2768A7-ED17-4EC8-8D7F-84F74F0F2E36}" presName="Name10" presStyleLbl="parChTrans1D2" presStyleIdx="2" presStyleCnt="4"/>
      <dgm:spPr/>
      <dgm:t>
        <a:bodyPr/>
        <a:lstStyle/>
        <a:p>
          <a:endParaRPr lang="nb-NO"/>
        </a:p>
      </dgm:t>
    </dgm:pt>
    <dgm:pt modelId="{586E728C-07ED-4ED2-A926-55C27671088C}" type="pres">
      <dgm:prSet presAssocID="{A9011521-1E93-4CCA-A393-FCD9B017778F}" presName="hierRoot2" presStyleCnt="0"/>
      <dgm:spPr/>
    </dgm:pt>
    <dgm:pt modelId="{2672D3F1-BBF2-4A8A-901C-3F34D2054886}" type="pres">
      <dgm:prSet presAssocID="{A9011521-1E93-4CCA-A393-FCD9B017778F}" presName="composite2" presStyleCnt="0"/>
      <dgm:spPr/>
    </dgm:pt>
    <dgm:pt modelId="{02C6ADD8-98C6-4AE3-A3EE-77DFE3C84259}" type="pres">
      <dgm:prSet presAssocID="{A9011521-1E93-4CCA-A393-FCD9B017778F}" presName="background2" presStyleLbl="node2" presStyleIdx="2" presStyleCnt="4"/>
      <dgm:spPr/>
    </dgm:pt>
    <dgm:pt modelId="{9DF13D44-A866-455F-8B1F-E27CC73FECD8}" type="pres">
      <dgm:prSet presAssocID="{A9011521-1E93-4CCA-A393-FCD9B017778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4F3DE8B-D4B7-4D8C-BCDF-DD0C84438B2C}" type="pres">
      <dgm:prSet presAssocID="{A9011521-1E93-4CCA-A393-FCD9B017778F}" presName="hierChild3" presStyleCnt="0"/>
      <dgm:spPr/>
    </dgm:pt>
    <dgm:pt modelId="{6AB0CEFA-22B4-450E-BA04-84FEB6DB8E11}" type="pres">
      <dgm:prSet presAssocID="{302AE8A6-7C23-495C-BBF6-26326574B1E8}" presName="Name10" presStyleLbl="parChTrans1D2" presStyleIdx="3" presStyleCnt="4"/>
      <dgm:spPr/>
      <dgm:t>
        <a:bodyPr/>
        <a:lstStyle/>
        <a:p>
          <a:endParaRPr lang="nb-NO"/>
        </a:p>
      </dgm:t>
    </dgm:pt>
    <dgm:pt modelId="{FF2BB311-EB77-42C3-B6CE-A89CF74FE03C}" type="pres">
      <dgm:prSet presAssocID="{F81BD10F-4AB5-4633-BBE1-5AF3ACCA35F7}" presName="hierRoot2" presStyleCnt="0"/>
      <dgm:spPr/>
    </dgm:pt>
    <dgm:pt modelId="{BD8566DF-BB73-4205-8A92-F7F7974F8743}" type="pres">
      <dgm:prSet presAssocID="{F81BD10F-4AB5-4633-BBE1-5AF3ACCA35F7}" presName="composite2" presStyleCnt="0"/>
      <dgm:spPr/>
    </dgm:pt>
    <dgm:pt modelId="{0B2F1E24-E850-4CA5-AEED-E162F97A39E0}" type="pres">
      <dgm:prSet presAssocID="{F81BD10F-4AB5-4633-BBE1-5AF3ACCA35F7}" presName="background2" presStyleLbl="node2" presStyleIdx="3" presStyleCnt="4"/>
      <dgm:spPr/>
    </dgm:pt>
    <dgm:pt modelId="{0B62C3D3-433C-4E7A-ABAF-D7D2A8538538}" type="pres">
      <dgm:prSet presAssocID="{F81BD10F-4AB5-4633-BBE1-5AF3ACCA35F7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DE5D9E4F-B52C-4097-B227-4099D3F7E187}" type="pres">
      <dgm:prSet presAssocID="{F81BD10F-4AB5-4633-BBE1-5AF3ACCA35F7}" presName="hierChild3" presStyleCnt="0"/>
      <dgm:spPr/>
    </dgm:pt>
  </dgm:ptLst>
  <dgm:cxnLst>
    <dgm:cxn modelId="{B646406D-E6B6-4B17-9AED-A4F0463F81C4}" type="presOf" srcId="{2B2768A7-ED17-4EC8-8D7F-84F74F0F2E36}" destId="{5BDA0EC6-735D-4C76-BBD8-07D0FD964722}" srcOrd="0" destOrd="0" presId="urn:microsoft.com/office/officeart/2005/8/layout/hierarchy1"/>
    <dgm:cxn modelId="{8D8E280A-2D80-4289-ABE2-FC85C4DAD77E}" srcId="{4BFF89E1-898F-4655-BECC-A42A590BF794}" destId="{211BDA41-EF63-4BB7-B561-352F838D8768}" srcOrd="0" destOrd="0" parTransId="{8929B55B-3F79-4B5E-A4B0-928795D8DD02}" sibTransId="{E3D8C9AC-0B09-4F5F-B9D0-0A1133AD4F61}"/>
    <dgm:cxn modelId="{C0DC6DA2-873D-4232-B405-3FA278EA6945}" srcId="{211BDA41-EF63-4BB7-B561-352F838D8768}" destId="{4FFFEB29-00B2-4E00-AEDD-E76D3F68E3AE}" srcOrd="1" destOrd="0" parTransId="{3BA2FA09-7F43-4B20-9046-C14A5CB86C0C}" sibTransId="{D51F9E00-1364-4791-A6F5-C44351C06111}"/>
    <dgm:cxn modelId="{993F6715-D736-4902-8C60-4E56876D47B3}" type="presOf" srcId="{302AE8A6-7C23-495C-BBF6-26326574B1E8}" destId="{6AB0CEFA-22B4-450E-BA04-84FEB6DB8E11}" srcOrd="0" destOrd="0" presId="urn:microsoft.com/office/officeart/2005/8/layout/hierarchy1"/>
    <dgm:cxn modelId="{94CE0A8D-F33B-4EF3-91A8-C8633113166E}" type="presOf" srcId="{3A39E1D5-49DA-4BF0-B16A-6E243C521E7B}" destId="{64DF8619-63D3-4F11-A6AD-16CF107AFC29}" srcOrd="0" destOrd="0" presId="urn:microsoft.com/office/officeart/2005/8/layout/hierarchy1"/>
    <dgm:cxn modelId="{8B27CDE5-48AC-4D62-8B76-D26E580A58A7}" type="presOf" srcId="{3BA2FA09-7F43-4B20-9046-C14A5CB86C0C}" destId="{D0EE8773-0EE5-4C56-B624-3CB336D43B74}" srcOrd="0" destOrd="0" presId="urn:microsoft.com/office/officeart/2005/8/layout/hierarchy1"/>
    <dgm:cxn modelId="{4A4BAB3F-68F2-467F-AC15-04D96CBB06A0}" type="presOf" srcId="{4FFFEB29-00B2-4E00-AEDD-E76D3F68E3AE}" destId="{8766A01B-2DA4-4A51-AA0B-B599573B90A5}" srcOrd="0" destOrd="0" presId="urn:microsoft.com/office/officeart/2005/8/layout/hierarchy1"/>
    <dgm:cxn modelId="{15D4CCD2-46AA-4F62-8F20-258F1FB3EC7A}" type="presOf" srcId="{4BD0DD9A-DA89-4A0F-BECB-1E37F203FA10}" destId="{8E606E01-C687-4BE3-9EBA-4DA71C4EED65}" srcOrd="0" destOrd="0" presId="urn:microsoft.com/office/officeart/2005/8/layout/hierarchy1"/>
    <dgm:cxn modelId="{D428F130-50E5-4916-AD96-696C01B61C87}" type="presOf" srcId="{211BDA41-EF63-4BB7-B561-352F838D8768}" destId="{469A3ECB-9B72-468B-92E1-464FF0854CAC}" srcOrd="0" destOrd="0" presId="urn:microsoft.com/office/officeart/2005/8/layout/hierarchy1"/>
    <dgm:cxn modelId="{9BBE42B6-A557-4AED-AAAD-463C022C2CC0}" srcId="{211BDA41-EF63-4BB7-B561-352F838D8768}" destId="{F81BD10F-4AB5-4633-BBE1-5AF3ACCA35F7}" srcOrd="3" destOrd="0" parTransId="{302AE8A6-7C23-495C-BBF6-26326574B1E8}" sibTransId="{E43360F7-7342-493B-84DD-266E1D466A43}"/>
    <dgm:cxn modelId="{EE935FD2-2079-4AEC-A415-1430BCDDD58B}" type="presOf" srcId="{A9011521-1E93-4CCA-A393-FCD9B017778F}" destId="{9DF13D44-A866-455F-8B1F-E27CC73FECD8}" srcOrd="0" destOrd="0" presId="urn:microsoft.com/office/officeart/2005/8/layout/hierarchy1"/>
    <dgm:cxn modelId="{3535BED7-F009-4CDA-B1D7-B4C6308C4ED0}" type="presOf" srcId="{4BFF89E1-898F-4655-BECC-A42A590BF794}" destId="{EF18E4A3-356D-430B-AD8E-0F298DCCBE21}" srcOrd="0" destOrd="0" presId="urn:microsoft.com/office/officeart/2005/8/layout/hierarchy1"/>
    <dgm:cxn modelId="{4973B857-B359-493C-985C-B9C0855BF038}" srcId="{211BDA41-EF63-4BB7-B561-352F838D8768}" destId="{A9011521-1E93-4CCA-A393-FCD9B017778F}" srcOrd="2" destOrd="0" parTransId="{2B2768A7-ED17-4EC8-8D7F-84F74F0F2E36}" sibTransId="{A6B622F1-182E-4CC2-B5CD-FB51F5989B3C}"/>
    <dgm:cxn modelId="{946F08DF-B5D5-4C51-999A-1D4A35BC4A8D}" type="presOf" srcId="{F81BD10F-4AB5-4633-BBE1-5AF3ACCA35F7}" destId="{0B62C3D3-433C-4E7A-ABAF-D7D2A8538538}" srcOrd="0" destOrd="0" presId="urn:microsoft.com/office/officeart/2005/8/layout/hierarchy1"/>
    <dgm:cxn modelId="{9CC2FACB-09D8-45A2-B634-07A61A4DB265}" srcId="{211BDA41-EF63-4BB7-B561-352F838D8768}" destId="{3A39E1D5-49DA-4BF0-B16A-6E243C521E7B}" srcOrd="0" destOrd="0" parTransId="{4BD0DD9A-DA89-4A0F-BECB-1E37F203FA10}" sibTransId="{121FC3E7-F17F-4E3D-B653-C86C011A5C8A}"/>
    <dgm:cxn modelId="{47E846D6-FF2E-4C9B-B662-221B3C6EF393}" type="presParOf" srcId="{EF18E4A3-356D-430B-AD8E-0F298DCCBE21}" destId="{7C37116F-4EAB-4CDE-A80E-65348490720A}" srcOrd="0" destOrd="0" presId="urn:microsoft.com/office/officeart/2005/8/layout/hierarchy1"/>
    <dgm:cxn modelId="{141A9FC1-7D96-4BCD-97CD-45F347C1C9E2}" type="presParOf" srcId="{7C37116F-4EAB-4CDE-A80E-65348490720A}" destId="{7E59766E-93B8-4CE6-B83F-8129D21BE0D8}" srcOrd="0" destOrd="0" presId="urn:microsoft.com/office/officeart/2005/8/layout/hierarchy1"/>
    <dgm:cxn modelId="{F385C727-38DE-495C-8B40-F939AE3410F0}" type="presParOf" srcId="{7E59766E-93B8-4CE6-B83F-8129D21BE0D8}" destId="{64FE131D-8746-4C63-935A-4C9F232ECC0B}" srcOrd="0" destOrd="0" presId="urn:microsoft.com/office/officeart/2005/8/layout/hierarchy1"/>
    <dgm:cxn modelId="{7F131E9D-349A-479F-B642-694B3E4E92E8}" type="presParOf" srcId="{7E59766E-93B8-4CE6-B83F-8129D21BE0D8}" destId="{469A3ECB-9B72-468B-92E1-464FF0854CAC}" srcOrd="1" destOrd="0" presId="urn:microsoft.com/office/officeart/2005/8/layout/hierarchy1"/>
    <dgm:cxn modelId="{9D90F9F9-8BCA-44DF-A3B8-590BBF251470}" type="presParOf" srcId="{7C37116F-4EAB-4CDE-A80E-65348490720A}" destId="{767D64C9-1D78-4697-88E3-598892578BAF}" srcOrd="1" destOrd="0" presId="urn:microsoft.com/office/officeart/2005/8/layout/hierarchy1"/>
    <dgm:cxn modelId="{275DE8F7-9397-4847-911C-036940A1B0A7}" type="presParOf" srcId="{767D64C9-1D78-4697-88E3-598892578BAF}" destId="{8E606E01-C687-4BE3-9EBA-4DA71C4EED65}" srcOrd="0" destOrd="0" presId="urn:microsoft.com/office/officeart/2005/8/layout/hierarchy1"/>
    <dgm:cxn modelId="{191F74AE-41B1-4E48-B0CE-9931D59CCF3B}" type="presParOf" srcId="{767D64C9-1D78-4697-88E3-598892578BAF}" destId="{D91FEE6A-587A-4520-98CB-82315D59B915}" srcOrd="1" destOrd="0" presId="urn:microsoft.com/office/officeart/2005/8/layout/hierarchy1"/>
    <dgm:cxn modelId="{80C06A7A-2F46-4300-861E-52DE1E3AB0ED}" type="presParOf" srcId="{D91FEE6A-587A-4520-98CB-82315D59B915}" destId="{91D9CD0B-B066-4CE6-B57E-E0BE6C74C785}" srcOrd="0" destOrd="0" presId="urn:microsoft.com/office/officeart/2005/8/layout/hierarchy1"/>
    <dgm:cxn modelId="{F11FD69C-9D64-4EC8-959B-2D7BB460F617}" type="presParOf" srcId="{91D9CD0B-B066-4CE6-B57E-E0BE6C74C785}" destId="{AD424F94-0F87-4BE6-A60D-4CE9F039B264}" srcOrd="0" destOrd="0" presId="urn:microsoft.com/office/officeart/2005/8/layout/hierarchy1"/>
    <dgm:cxn modelId="{D39E4AB7-297A-46F9-A9DE-F9A9FAD15C73}" type="presParOf" srcId="{91D9CD0B-B066-4CE6-B57E-E0BE6C74C785}" destId="{64DF8619-63D3-4F11-A6AD-16CF107AFC29}" srcOrd="1" destOrd="0" presId="urn:microsoft.com/office/officeart/2005/8/layout/hierarchy1"/>
    <dgm:cxn modelId="{E2D8170C-6B20-41EA-B603-13A2E68B8246}" type="presParOf" srcId="{D91FEE6A-587A-4520-98CB-82315D59B915}" destId="{C9535598-6F50-4AC4-99B5-F715949B0308}" srcOrd="1" destOrd="0" presId="urn:microsoft.com/office/officeart/2005/8/layout/hierarchy1"/>
    <dgm:cxn modelId="{FF5AA17B-A87E-448A-8845-99722FA2C7A1}" type="presParOf" srcId="{767D64C9-1D78-4697-88E3-598892578BAF}" destId="{D0EE8773-0EE5-4C56-B624-3CB336D43B74}" srcOrd="2" destOrd="0" presId="urn:microsoft.com/office/officeart/2005/8/layout/hierarchy1"/>
    <dgm:cxn modelId="{317D74FE-9C17-48AB-9592-F41178CD97A7}" type="presParOf" srcId="{767D64C9-1D78-4697-88E3-598892578BAF}" destId="{AC99C8FF-9359-4F16-84D2-26EC13687834}" srcOrd="3" destOrd="0" presId="urn:microsoft.com/office/officeart/2005/8/layout/hierarchy1"/>
    <dgm:cxn modelId="{66F79285-8945-4D4C-B2BC-B322C689553B}" type="presParOf" srcId="{AC99C8FF-9359-4F16-84D2-26EC13687834}" destId="{5DB7A8F3-10F8-4E0B-A515-CA8B318BA482}" srcOrd="0" destOrd="0" presId="urn:microsoft.com/office/officeart/2005/8/layout/hierarchy1"/>
    <dgm:cxn modelId="{7E7678A0-1A9A-4353-A484-B5C473C4ECCA}" type="presParOf" srcId="{5DB7A8F3-10F8-4E0B-A515-CA8B318BA482}" destId="{CAB7BEB4-BE7F-47C2-B59A-D388741D932F}" srcOrd="0" destOrd="0" presId="urn:microsoft.com/office/officeart/2005/8/layout/hierarchy1"/>
    <dgm:cxn modelId="{DFA62682-4C81-4E10-ACB8-6DBB794AD378}" type="presParOf" srcId="{5DB7A8F3-10F8-4E0B-A515-CA8B318BA482}" destId="{8766A01B-2DA4-4A51-AA0B-B599573B90A5}" srcOrd="1" destOrd="0" presId="urn:microsoft.com/office/officeart/2005/8/layout/hierarchy1"/>
    <dgm:cxn modelId="{E38C5DFF-CE76-4F05-8729-6007304182D4}" type="presParOf" srcId="{AC99C8FF-9359-4F16-84D2-26EC13687834}" destId="{2692C079-DA31-4D2A-83CE-3ECE43C1345C}" srcOrd="1" destOrd="0" presId="urn:microsoft.com/office/officeart/2005/8/layout/hierarchy1"/>
    <dgm:cxn modelId="{D6A049F1-DFA3-4E5E-85D5-A9123BE2215C}" type="presParOf" srcId="{767D64C9-1D78-4697-88E3-598892578BAF}" destId="{5BDA0EC6-735D-4C76-BBD8-07D0FD964722}" srcOrd="4" destOrd="0" presId="urn:microsoft.com/office/officeart/2005/8/layout/hierarchy1"/>
    <dgm:cxn modelId="{A8D9C0F5-CC58-41CC-A7EA-6C5C86579B61}" type="presParOf" srcId="{767D64C9-1D78-4697-88E3-598892578BAF}" destId="{586E728C-07ED-4ED2-A926-55C27671088C}" srcOrd="5" destOrd="0" presId="urn:microsoft.com/office/officeart/2005/8/layout/hierarchy1"/>
    <dgm:cxn modelId="{11C4879F-A80C-409D-91D8-6B9773B59834}" type="presParOf" srcId="{586E728C-07ED-4ED2-A926-55C27671088C}" destId="{2672D3F1-BBF2-4A8A-901C-3F34D2054886}" srcOrd="0" destOrd="0" presId="urn:microsoft.com/office/officeart/2005/8/layout/hierarchy1"/>
    <dgm:cxn modelId="{F17733BF-4E42-4744-803F-D8BB6E7FB477}" type="presParOf" srcId="{2672D3F1-BBF2-4A8A-901C-3F34D2054886}" destId="{02C6ADD8-98C6-4AE3-A3EE-77DFE3C84259}" srcOrd="0" destOrd="0" presId="urn:microsoft.com/office/officeart/2005/8/layout/hierarchy1"/>
    <dgm:cxn modelId="{B855C5CE-C715-41D1-8107-CDA91389C67C}" type="presParOf" srcId="{2672D3F1-BBF2-4A8A-901C-3F34D2054886}" destId="{9DF13D44-A866-455F-8B1F-E27CC73FECD8}" srcOrd="1" destOrd="0" presId="urn:microsoft.com/office/officeart/2005/8/layout/hierarchy1"/>
    <dgm:cxn modelId="{3A3319AD-70E7-4EE3-8E6B-5C1459FA99DF}" type="presParOf" srcId="{586E728C-07ED-4ED2-A926-55C27671088C}" destId="{E4F3DE8B-D4B7-4D8C-BCDF-DD0C84438B2C}" srcOrd="1" destOrd="0" presId="urn:microsoft.com/office/officeart/2005/8/layout/hierarchy1"/>
    <dgm:cxn modelId="{E6759010-78BD-45D7-B818-49E479AEDA3B}" type="presParOf" srcId="{767D64C9-1D78-4697-88E3-598892578BAF}" destId="{6AB0CEFA-22B4-450E-BA04-84FEB6DB8E11}" srcOrd="6" destOrd="0" presId="urn:microsoft.com/office/officeart/2005/8/layout/hierarchy1"/>
    <dgm:cxn modelId="{5AF98024-2013-4BE4-8D7E-C010B99236CD}" type="presParOf" srcId="{767D64C9-1D78-4697-88E3-598892578BAF}" destId="{FF2BB311-EB77-42C3-B6CE-A89CF74FE03C}" srcOrd="7" destOrd="0" presId="urn:microsoft.com/office/officeart/2005/8/layout/hierarchy1"/>
    <dgm:cxn modelId="{353C1501-992E-47C1-8F3C-39D859BF5B1A}" type="presParOf" srcId="{FF2BB311-EB77-42C3-B6CE-A89CF74FE03C}" destId="{BD8566DF-BB73-4205-8A92-F7F7974F8743}" srcOrd="0" destOrd="0" presId="urn:microsoft.com/office/officeart/2005/8/layout/hierarchy1"/>
    <dgm:cxn modelId="{BB9D01BB-928B-4511-B934-1F2CC38FE09F}" type="presParOf" srcId="{BD8566DF-BB73-4205-8A92-F7F7974F8743}" destId="{0B2F1E24-E850-4CA5-AEED-E162F97A39E0}" srcOrd="0" destOrd="0" presId="urn:microsoft.com/office/officeart/2005/8/layout/hierarchy1"/>
    <dgm:cxn modelId="{1A0FE914-129D-46C6-A8FF-2F82C0ED4E77}" type="presParOf" srcId="{BD8566DF-BB73-4205-8A92-F7F7974F8743}" destId="{0B62C3D3-433C-4E7A-ABAF-D7D2A8538538}" srcOrd="1" destOrd="0" presId="urn:microsoft.com/office/officeart/2005/8/layout/hierarchy1"/>
    <dgm:cxn modelId="{59EDDE91-4968-4B58-B79D-19F194DA9C45}" type="presParOf" srcId="{FF2BB311-EB77-42C3-B6CE-A89CF74FE03C}" destId="{DE5D9E4F-B52C-4097-B227-4099D3F7E1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AACE04-1DAB-417D-A0D7-BF04B727163A}" type="datetimeFigureOut">
              <a:rPr lang="nb-NO"/>
              <a:pPr>
                <a:defRPr/>
              </a:pPr>
              <a:t>15.03.2012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D06B9F-40E9-4FFF-812B-F9A86F6107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0E41A9-568F-4F78-8956-18BE183386EB}" type="datetimeFigureOut">
              <a:rPr lang="nb-NO"/>
              <a:pPr>
                <a:defRPr/>
              </a:pPr>
              <a:t>15.03.2012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5DAED9-0CFF-45AD-82D0-99CD174913E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b="1" dirty="0" smtClean="0"/>
          </a:p>
        </p:txBody>
      </p:sp>
      <p:sp>
        <p:nvSpPr>
          <p:cNvPr id="1536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EB956E-A976-4DFD-ABA0-0E420AB2A7C6}" type="slidenum">
              <a:rPr lang="nb-NO" smtClean="0"/>
              <a:pPr/>
              <a:t>1</a:t>
            </a:fld>
            <a:endParaRPr lang="nb-N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FC3395-8542-4FB6-945B-6494915CE2CA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dirty="0" smtClean="0">
              <a:latin typeface="Times" pitchFamily="18" charset="0"/>
            </a:endParaRPr>
          </a:p>
          <a:p>
            <a:endParaRPr lang="nb-NO" dirty="0" smtClean="0">
              <a:latin typeface="Times" pitchFamily="18" charset="0"/>
            </a:endParaRPr>
          </a:p>
        </p:txBody>
      </p:sp>
      <p:sp>
        <p:nvSpPr>
          <p:cNvPr id="20484" name="Plassholder for lysbildenummer 3"/>
          <p:cNvSpPr txBox="1">
            <a:spLocks noGrp="1"/>
          </p:cNvSpPr>
          <p:nvPr/>
        </p:nvSpPr>
        <p:spPr bwMode="auto">
          <a:xfrm>
            <a:off x="5624512" y="6457950"/>
            <a:ext cx="430212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031C9D1-065F-4E54-8461-FEF8ECC8A7C9}" type="slidenum">
              <a:rPr lang="nn-NO" sz="1200">
                <a:latin typeface="Times" pitchFamily="18" charset="0"/>
              </a:rPr>
              <a:pPr algn="r" eaLnBrk="0" hangingPunct="0"/>
              <a:t>22</a:t>
            </a:fld>
            <a:endParaRPr lang="nn-NO" sz="120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2150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B62504-801A-4FD4-B57A-028338E8969E}" type="slidenum">
              <a:rPr lang="nb-NO" smtClean="0"/>
              <a:pPr/>
              <a:t>23</a:t>
            </a:fld>
            <a:endParaRPr lang="nb-NO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smtClean="0"/>
              <a:t>10.09.2004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nb-NO" smtClean="0"/>
              <a:t>www.bondelaget.no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B4AA5D-9564-4380-8467-773580CDD4D3}" type="slidenum">
              <a:rPr lang="nb-NO" smtClean="0"/>
              <a:pPr/>
              <a:t>25</a:t>
            </a:fld>
            <a:endParaRPr lang="nb-NO" smtClean="0"/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z="1000" b="1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dirty="0" smtClean="0"/>
          </a:p>
        </p:txBody>
      </p:sp>
      <p:sp>
        <p:nvSpPr>
          <p:cNvPr id="1638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78A7FA-4498-4977-A32D-E60977F93EAB}" type="slidenum">
              <a:rPr lang="nb-NO" smtClean="0"/>
              <a:pPr/>
              <a:t>27</a:t>
            </a:fld>
            <a:endParaRPr lang="nb-NO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dirty="0" smtClean="0"/>
          </a:p>
          <a:p>
            <a:pPr>
              <a:spcBef>
                <a:spcPct val="0"/>
              </a:spcBef>
            </a:pPr>
            <a:endParaRPr lang="nb-NO" dirty="0" smtClean="0"/>
          </a:p>
        </p:txBody>
      </p:sp>
      <p:sp>
        <p:nvSpPr>
          <p:cNvPr id="1946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9106E9-CDA4-47E9-8A45-359B072C19A2}" type="slidenum">
              <a:rPr lang="nb-NO" smtClean="0"/>
              <a:pPr/>
              <a:t>28</a:t>
            </a:fld>
            <a:endParaRPr lang="nb-NO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smtClean="0"/>
              <a:t>10.09.2004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nb-NO" smtClean="0"/>
              <a:t>www.bondelaget.no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5CA8B2-EF68-479C-A606-73AD87D06BCF}" type="slidenum">
              <a:rPr lang="nb-NO" smtClean="0"/>
              <a:pPr/>
              <a:t>29</a:t>
            </a:fld>
            <a:endParaRPr lang="nb-NO" smtClean="0"/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z="1000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n-NO" smtClean="0"/>
          </a:p>
        </p:txBody>
      </p:sp>
      <p:sp>
        <p:nvSpPr>
          <p:cNvPr id="2355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FDD4E4-3548-4D23-9828-3C186F7ED96B}" type="slidenum">
              <a:rPr lang="nb-NO" smtClean="0"/>
              <a:pPr/>
              <a:t>31</a:t>
            </a:fld>
            <a:endParaRPr lang="nb-NO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75871-2237-4EF6-AD3C-1AD3A4A531A5}" type="slidenum">
              <a:rPr lang="nb-NO" smtClean="0"/>
              <a:pPr/>
              <a:t>33</a:t>
            </a:fld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DAED9-0CFF-45AD-82D0-99CD174913EE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smtClean="0"/>
          </a:p>
        </p:txBody>
      </p:sp>
      <p:sp>
        <p:nvSpPr>
          <p:cNvPr id="2048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C00AC7-E7B7-46D2-9A29-89AA4CEC21DF}" type="slidenum">
              <a:rPr lang="nb-NO" smtClean="0"/>
              <a:pPr/>
              <a:t>3</a:t>
            </a:fld>
            <a:endParaRPr lang="nb-NO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dirty="0" smtClean="0"/>
          </a:p>
        </p:txBody>
      </p:sp>
      <p:sp>
        <p:nvSpPr>
          <p:cNvPr id="5939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C1CC6-4B03-4E91-B718-B729E439C705}" type="slidenum">
              <a:rPr lang="nb-NO" smtClean="0"/>
              <a:pPr/>
              <a:t>37</a:t>
            </a:fld>
            <a:endParaRPr lang="nb-NO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DCF7B-4051-4EE1-9F12-3ACA082CD552}" type="slidenum">
              <a:rPr lang="nb-NO" smtClean="0"/>
              <a:pPr/>
              <a:t>38</a:t>
            </a:fld>
            <a:endParaRPr lang="nb-N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5364-B278-432E-A1A6-E33C8B82A1D6}" type="slidenum">
              <a:rPr lang="nb-NO" smtClean="0"/>
              <a:pPr/>
              <a:t>41</a:t>
            </a:fld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C038EE-5A5B-4EEC-AEB2-74977C650403}" type="slidenum">
              <a:rPr lang="nb-NO" smtClean="0"/>
              <a:pPr>
                <a:defRPr/>
              </a:pPr>
              <a:t>45</a:t>
            </a:fld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dirty="0" smtClean="0"/>
          </a:p>
        </p:txBody>
      </p:sp>
      <p:sp>
        <p:nvSpPr>
          <p:cNvPr id="2355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0FA3DA-D2FD-460C-BEF4-D9DDE69042EB}" type="slidenum">
              <a:rPr lang="nb-NO" smtClean="0"/>
              <a:pPr/>
              <a:t>46</a:t>
            </a:fld>
            <a:endParaRPr lang="nb-NO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2253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368888-63F3-481B-A35C-49356E941BAC}" type="slidenum">
              <a:rPr lang="nb-NO" smtClean="0"/>
              <a:pPr/>
              <a:t>47</a:t>
            </a:fld>
            <a:endParaRPr 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8832C3-12C0-4018-BEDE-F52770314D47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dirty="0" smtClean="0"/>
          </a:p>
        </p:txBody>
      </p:sp>
      <p:sp>
        <p:nvSpPr>
          <p:cNvPr id="3174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76AD03-4909-4C40-B6DA-17B0C4605994}" type="slidenum">
              <a:rPr lang="nb-NO" smtClean="0"/>
              <a:pPr/>
              <a:t>14</a:t>
            </a:fld>
            <a:endParaRPr lang="nb-N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8832C3-12C0-4018-BEDE-F52770314D47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ssholder for lysbil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dirty="0" smtClean="0">
              <a:ea typeface="ＭＳ Ｐゴシック"/>
            </a:endParaRPr>
          </a:p>
        </p:txBody>
      </p:sp>
      <p:sp>
        <p:nvSpPr>
          <p:cNvPr id="35843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078F1-59B8-424A-95DE-D8495D5F1D70}" type="slidenum">
              <a:rPr lang="nb-NO" smtClean="0">
                <a:ea typeface="ＭＳ Ｐゴシック"/>
                <a:cs typeface="ＭＳ Ｐゴシック"/>
              </a:rPr>
              <a:pPr/>
              <a:t>16</a:t>
            </a:fld>
            <a:endParaRPr lang="nb-NO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8832C3-12C0-4018-BEDE-F52770314D47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ssholder for lysbilde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z="1400" dirty="0">
              <a:ea typeface="ＭＳ Ｐゴシック"/>
            </a:endParaRPr>
          </a:p>
        </p:txBody>
      </p:sp>
      <p:sp>
        <p:nvSpPr>
          <p:cNvPr id="37891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D9DA2-B379-47BC-A3B7-2C61EBE905C4}" type="slidenum">
              <a:rPr lang="nb-NO" smtClean="0">
                <a:ea typeface="ＭＳ Ｐゴシック"/>
                <a:cs typeface="ＭＳ Ｐゴシック"/>
              </a:rPr>
              <a:pPr/>
              <a:t>18</a:t>
            </a:fld>
            <a:endParaRPr lang="nb-NO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dirty="0" smtClean="0"/>
          </a:p>
        </p:txBody>
      </p:sp>
      <p:sp>
        <p:nvSpPr>
          <p:cNvPr id="2662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A14622-21EE-494B-B1AF-00D6F2224CCE}" type="slidenum">
              <a:rPr lang="nb-NO" smtClean="0"/>
              <a:pPr/>
              <a:t>20</a:t>
            </a:fld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1938"/>
            <a:ext cx="91440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2A604-7257-4C81-B5D9-BD425F1DE266}" type="datetimeFigureOut">
              <a:rPr lang="nb-NO"/>
              <a:pPr>
                <a:defRPr/>
              </a:pPr>
              <a:t>15.03.2012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FD740-8231-4BE5-825F-618E1131832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BC306-602C-40B6-931F-73F9B364F8D6}" type="datetimeFigureOut">
              <a:rPr lang="nb-NO"/>
              <a:pPr>
                <a:defRPr/>
              </a:pPr>
              <a:t>15.03.2012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A7B7B-892D-4804-94E3-7168914C21F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FB12-001C-4DE7-897B-24813E1A968E}" type="datetimeFigureOut">
              <a:rPr lang="nb-NO"/>
              <a:pPr>
                <a:defRPr/>
              </a:pPr>
              <a:t>15.03.2012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223A2-A44B-4592-8D25-E1EF14E3A08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A8753-3A33-464B-9833-9CB18BBF5C9A}" type="datetimeFigureOut">
              <a:rPr lang="nb-NO"/>
              <a:pPr>
                <a:defRPr/>
              </a:pPr>
              <a:t>15.03.2012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74503-F30F-4AAD-986E-9636B8DFF8E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6796-C171-4C49-AF5F-3C607A533DB3}" type="datetimeFigureOut">
              <a:rPr lang="nb-NO"/>
              <a:pPr>
                <a:defRPr/>
              </a:pPr>
              <a:t>15.03.2012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41393-56DC-406F-9EB0-FC5A2E98D19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6AAB-A6F7-45BC-AAED-C85078554FB6}" type="datetimeFigureOut">
              <a:rPr lang="nb-NO"/>
              <a:pPr>
                <a:defRPr/>
              </a:pPr>
              <a:t>15.03.2012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19D67-6006-4F9B-A543-19364B260B8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27D4A-0F3E-4DFB-829F-45480E9CD989}" type="datetimeFigureOut">
              <a:rPr lang="nb-NO"/>
              <a:pPr>
                <a:defRPr/>
              </a:pPr>
              <a:t>15.03.2012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6CCF-1B6F-4C17-BA5D-E0B19B29F08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58922-6341-4E7E-AAF0-352FE8D2D6E3}" type="datetimeFigureOut">
              <a:rPr lang="nb-NO"/>
              <a:pPr>
                <a:defRPr/>
              </a:pPr>
              <a:t>15.03.2012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F7FAC-FC92-4434-8F17-B07CC48783F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576B-B15E-4D0A-8E8D-829C44DF0255}" type="datetimeFigureOut">
              <a:rPr lang="nb-NO"/>
              <a:pPr>
                <a:defRPr/>
              </a:pPr>
              <a:t>15.03.2012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1683E-5481-44E7-9C21-9E6180F9F2F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77C4-F57A-4F4B-B32E-1C4C0993AEBE}" type="datetimeFigureOut">
              <a:rPr lang="nb-NO"/>
              <a:pPr>
                <a:defRPr/>
              </a:pPr>
              <a:t>15.03.2012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81FD6-6A06-4127-8A1C-A06D2F541FF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EBE6-E4ED-43CE-8616-367C12907B45}" type="datetimeFigureOut">
              <a:rPr lang="nb-NO"/>
              <a:pPr>
                <a:defRPr/>
              </a:pPr>
              <a:t>15.03.2012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240D-827B-4DC2-9DD8-71F5E19A277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20D6A8-BB9A-45ED-B5F7-15324D3E3C58}" type="datetimeFigureOut">
              <a:rPr lang="nb-NO"/>
              <a:pPr>
                <a:defRPr/>
              </a:pPr>
              <a:t>15.03.2012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2E588D-4918-46AD-9776-8FD828867A7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4365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under\Documents\&#229;rsmelding2011_diagrammer_300112.xls!Ark1!%5b&#229;rsmelding2011_diagrammer_300112.xls%5dArk1%20Diagram%206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38"/>
            <a:ext cx="91440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tel 4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r>
              <a:rPr lang="nb-NO" sz="4800" dirty="0" smtClean="0"/>
              <a:t>Landbruks- og matvaresituasjonen nasjonalt og internasjonalt</a:t>
            </a:r>
          </a:p>
        </p:txBody>
      </p:sp>
      <p:sp>
        <p:nvSpPr>
          <p:cNvPr id="3076" name="Undertittel 4"/>
          <p:cNvSpPr>
            <a:spLocks noGrp="1"/>
          </p:cNvSpPr>
          <p:nvPr>
            <p:ph type="subTitle" idx="1"/>
          </p:nvPr>
        </p:nvSpPr>
        <p:spPr>
          <a:xfrm>
            <a:off x="1547664" y="2780928"/>
            <a:ext cx="6400800" cy="1557337"/>
          </a:xfrm>
        </p:spPr>
        <p:txBody>
          <a:bodyPr>
            <a:spAutoFit/>
          </a:bodyPr>
          <a:lstStyle/>
          <a:p>
            <a:r>
              <a:rPr lang="nb-NO" sz="2800" dirty="0" smtClean="0">
                <a:solidFill>
                  <a:schemeClr val="tx1"/>
                </a:solidFill>
              </a:rPr>
              <a:t>Oppland Bondelag</a:t>
            </a:r>
          </a:p>
          <a:p>
            <a:r>
              <a:rPr lang="nb-NO" sz="2800" dirty="0" smtClean="0">
                <a:solidFill>
                  <a:schemeClr val="tx1"/>
                </a:solidFill>
              </a:rPr>
              <a:t>14. mars 2012</a:t>
            </a:r>
          </a:p>
          <a:p>
            <a:r>
              <a:rPr lang="nb-NO" sz="2800" dirty="0" smtClean="0">
                <a:solidFill>
                  <a:schemeClr val="tx1"/>
                </a:solidFill>
              </a:rPr>
              <a:t>Per Skorge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3846" t="22099" r="18677" b="25951"/>
          <a:stretch>
            <a:fillRect/>
          </a:stretch>
        </p:blipFill>
        <p:spPr bwMode="auto">
          <a:xfrm>
            <a:off x="0" y="260648"/>
            <a:ext cx="9001125" cy="59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/>
          <p:cNvSpPr>
            <a:spLocks noGrp="1"/>
          </p:cNvSpPr>
          <p:nvPr>
            <p:ph type="title"/>
          </p:nvPr>
        </p:nvSpPr>
        <p:spPr>
          <a:xfrm>
            <a:off x="-5725144" y="764704"/>
            <a:ext cx="7786688" cy="936625"/>
          </a:xfrm>
        </p:spPr>
        <p:txBody>
          <a:bodyPr/>
          <a:lstStyle/>
          <a:p>
            <a:pPr algn="l"/>
            <a:r>
              <a:rPr lang="nb-NO" b="1" smtClean="0">
                <a:solidFill>
                  <a:srgbClr val="FF0000"/>
                </a:solidFill>
              </a:rPr>
              <a:t>Budsjettoverføringer</a:t>
            </a:r>
          </a:p>
        </p:txBody>
      </p:sp>
      <p:graphicFrame>
        <p:nvGraphicFramePr>
          <p:cNvPr id="3" name="Diagram 2"/>
          <p:cNvGraphicFramePr>
            <a:graphicFrameLocks/>
          </p:cNvGraphicFramePr>
          <p:nvPr/>
        </p:nvGraphicFramePr>
        <p:xfrm>
          <a:off x="179512" y="1196752"/>
          <a:ext cx="67687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5364088" y="1052736"/>
          <a:ext cx="36004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3" name="TekstSylinder 4"/>
          <p:cNvSpPr txBox="1">
            <a:spLocks noChangeArrowheads="1"/>
          </p:cNvSpPr>
          <p:nvPr/>
        </p:nvSpPr>
        <p:spPr bwMode="auto">
          <a:xfrm>
            <a:off x="1042988" y="1268413"/>
            <a:ext cx="3744912" cy="4000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2000">
                <a:solidFill>
                  <a:schemeClr val="bg1"/>
                </a:solidFill>
              </a:rPr>
              <a:t>Faste 2009 kr. Mrd. kroner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4"/>
          <p:cNvSpPr>
            <a:spLocks noGrp="1"/>
          </p:cNvSpPr>
          <p:nvPr>
            <p:ph type="title"/>
          </p:nvPr>
        </p:nvSpPr>
        <p:spPr>
          <a:xfrm>
            <a:off x="1042988" y="260350"/>
            <a:ext cx="7643812" cy="865188"/>
          </a:xfrm>
        </p:spPr>
        <p:txBody>
          <a:bodyPr/>
          <a:lstStyle/>
          <a:p>
            <a:pPr algn="l"/>
            <a:r>
              <a:rPr lang="nb-NO" b="1" smtClean="0">
                <a:solidFill>
                  <a:srgbClr val="FF0000"/>
                </a:solidFill>
              </a:rPr>
              <a:t>Produktivitet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11560" y="1124744"/>
          <a:ext cx="763284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/>
            <a:r>
              <a:rPr lang="nb-NO" b="1" smtClean="0">
                <a:solidFill>
                  <a:srgbClr val="FF0000"/>
                </a:solidFill>
              </a:rPr>
              <a:t>Inntektsutvikling 1975-2010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/>
        </p:nvGraphicFramePr>
        <p:xfrm>
          <a:off x="611560" y="1196752"/>
          <a:ext cx="748883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971550" y="5589588"/>
            <a:ext cx="7632700" cy="646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b-NO" dirty="0"/>
              <a:t>Vederlag til arbeid og egenkapital inkl. virkning av jordbruksfradraget. Kr/årsverk. Totalkalkylens normaliserte regnskaper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/>
          <p:cNvSpPr>
            <a:spLocks noGrp="1"/>
          </p:cNvSpPr>
          <p:nvPr>
            <p:ph type="title"/>
          </p:nvPr>
        </p:nvSpPr>
        <p:spPr>
          <a:xfrm>
            <a:off x="827088" y="0"/>
            <a:ext cx="6697662" cy="1052513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nb-NO" b="1" smtClean="0">
                <a:solidFill>
                  <a:srgbClr val="FF0000"/>
                </a:solidFill>
              </a:rPr>
              <a:t>Inntekter referansebruk 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1258888" y="5949950"/>
            <a:ext cx="6697662" cy="369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b-NO" sz="1600" b="1" dirty="0"/>
              <a:t>Vederlag til arbeid og </a:t>
            </a:r>
            <a:r>
              <a:rPr lang="nb-NO" b="1" dirty="0"/>
              <a:t>egenkapital</a:t>
            </a:r>
            <a:r>
              <a:rPr lang="nb-NO" sz="1600" b="1" dirty="0"/>
              <a:t> pr årsverk i % av lønnsmottaker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611560" y="836712"/>
          <a:ext cx="792088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859712" cy="1157288"/>
          </a:xfrm>
        </p:spPr>
        <p:txBody>
          <a:bodyPr/>
          <a:lstStyle/>
          <a:p>
            <a:pPr algn="l"/>
            <a:r>
              <a:rPr lang="nb-NO" b="1" smtClean="0">
                <a:solidFill>
                  <a:srgbClr val="FF0000"/>
                </a:solidFill>
              </a:rPr>
              <a:t>Arealproduktivitet</a:t>
            </a:r>
          </a:p>
        </p:txBody>
      </p:sp>
      <p:pic>
        <p:nvPicPr>
          <p:cNvPr id="5123" name="Bild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341438"/>
            <a:ext cx="8135938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Rett linje 4"/>
          <p:cNvCxnSpPr/>
          <p:nvPr/>
        </p:nvCxnSpPr>
        <p:spPr>
          <a:xfrm rot="5400000">
            <a:off x="5292725" y="3500438"/>
            <a:ext cx="360045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1" smtClean="0"/>
              <a:t>Kornarealet er redusert med 640 000 dekar fra 1991 til 2010 (18 %)</a:t>
            </a:r>
          </a:p>
        </p:txBody>
      </p:sp>
      <p:sp>
        <p:nvSpPr>
          <p:cNvPr id="34818" name="Plassholder for lysbilde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D16E5F-F061-4376-9799-66D1A532D63E}" type="slidenum">
              <a:rPr lang="nb-NO" smtClean="0">
                <a:solidFill>
                  <a:srgbClr val="000000"/>
                </a:solidFill>
                <a:ea typeface="ＭＳ Ｐゴシック"/>
                <a:cs typeface="ＭＳ Ｐゴシック"/>
              </a:rPr>
              <a:pPr/>
              <a:t>16</a:t>
            </a:fld>
            <a:endParaRPr lang="nb-NO" smtClean="0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52513" y="1412875"/>
            <a:ext cx="7038975" cy="4713288"/>
          </a:xfrm>
        </p:spPr>
      </p:pic>
      <p:cxnSp>
        <p:nvCxnSpPr>
          <p:cNvPr id="34820" name="Rett linje 4"/>
          <p:cNvCxnSpPr>
            <a:cxnSpLocks noChangeShapeType="1"/>
          </p:cNvCxnSpPr>
          <p:nvPr/>
        </p:nvCxnSpPr>
        <p:spPr bwMode="auto">
          <a:xfrm rot="5400000">
            <a:off x="1328737" y="4090988"/>
            <a:ext cx="3095625" cy="0"/>
          </a:xfrm>
          <a:prstGeom prst="line">
            <a:avLst/>
          </a:prstGeom>
          <a:noFill/>
          <a:ln w="1587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4821" name="Rett linje 5"/>
          <p:cNvCxnSpPr>
            <a:cxnSpLocks noChangeShapeType="1"/>
          </p:cNvCxnSpPr>
          <p:nvPr/>
        </p:nvCxnSpPr>
        <p:spPr bwMode="auto">
          <a:xfrm rot="10800000">
            <a:off x="2867025" y="2543175"/>
            <a:ext cx="4886325" cy="0"/>
          </a:xfrm>
          <a:prstGeom prst="line">
            <a:avLst/>
          </a:prstGeom>
          <a:noFill/>
          <a:ln w="15875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4822" name="Rett linje 6"/>
          <p:cNvCxnSpPr>
            <a:cxnSpLocks noChangeShapeType="1"/>
          </p:cNvCxnSpPr>
          <p:nvPr/>
        </p:nvCxnSpPr>
        <p:spPr bwMode="auto">
          <a:xfrm rot="16200000" flipH="1">
            <a:off x="3235325" y="3746500"/>
            <a:ext cx="3752850" cy="31750"/>
          </a:xfrm>
          <a:prstGeom prst="line">
            <a:avLst/>
          </a:prstGeom>
          <a:noFill/>
          <a:ln w="19050" algn="ctr">
            <a:solidFill>
              <a:srgbClr val="92D05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xmlns="" val="29199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smtClean="0"/>
          </a:p>
        </p:txBody>
      </p:sp>
      <p:pic>
        <p:nvPicPr>
          <p:cNvPr id="6147" name="Bild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3375"/>
            <a:ext cx="8497888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b="1" smtClean="0"/>
              <a:t>Landbrukspolitikken virker: </a:t>
            </a:r>
            <a:br>
              <a:rPr lang="nb-NO" b="1" smtClean="0"/>
            </a:br>
            <a:r>
              <a:rPr lang="nb-NO" b="1" smtClean="0"/>
              <a:t>Årlige endringer i kornareal 1975 – 2010</a:t>
            </a:r>
          </a:p>
        </p:txBody>
      </p:sp>
      <p:pic>
        <p:nvPicPr>
          <p:cNvPr id="3686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3700" y="1362075"/>
            <a:ext cx="7502525" cy="4764088"/>
          </a:xfrm>
        </p:spPr>
      </p:pic>
      <p:sp>
        <p:nvSpPr>
          <p:cNvPr id="36867" name="Plassholder for lysbilde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14C8F3-605A-4FD9-9F31-EF23E053B6F2}" type="slidenum">
              <a:rPr lang="nb-NO" smtClean="0">
                <a:ea typeface="ＭＳ Ｐゴシック"/>
                <a:cs typeface="ＭＳ Ｐゴシック"/>
              </a:rPr>
              <a:pPr/>
              <a:t>18</a:t>
            </a:fld>
            <a:endParaRPr lang="nb-NO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7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b="1" smtClean="0">
                <a:solidFill>
                  <a:srgbClr val="FF0000"/>
                </a:solidFill>
              </a:rPr>
              <a:t>Import - eksport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8601075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Disposisjon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Internasjonale trender</a:t>
            </a:r>
          </a:p>
          <a:p>
            <a:r>
              <a:rPr lang="nb-NO" dirty="0" smtClean="0"/>
              <a:t>Nasjonale trender</a:t>
            </a:r>
          </a:p>
          <a:p>
            <a:r>
              <a:rPr lang="nb-NO" dirty="0" smtClean="0"/>
              <a:t>Politisk jobbing våren 2012</a:t>
            </a:r>
          </a:p>
          <a:p>
            <a:pPr lvl="1"/>
            <a:r>
              <a:rPr lang="nb-NO" dirty="0" smtClean="0"/>
              <a:t>Landbruksmeldinga</a:t>
            </a:r>
          </a:p>
          <a:p>
            <a:pPr lvl="1"/>
            <a:r>
              <a:rPr lang="nb-NO" dirty="0" smtClean="0"/>
              <a:t>Partiprogrammene</a:t>
            </a:r>
          </a:p>
          <a:p>
            <a:pPr lvl="1"/>
            <a:r>
              <a:rPr lang="nb-NO" dirty="0" smtClean="0"/>
              <a:t>Jordbruksoppgjøret inkl. aksjonsberedskap</a:t>
            </a:r>
          </a:p>
          <a:p>
            <a:r>
              <a:rPr lang="nb-NO" dirty="0" smtClean="0"/>
              <a:t>Påskekampanje</a:t>
            </a:r>
          </a:p>
          <a:p>
            <a:r>
              <a:rPr lang="nb-NO" dirty="0" smtClean="0"/>
              <a:t>verving</a:t>
            </a:r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algn="l"/>
            <a:r>
              <a:rPr lang="nb-NO" b="1" smtClean="0">
                <a:solidFill>
                  <a:srgbClr val="FF0000"/>
                </a:solidFill>
              </a:rPr>
              <a:t>Importvernet</a:t>
            </a:r>
          </a:p>
        </p:txBody>
      </p:sp>
      <p:sp>
        <p:nvSpPr>
          <p:cNvPr id="12291" name="Plassholder for innhold 2"/>
          <p:cNvSpPr>
            <a:spLocks noGrp="1"/>
          </p:cNvSpPr>
          <p:nvPr>
            <p:ph idx="1"/>
          </p:nvPr>
        </p:nvSpPr>
        <p:spPr>
          <a:xfrm>
            <a:off x="457200" y="981075"/>
            <a:ext cx="4835525" cy="3311525"/>
          </a:xfrm>
        </p:spPr>
        <p:txBody>
          <a:bodyPr/>
          <a:lstStyle/>
          <a:p>
            <a:r>
              <a:rPr lang="nb-NO" smtClean="0"/>
              <a:t>Importvernet er bærebjelken i norsk landbrukspolitikk.</a:t>
            </a:r>
          </a:p>
          <a:p>
            <a:r>
              <a:rPr lang="nb-NO" smtClean="0"/>
              <a:t>Utnytt handlingsrommet!</a:t>
            </a:r>
          </a:p>
          <a:p>
            <a:r>
              <a:rPr lang="nb-NO" smtClean="0"/>
              <a:t>Norges Bindingslister fra 1994: </a:t>
            </a:r>
          </a:p>
          <a:p>
            <a:pPr>
              <a:buFont typeface="Arial" charset="0"/>
              <a:buNone/>
            </a:pPr>
            <a:r>
              <a:rPr lang="nb-NO" smtClean="0"/>
              <a:t>	</a:t>
            </a:r>
            <a:endParaRPr lang="nb-NO" i="1" smtClean="0">
              <a:solidFill>
                <a:srgbClr val="7030A0"/>
              </a:solidFill>
            </a:endParaRPr>
          </a:p>
        </p:txBody>
      </p:sp>
      <p:pic>
        <p:nvPicPr>
          <p:cNvPr id="12292" name="Picture 2" descr="http://g.api.no/obscura/pub/728x1000r/02046/1216971025000_wto_kam_2046407728x1000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125538"/>
            <a:ext cx="37195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kstSylinder 4"/>
          <p:cNvSpPr txBox="1">
            <a:spLocks noChangeArrowheads="1"/>
          </p:cNvSpPr>
          <p:nvPr/>
        </p:nvSpPr>
        <p:spPr bwMode="auto">
          <a:xfrm>
            <a:off x="900113" y="4221163"/>
            <a:ext cx="7848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3600" i="1">
                <a:solidFill>
                  <a:srgbClr val="7030A0"/>
                </a:solidFill>
              </a:rPr>
              <a:t>”Hvor både spesifikk og ad valorem tollsats er angitt vil man benytte den sats som til enhver tid er høyest”.</a:t>
            </a:r>
          </a:p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9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72D71-7853-491E-A0BC-C1BA0882D088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5024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 algn="l"/>
            <a:r>
              <a:rPr lang="nb-NO" sz="3600" b="1" smtClean="0">
                <a:solidFill>
                  <a:srgbClr val="FF0000"/>
                </a:solidFill>
              </a:rPr>
              <a:t>Osteimport  -  ca 16 % av forbruket i 2010</a:t>
            </a:r>
          </a:p>
        </p:txBody>
      </p:sp>
      <p:sp>
        <p:nvSpPr>
          <p:cNvPr id="14339" name="Plassholder for lysbildenummer 3"/>
          <p:cNvSpPr txBox="1">
            <a:spLocks noGrp="1"/>
          </p:cNvSpPr>
          <p:nvPr/>
        </p:nvSpPr>
        <p:spPr bwMode="auto">
          <a:xfrm>
            <a:off x="8027988" y="6526213"/>
            <a:ext cx="7191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AD3A50E-9AFF-4560-AE65-107D3FE31656}" type="slidenum">
              <a:rPr lang="nb-NO" sz="1000">
                <a:solidFill>
                  <a:schemeClr val="accent1"/>
                </a:solidFill>
              </a:rPr>
              <a:pPr algn="r" eaLnBrk="0" hangingPunct="0"/>
              <a:t>22</a:t>
            </a:fld>
            <a:endParaRPr lang="nb-NO" sz="1000">
              <a:solidFill>
                <a:schemeClr val="accent1"/>
              </a:solidFill>
            </a:endParaRPr>
          </a:p>
        </p:txBody>
      </p:sp>
      <p:graphicFrame>
        <p:nvGraphicFramePr>
          <p:cNvPr id="5" name="Diagram 4"/>
          <p:cNvGraphicFramePr>
            <a:graphicFrameLocks noGrp="1"/>
          </p:cNvGraphicFramePr>
          <p:nvPr/>
        </p:nvGraphicFramePr>
        <p:xfrm>
          <a:off x="314339" y="980728"/>
          <a:ext cx="8829661" cy="5382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nb-NO" sz="3600" b="1" dirty="0" smtClean="0">
                <a:solidFill>
                  <a:srgbClr val="FF0000"/>
                </a:solidFill>
              </a:rPr>
              <a:t>26 Tollinjer/produkter der dagens kronetoll ikke gir importvern, men prosenttoll er bedre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250825" y="1268413"/>
          <a:ext cx="8640960" cy="5452076"/>
        </p:xfrm>
        <a:graphic>
          <a:graphicData uri="http://schemas.openxmlformats.org/drawingml/2006/table">
            <a:tbl>
              <a:tblPr/>
              <a:tblGrid>
                <a:gridCol w="834875"/>
                <a:gridCol w="2796835"/>
                <a:gridCol w="834875"/>
                <a:gridCol w="834875"/>
                <a:gridCol w="834875"/>
                <a:gridCol w="834875"/>
                <a:gridCol w="834875"/>
                <a:gridCol w="834875"/>
              </a:tblGrid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Tollsatser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Beskyttelse i </a:t>
                      </a:r>
                      <a:r>
                        <a:rPr lang="nb-NO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dag. Kr/kg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Norsk pris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Import pris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Kr-toll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%-toll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Kr-toll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%-toll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0201100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Storfe hele og halve slakt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32,28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344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-0,72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18,60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0207149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Kyllingbrystfilet frossen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66,73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313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-6,27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11,51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0210120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Bacon i skiver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89,75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363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-0,25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91,50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0210190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Birkebeinerskinke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121,12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363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-48,88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47,80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0210900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Fenalår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144,26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-45,74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236,00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0406100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Fersk ost (</a:t>
                      </a:r>
                      <a:r>
                        <a:rPr lang="nb-NO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Mozarealla</a:t>
                      </a: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24,68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233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-7,32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14,60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0406400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Blåmuggost</a:t>
                      </a: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(Camembert)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27,15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257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-40,85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60,50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0406909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Annen ost (</a:t>
                      </a:r>
                      <a:r>
                        <a:rPr lang="nb-NO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Norvegia</a:t>
                      </a: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27,15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257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-7,85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29,25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0406909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Annen ost (Jarlsberg)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27,15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257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-7,85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42,10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0409000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Honning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24,47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-22,53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42,00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0701901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Poteter 15/5-15/7  (Nypoteter)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5,50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2,17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-0,83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1,78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0701902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Poteter 16/7-14/5 (lagringspoteter)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1,12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-0,28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0702003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Tomater. 11/7-14/10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9,00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8,86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-0,14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4,05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0703101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Kepaløk (1/9-30/6)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1,09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-1,31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-0,71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0703900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Purre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18,50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6,66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-1,84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0704102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Blomkål (1/6-31/7)  (omregnet fra stk pris)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5,82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-0,18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0704901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Hvitkål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-1,79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-1,18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705112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Issalat (1/6-30/11)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10,95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-0,55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0,99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0705199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Annen salat (1/12-31/3)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55,00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22,00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10,95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-22,05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-0,66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0706102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Gulrot (1/9-30/5)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-0,85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-0,10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0707001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Slangeagurk  (omregnet fra stk pris)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9,00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7,74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-3,26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-0,20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0808101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Epler (1/5-30/11)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4,83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-1,17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7,16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0810201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Bringebær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13,29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-3,71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13,00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1601000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Pølser og andre produkter  (eks salami)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84,31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344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-0,69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87,00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1602410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Skinker (eks kokt skinke)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120,83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363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0,83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61,50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717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1602500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Skåret storfekjøtt (eks Roastbiff)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129,3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344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-30,7</a:t>
                      </a:r>
                    </a:p>
                  </a:txBody>
                  <a:tcPr marL="7257" marR="7257" marT="72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80,80</a:t>
                      </a:r>
                    </a:p>
                  </a:txBody>
                  <a:tcPr marL="7257" marR="7257" marT="725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dato 3"/>
          <p:cNvSpPr txBox="1">
            <a:spLocks noGrp="1"/>
          </p:cNvSpPr>
          <p:nvPr/>
        </p:nvSpPr>
        <p:spPr bwMode="auto">
          <a:xfrm>
            <a:off x="685800" y="64770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FB5D2C75-D057-46D1-95C9-DCB472EC8B52}" type="datetime1">
              <a:rPr lang="nb-NO" sz="900" baseline="30000">
                <a:solidFill>
                  <a:srgbClr val="3B3D3C"/>
                </a:solidFill>
              </a:rPr>
              <a:pPr/>
              <a:t>15.03.2012</a:t>
            </a:fld>
            <a:endParaRPr lang="nb-NO" sz="900" baseline="30000">
              <a:solidFill>
                <a:srgbClr val="3B3D3C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404664"/>
            <a:ext cx="7772400" cy="936625"/>
          </a:xfrm>
        </p:spPr>
        <p:txBody>
          <a:bodyPr/>
          <a:lstStyle/>
          <a:p>
            <a:pPr algn="ctr"/>
            <a:r>
              <a:rPr lang="nb-NO" dirty="0" smtClean="0"/>
              <a:t> Importvernet for storfe</a:t>
            </a:r>
            <a:br>
              <a:rPr lang="nb-NO" dirty="0" smtClean="0"/>
            </a:br>
            <a:endParaRPr lang="nb-NO" sz="2000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24744"/>
            <a:ext cx="8485187" cy="51133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nb-NO" dirty="0" smtClean="0"/>
          </a:p>
          <a:p>
            <a:pPr>
              <a:lnSpc>
                <a:spcPct val="90000"/>
              </a:lnSpc>
            </a:pPr>
            <a:r>
              <a:rPr lang="nb-NO" dirty="0" smtClean="0"/>
              <a:t>Prisen på fersk norsk biff og importbiff           inkl. toll og avgift (nov 11)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nb-NO" sz="2200" b="1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nb-NO" sz="2200" b="1" dirty="0" smtClean="0"/>
              <a:t>Produkt		Norsk pris	Import	        	</a:t>
            </a:r>
            <a:r>
              <a:rPr lang="nb-NO" sz="2200" b="1" dirty="0" err="1" smtClean="0"/>
              <a:t>Import</a:t>
            </a:r>
            <a:endParaRPr lang="nb-NO" sz="2200" b="1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nb-NO" sz="2200" b="1" dirty="0" smtClean="0"/>
              <a:t>						 </a:t>
            </a:r>
            <a:r>
              <a:rPr lang="nb-NO" sz="2200" b="1" dirty="0" err="1" smtClean="0"/>
              <a:t>Kr-toll</a:t>
            </a:r>
            <a:r>
              <a:rPr lang="nb-NO" sz="2200" b="1" dirty="0" smtClean="0"/>
              <a:t>          	%-toll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nb-NO" sz="2200" dirty="0" smtClean="0"/>
              <a:t>Indrefilet		kr 245,-		kr 240,-		kr 550,-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nb-NO" sz="2200" dirty="0" smtClean="0"/>
              <a:t>Ytrefilet		kr 215,-		kr 205,-		kr 400,-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nb-NO" sz="2200" dirty="0" smtClean="0"/>
              <a:t>Mørbrad		kr 165,-		kr 170,-         	kr 220-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nb-NO" sz="2200" dirty="0" smtClean="0"/>
              <a:t>Entrecôte		kr 165,-		kr 190,-         	kr 310,-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nb-NO" sz="2200" dirty="0" smtClean="0"/>
              <a:t>Flatbiff		kr 125,-		kr 160,-         	kr 190,-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nb-NO" sz="2200" dirty="0" smtClean="0"/>
              <a:t>Sortering 14%	kr   65,-		kr 140,-         	kr 110,-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nb-NO" sz="2200" dirty="0" smtClean="0"/>
              <a:t>Sortering 14% i 2005 (1,75 USD)			</a:t>
            </a:r>
            <a:r>
              <a:rPr lang="nb-NO" sz="2200" b="1" dirty="0" smtClean="0"/>
              <a:t>kr  37,-</a:t>
            </a:r>
          </a:p>
        </p:txBody>
      </p:sp>
      <p:pic>
        <p:nvPicPr>
          <p:cNvPr id="5" name="Picture 3" descr="S:\FellesKS\Nortura_Medlem\Team storfe\Bilder\Beite\beite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"/>
            <a:ext cx="1800201" cy="270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388350" cy="962025"/>
          </a:xfrm>
        </p:spPr>
        <p:txBody>
          <a:bodyPr/>
          <a:lstStyle/>
          <a:p>
            <a:pPr algn="l" eaLnBrk="1" hangingPunct="1"/>
            <a:r>
              <a:rPr lang="nb-NO" sz="4800" b="1" dirty="0" smtClean="0">
                <a:solidFill>
                  <a:srgbClr val="FF0000"/>
                </a:solidFill>
              </a:rPr>
              <a:t>Sjølforsyningen av mat</a:t>
            </a:r>
            <a:r>
              <a:rPr lang="nb-NO" sz="4800" dirty="0" smtClean="0">
                <a:solidFill>
                  <a:srgbClr val="FF0000"/>
                </a:solidFill>
              </a:rPr>
              <a:t> </a:t>
            </a:r>
            <a:endParaRPr lang="nb-NO" sz="40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/>
        </p:nvGraphicFramePr>
        <p:xfrm>
          <a:off x="323528" y="1268760"/>
          <a:ext cx="4032448" cy="481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l="7350" t="23735" r="23093" b="21764"/>
          <a:stretch>
            <a:fillRect/>
          </a:stretch>
        </p:blipFill>
        <p:spPr bwMode="auto">
          <a:xfrm>
            <a:off x="4553171" y="2204864"/>
            <a:ext cx="459082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Disposisjon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Internasjonale trender</a:t>
            </a:r>
          </a:p>
          <a:p>
            <a:r>
              <a:rPr lang="nb-NO" dirty="0" smtClean="0"/>
              <a:t>Nasjonale trender</a:t>
            </a:r>
          </a:p>
          <a:p>
            <a:r>
              <a:rPr lang="nb-NO" b="1" dirty="0" smtClean="0">
                <a:solidFill>
                  <a:srgbClr val="FF0000"/>
                </a:solidFill>
              </a:rPr>
              <a:t>Politisk jobbing våren 2012</a:t>
            </a:r>
          </a:p>
          <a:p>
            <a:pPr lvl="1"/>
            <a:r>
              <a:rPr lang="nb-NO" b="1" dirty="0" smtClean="0">
                <a:solidFill>
                  <a:srgbClr val="FF0000"/>
                </a:solidFill>
              </a:rPr>
              <a:t>Landbruksmeldinga</a:t>
            </a:r>
          </a:p>
          <a:p>
            <a:pPr lvl="1"/>
            <a:r>
              <a:rPr lang="nb-NO" dirty="0" smtClean="0"/>
              <a:t>Partiprogrammene</a:t>
            </a:r>
          </a:p>
          <a:p>
            <a:pPr lvl="1"/>
            <a:r>
              <a:rPr lang="nb-NO" dirty="0" smtClean="0"/>
              <a:t>Jordbruksoppgjøret inkl. aksjonsberedskap</a:t>
            </a:r>
          </a:p>
          <a:p>
            <a:r>
              <a:rPr lang="nb-NO" dirty="0" smtClean="0"/>
              <a:t>Påskekampanje</a:t>
            </a:r>
          </a:p>
          <a:p>
            <a:r>
              <a:rPr lang="nb-NO" dirty="0" smtClean="0"/>
              <a:t>verving</a:t>
            </a:r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/>
          <p:nvPr/>
        </p:nvPicPr>
        <p:blipFill>
          <a:blip r:embed="rId3" cstate="print"/>
          <a:srcRect l="12397" t="8637" r="9421" b="8881"/>
          <a:stretch>
            <a:fillRect/>
          </a:stretch>
        </p:blipFill>
        <p:spPr bwMode="auto">
          <a:xfrm>
            <a:off x="0" y="0"/>
            <a:ext cx="4788024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lassholder for innhold 10"/>
          <p:cNvSpPr>
            <a:spLocks noGrp="1"/>
          </p:cNvSpPr>
          <p:nvPr>
            <p:ph sz="quarter" idx="4"/>
          </p:nvPr>
        </p:nvSpPr>
        <p:spPr>
          <a:xfrm>
            <a:off x="5004048" y="980728"/>
            <a:ext cx="3682752" cy="5145435"/>
          </a:xfrm>
        </p:spPr>
        <p:txBody>
          <a:bodyPr/>
          <a:lstStyle/>
          <a:p>
            <a:r>
              <a:rPr lang="nb-NO" dirty="0" smtClean="0"/>
              <a:t>God prosess i organisasjonen – takk for innsatsen</a:t>
            </a:r>
          </a:p>
          <a:p>
            <a:r>
              <a:rPr lang="nb-NO" dirty="0" smtClean="0"/>
              <a:t>Vi må stå løpet</a:t>
            </a:r>
          </a:p>
          <a:p>
            <a:r>
              <a:rPr lang="nb-NO" dirty="0" smtClean="0"/>
              <a:t>Sikre bredest mulig politisk oppslutning</a:t>
            </a:r>
          </a:p>
          <a:p>
            <a:r>
              <a:rPr lang="nb-NO" dirty="0" smtClean="0"/>
              <a:t>Jordbruksforhandlingene 2012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135937" cy="1009650"/>
          </a:xfrm>
        </p:spPr>
        <p:txBody>
          <a:bodyPr/>
          <a:lstStyle/>
          <a:p>
            <a:pPr algn="l"/>
            <a:r>
              <a:rPr lang="nb-NO" sz="4000" b="1" smtClean="0">
                <a:solidFill>
                  <a:srgbClr val="FF0000"/>
                </a:solidFill>
              </a:rPr>
              <a:t>Gjennomslag for våre prioriteringer!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64096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388350" cy="962025"/>
          </a:xfrm>
        </p:spPr>
        <p:txBody>
          <a:bodyPr/>
          <a:lstStyle/>
          <a:p>
            <a:pPr algn="l" eaLnBrk="1" hangingPunct="1"/>
            <a:r>
              <a:rPr lang="nb-NO" sz="4800" b="1" smtClean="0">
                <a:solidFill>
                  <a:srgbClr val="FF0000"/>
                </a:solidFill>
              </a:rPr>
              <a:t>Øk sjølforsyningen av mat!</a:t>
            </a:r>
            <a:r>
              <a:rPr lang="nb-NO" sz="4800" smtClean="0">
                <a:solidFill>
                  <a:srgbClr val="FF0000"/>
                </a:solidFill>
              </a:rPr>
              <a:t> </a:t>
            </a:r>
            <a:endParaRPr lang="nb-NO" sz="4000" b="1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8675687" cy="3527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nb-NO" sz="2800" dirty="0" smtClean="0">
                <a:latin typeface="+mj-lt"/>
                <a:cs typeface="Times New Roman" pitchFamily="18" charset="0"/>
              </a:rPr>
              <a:t>Må sette høyere ambisjon enn i takt med befolkningsveksten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nb-NO" sz="2800" dirty="0" smtClean="0">
                <a:latin typeface="+mj-lt"/>
                <a:cs typeface="Times New Roman" pitchFamily="18" charset="0"/>
              </a:rPr>
              <a:t>Øke sjølforsyningsgraden utover 50 %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nb-NO" sz="2800" dirty="0" smtClean="0">
                <a:latin typeface="+mj-lt"/>
                <a:cs typeface="Times New Roman" pitchFamily="18" charset="0"/>
              </a:rPr>
              <a:t>Ta hensyn til </a:t>
            </a:r>
            <a:r>
              <a:rPr lang="nb-NO" sz="2800" u="sng" dirty="0" err="1" smtClean="0">
                <a:latin typeface="+mj-lt"/>
                <a:cs typeface="Times New Roman" pitchFamily="18" charset="0"/>
              </a:rPr>
              <a:t>kraftfôr-import</a:t>
            </a:r>
            <a:r>
              <a:rPr lang="nb-NO" sz="2800" dirty="0" smtClean="0">
                <a:latin typeface="+mj-lt"/>
                <a:cs typeface="Times New Roman" pitchFamily="18" charset="0"/>
              </a:rPr>
              <a:t> i beregning av sjølforsyning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nb-NO" sz="2800" dirty="0" smtClean="0">
                <a:latin typeface="+mj-lt"/>
                <a:cs typeface="Times New Roman" pitchFamily="18" charset="0"/>
              </a:rPr>
              <a:t>Strategi for å øke bruken av norske ressurser som fôrkorn, grovfôr og beite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 cstate="print"/>
          <a:srcRect l="7350" t="23735" r="23093" b="21764"/>
          <a:stretch>
            <a:fillRect/>
          </a:stretch>
        </p:blipFill>
        <p:spPr bwMode="auto">
          <a:xfrm>
            <a:off x="4067175" y="4059238"/>
            <a:ext cx="489743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Users\NTBjorke\Pictures\0000302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005263"/>
            <a:ext cx="237648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smtClean="0"/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060" t="24496" r="30321" b="8681"/>
          <a:stretch>
            <a:fillRect/>
          </a:stretch>
        </p:blipFill>
        <p:spPr>
          <a:xfrm>
            <a:off x="1042988" y="260350"/>
            <a:ext cx="7273925" cy="5989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/>
          <p:cNvSpPr>
            <a:spLocks noGrp="1"/>
          </p:cNvSpPr>
          <p:nvPr>
            <p:ph type="title"/>
          </p:nvPr>
        </p:nvSpPr>
        <p:spPr>
          <a:xfrm>
            <a:off x="395288" y="260649"/>
            <a:ext cx="8218487" cy="1008111"/>
          </a:xfrm>
        </p:spPr>
        <p:txBody>
          <a:bodyPr/>
          <a:lstStyle/>
          <a:p>
            <a:pPr algn="l"/>
            <a:r>
              <a:rPr lang="nb-NO" b="1" dirty="0" smtClean="0">
                <a:solidFill>
                  <a:srgbClr val="FF0000"/>
                </a:solidFill>
              </a:rPr>
              <a:t>Vi krever økt sjølforsyning av mat:</a:t>
            </a:r>
          </a:p>
        </p:txBody>
      </p:sp>
      <p:sp>
        <p:nvSpPr>
          <p:cNvPr id="12291" name="Plassholder for innhold 2"/>
          <p:cNvSpPr>
            <a:spLocks noGrp="1"/>
          </p:cNvSpPr>
          <p:nvPr>
            <p:ph idx="1"/>
          </p:nvPr>
        </p:nvSpPr>
        <p:spPr>
          <a:xfrm>
            <a:off x="468313" y="1556792"/>
            <a:ext cx="8424862" cy="4824958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nb-NO" sz="3000" dirty="0" smtClean="0">
                <a:solidFill>
                  <a:srgbClr val="7030A0"/>
                </a:solidFill>
              </a:rPr>
              <a:t>Inntektsgapet må reduseres vesentlig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nb-NO" sz="3000" dirty="0" smtClean="0">
                <a:solidFill>
                  <a:srgbClr val="7030A0"/>
                </a:solidFill>
              </a:rPr>
              <a:t>Lønnsomheten i produsere kvalitet og mengde må styrkes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nb-NO" sz="3000" dirty="0" smtClean="0">
                <a:solidFill>
                  <a:srgbClr val="7030A0"/>
                </a:solidFill>
              </a:rPr>
              <a:t>Øk investeringsmulighetene utenom jordbruksavtalens ramme</a:t>
            </a:r>
          </a:p>
          <a:p>
            <a:pPr marL="914400" lvl="1" indent="-514350"/>
            <a:r>
              <a:rPr lang="nb-NO" sz="2200" b="1" dirty="0" smtClean="0">
                <a:solidFill>
                  <a:srgbClr val="7030A0"/>
                </a:solidFill>
              </a:rPr>
              <a:t>Fondsavsetning med skattefordel</a:t>
            </a:r>
            <a:endParaRPr lang="nb-NO" sz="2600" b="1" dirty="0" smtClean="0">
              <a:solidFill>
                <a:srgbClr val="7030A0"/>
              </a:solidFill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nb-NO" sz="3000" dirty="0" smtClean="0">
                <a:solidFill>
                  <a:srgbClr val="7030A0"/>
                </a:solidFill>
              </a:rPr>
              <a:t>Behold produksjonskravet i kulturlandskapstilskuddet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smtClean="0">
                <a:solidFill>
                  <a:srgbClr val="FF0000"/>
                </a:solidFill>
              </a:rPr>
              <a:t>Vi krever økt sjølforsyning av mat:</a:t>
            </a:r>
            <a:endParaRPr lang="nn-NO" smtClean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None/>
              <a:defRPr/>
            </a:pPr>
            <a:r>
              <a:rPr lang="nb-NO" sz="3000" dirty="0" smtClean="0">
                <a:solidFill>
                  <a:srgbClr val="7030A0"/>
                </a:solidFill>
              </a:rPr>
              <a:t> 5.     Styrk jordvernet</a:t>
            </a:r>
          </a:p>
          <a:p>
            <a:pPr marL="914400" lvl="1" indent="-514350">
              <a:defRPr/>
            </a:pPr>
            <a:r>
              <a:rPr lang="nb-NO" sz="2600" dirty="0" smtClean="0">
                <a:solidFill>
                  <a:srgbClr val="7030A0"/>
                </a:solidFill>
              </a:rPr>
              <a:t>Lovfest vernehjemmel, sett arealmål/innbygger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nb-NO" sz="3000" dirty="0" smtClean="0">
                <a:solidFill>
                  <a:srgbClr val="7030A0"/>
                </a:solidFill>
              </a:rPr>
              <a:t> 6.    Viderefør den norske modellen </a:t>
            </a:r>
          </a:p>
          <a:p>
            <a:pPr marL="971550" lvl="1" indent="-514350">
              <a:spcBef>
                <a:spcPts val="0"/>
              </a:spcBef>
              <a:defRPr/>
            </a:pPr>
            <a:r>
              <a:rPr lang="nb-NO" sz="2600" dirty="0" smtClean="0">
                <a:solidFill>
                  <a:srgbClr val="7030A0"/>
                </a:solidFill>
              </a:rPr>
              <a:t>sterkt importvern, </a:t>
            </a:r>
          </a:p>
          <a:p>
            <a:pPr marL="971550" lvl="1" indent="-514350">
              <a:spcBef>
                <a:spcPts val="0"/>
              </a:spcBef>
              <a:defRPr/>
            </a:pPr>
            <a:r>
              <a:rPr lang="nb-NO" sz="2600" dirty="0" smtClean="0">
                <a:solidFill>
                  <a:srgbClr val="7030A0"/>
                </a:solidFill>
              </a:rPr>
              <a:t>jordbruksforhandlinger  </a:t>
            </a:r>
          </a:p>
          <a:p>
            <a:pPr marL="971550" lvl="1" indent="-514350">
              <a:spcBef>
                <a:spcPts val="0"/>
              </a:spcBef>
              <a:defRPr/>
            </a:pPr>
            <a:r>
              <a:rPr lang="nb-NO" sz="2600" dirty="0" smtClean="0">
                <a:solidFill>
                  <a:srgbClr val="7030A0"/>
                </a:solidFill>
              </a:rPr>
              <a:t>samvirkebasert markedsregulering</a:t>
            </a:r>
          </a:p>
          <a:p>
            <a:pPr marL="514350" indent="-514350">
              <a:buFont typeface="Arial" charset="0"/>
              <a:buNone/>
              <a:defRPr/>
            </a:pPr>
            <a:endParaRPr lang="nb-NO" sz="3000" dirty="0" smtClean="0">
              <a:solidFill>
                <a:srgbClr val="7030A0"/>
              </a:solidFill>
            </a:endParaRPr>
          </a:p>
        </p:txBody>
      </p:sp>
      <p:pic>
        <p:nvPicPr>
          <p:cNvPr id="4" name="Bilde 2" descr="KjærlighetNorskmatLogo to linj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725144"/>
            <a:ext cx="3429116" cy="13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Disposisjon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Internasjonale trender</a:t>
            </a:r>
          </a:p>
          <a:p>
            <a:r>
              <a:rPr lang="nb-NO" dirty="0" smtClean="0"/>
              <a:t>Nasjonale trender</a:t>
            </a:r>
          </a:p>
          <a:p>
            <a:r>
              <a:rPr lang="nb-NO" dirty="0" smtClean="0"/>
              <a:t>Politisk jobbing våren 2012</a:t>
            </a:r>
          </a:p>
          <a:p>
            <a:pPr lvl="1"/>
            <a:r>
              <a:rPr lang="nb-NO" dirty="0" smtClean="0"/>
              <a:t>Landbruksmeldinga</a:t>
            </a:r>
          </a:p>
          <a:p>
            <a:pPr lvl="1"/>
            <a:r>
              <a:rPr lang="nb-NO" b="1" dirty="0" smtClean="0">
                <a:solidFill>
                  <a:srgbClr val="FF0000"/>
                </a:solidFill>
              </a:rPr>
              <a:t>Partiprogrammene</a:t>
            </a:r>
          </a:p>
          <a:p>
            <a:pPr lvl="1"/>
            <a:r>
              <a:rPr lang="nb-NO" dirty="0" smtClean="0"/>
              <a:t>Jordbruksoppgjøret inkl. aksjonsberedskap</a:t>
            </a:r>
          </a:p>
          <a:p>
            <a:r>
              <a:rPr lang="nb-NO" dirty="0" smtClean="0"/>
              <a:t>Påskekampanje</a:t>
            </a:r>
          </a:p>
          <a:p>
            <a:r>
              <a:rPr lang="nb-NO" dirty="0" smtClean="0"/>
              <a:t>verving</a:t>
            </a:r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b-NO" dirty="0" smtClean="0"/>
              <a:t>Partienes valgprogram 2013</a:t>
            </a:r>
          </a:p>
        </p:txBody>
      </p:sp>
      <p:sp>
        <p:nvSpPr>
          <p:cNvPr id="4099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Prosessene i gang – komiteer oppnevnt</a:t>
            </a:r>
          </a:p>
          <a:p>
            <a:r>
              <a:rPr lang="nb-NO" sz="2200" b="1" dirty="0" smtClean="0">
                <a:solidFill>
                  <a:srgbClr val="FF0000"/>
                </a:solidFill>
              </a:rPr>
              <a:t>AP - Helga Pedersen</a:t>
            </a:r>
          </a:p>
          <a:p>
            <a:r>
              <a:rPr lang="nb-NO" sz="2200" b="1" dirty="0" smtClean="0">
                <a:solidFill>
                  <a:srgbClr val="00B050"/>
                </a:solidFill>
              </a:rPr>
              <a:t>SP - Trygve </a:t>
            </a:r>
            <a:r>
              <a:rPr lang="nb-NO" sz="2200" b="1" dirty="0" err="1" smtClean="0">
                <a:solidFill>
                  <a:srgbClr val="00B050"/>
                </a:solidFill>
              </a:rPr>
              <a:t>Slagsvold</a:t>
            </a:r>
            <a:r>
              <a:rPr lang="nb-NO" sz="2200" b="1" dirty="0" smtClean="0">
                <a:solidFill>
                  <a:srgbClr val="00B050"/>
                </a:solidFill>
              </a:rPr>
              <a:t> </a:t>
            </a:r>
            <a:r>
              <a:rPr lang="nb-NO" sz="2200" b="1" dirty="0" err="1" smtClean="0">
                <a:solidFill>
                  <a:srgbClr val="00B050"/>
                </a:solidFill>
              </a:rPr>
              <a:t>Vedum</a:t>
            </a:r>
            <a:endParaRPr lang="nb-NO" sz="2200" b="1" dirty="0" smtClean="0">
              <a:solidFill>
                <a:srgbClr val="00B050"/>
              </a:solidFill>
            </a:endParaRPr>
          </a:p>
          <a:p>
            <a:r>
              <a:rPr lang="nb-NO" sz="2200" b="1" dirty="0" smtClean="0">
                <a:solidFill>
                  <a:srgbClr val="C00000"/>
                </a:solidFill>
              </a:rPr>
              <a:t>SV - Inga Marte </a:t>
            </a:r>
            <a:r>
              <a:rPr lang="nb-NO" sz="2200" b="1" dirty="0" err="1" smtClean="0">
                <a:solidFill>
                  <a:srgbClr val="C00000"/>
                </a:solidFill>
              </a:rPr>
              <a:t>Torkildsen</a:t>
            </a:r>
            <a:endParaRPr lang="nb-NO" sz="2200" b="1" dirty="0" smtClean="0">
              <a:solidFill>
                <a:srgbClr val="C00000"/>
              </a:solidFill>
            </a:endParaRPr>
          </a:p>
          <a:p>
            <a:r>
              <a:rPr lang="nb-NO" sz="2200" b="1" dirty="0" smtClean="0">
                <a:solidFill>
                  <a:srgbClr val="00B0F0"/>
                </a:solidFill>
              </a:rPr>
              <a:t>H - Bent Høie</a:t>
            </a:r>
          </a:p>
          <a:p>
            <a:r>
              <a:rPr lang="nb-NO" sz="2200" b="1" dirty="0" smtClean="0">
                <a:solidFill>
                  <a:srgbClr val="0070C0"/>
                </a:solidFill>
              </a:rPr>
              <a:t>FrP – antakelig Sandberg</a:t>
            </a:r>
          </a:p>
          <a:p>
            <a:r>
              <a:rPr lang="nb-NO" sz="2200" b="1" dirty="0" smtClean="0">
                <a:solidFill>
                  <a:srgbClr val="FFC000"/>
                </a:solidFill>
              </a:rPr>
              <a:t>KrF - Dagrun Eriksen</a:t>
            </a:r>
          </a:p>
          <a:p>
            <a:r>
              <a:rPr lang="nb-NO" sz="2200" b="1" dirty="0" smtClean="0">
                <a:solidFill>
                  <a:srgbClr val="92D050"/>
                </a:solidFill>
              </a:rPr>
              <a:t>Ve</a:t>
            </a:r>
            <a:r>
              <a:rPr lang="nb-NO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ns</a:t>
            </a:r>
            <a:r>
              <a:rPr lang="nb-NO" sz="2200" b="1" dirty="0" smtClean="0">
                <a:solidFill>
                  <a:srgbClr val="7030A0"/>
                </a:solidFill>
              </a:rPr>
              <a:t>tre</a:t>
            </a:r>
            <a:r>
              <a:rPr lang="nb-NO" sz="2200" b="1" dirty="0" smtClean="0"/>
              <a:t> – ikke avklart</a:t>
            </a:r>
          </a:p>
          <a:p>
            <a:r>
              <a:rPr lang="nb-NO" sz="2200" b="1" dirty="0" smtClean="0">
                <a:solidFill>
                  <a:srgbClr val="FF3300"/>
                </a:solidFill>
              </a:rPr>
              <a:t>Rødt – ikke avklart</a:t>
            </a:r>
            <a:r>
              <a:rPr lang="nb-NO" sz="2200" b="1" dirty="0" smtClean="0"/>
              <a:t> </a:t>
            </a:r>
          </a:p>
          <a:p>
            <a:endParaRPr lang="nb-NO" dirty="0" smtClean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172272" cy="4929411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Bondelaget har så langt levert innspill til </a:t>
            </a:r>
          </a:p>
          <a:p>
            <a:r>
              <a:rPr lang="nb-NO" sz="2400" dirty="0" smtClean="0"/>
              <a:t>H</a:t>
            </a:r>
          </a:p>
          <a:p>
            <a:r>
              <a:rPr lang="nb-NO" sz="2400" dirty="0" smtClean="0"/>
              <a:t>SP</a:t>
            </a:r>
          </a:p>
          <a:p>
            <a:r>
              <a:rPr lang="nb-NO" sz="2400" dirty="0" smtClean="0"/>
              <a:t>KrF</a:t>
            </a:r>
          </a:p>
          <a:p>
            <a:r>
              <a:rPr lang="nb-NO" sz="2400" dirty="0" smtClean="0"/>
              <a:t>SV</a:t>
            </a:r>
          </a:p>
          <a:p>
            <a:pPr marL="269875" indent="-269875">
              <a:buFont typeface="Wingdings" pitchFamily="2" charset="2"/>
              <a:buChar char="Ø"/>
            </a:pPr>
            <a:r>
              <a:rPr lang="nb-NO" dirty="0" smtClean="0"/>
              <a:t>Oversikt over komiteene sendt fylkene – følge opp</a:t>
            </a:r>
          </a:p>
          <a:p>
            <a:pPr marL="269875" indent="-269875">
              <a:buFont typeface="Wingdings" pitchFamily="2" charset="2"/>
              <a:buChar char="Ø"/>
            </a:pPr>
            <a:r>
              <a:rPr lang="nb-NO" dirty="0" smtClean="0"/>
              <a:t>Flere landbruksvennlige som kan spille inn forslag</a:t>
            </a:r>
          </a:p>
          <a:p>
            <a:pPr marL="0" indent="0">
              <a:buFont typeface="Wingdings" pitchFamily="2" charset="2"/>
              <a:buChar char="Ø"/>
            </a:pPr>
            <a:r>
              <a:rPr lang="nb-NO" dirty="0" smtClean="0"/>
              <a:t>Nominasjoner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Politisk vilje!</a:t>
            </a:r>
          </a:p>
        </p:txBody>
      </p:sp>
      <p:sp>
        <p:nvSpPr>
          <p:cNvPr id="7172" name="TekstSylinder 4"/>
          <p:cNvSpPr txBox="1">
            <a:spLocks noChangeArrowheads="1"/>
          </p:cNvSpPr>
          <p:nvPr/>
        </p:nvSpPr>
        <p:spPr bwMode="auto">
          <a:xfrm>
            <a:off x="5724525" y="6092825"/>
            <a:ext cx="309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dirty="0"/>
              <a:t>Bernt </a:t>
            </a:r>
            <a:r>
              <a:rPr lang="nb-NO" dirty="0" err="1"/>
              <a:t>Aardal</a:t>
            </a:r>
            <a:r>
              <a:rPr lang="nb-NO" dirty="0"/>
              <a:t>, </a:t>
            </a:r>
            <a:r>
              <a:rPr lang="nb-NO" dirty="0" smtClean="0"/>
              <a:t>jan 2012</a:t>
            </a:r>
            <a:endParaRPr lang="nb-NO" dirty="0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598" t="51544" r="20544" b="10272"/>
          <a:stretch>
            <a:fillRect/>
          </a:stretch>
        </p:blipFill>
        <p:spPr bwMode="auto">
          <a:xfrm>
            <a:off x="323528" y="1412776"/>
            <a:ext cx="8364929" cy="466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Disposisjon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Internasjonale trender</a:t>
            </a:r>
          </a:p>
          <a:p>
            <a:r>
              <a:rPr lang="nb-NO" dirty="0" smtClean="0"/>
              <a:t>Nasjonale trender</a:t>
            </a:r>
          </a:p>
          <a:p>
            <a:r>
              <a:rPr lang="nb-NO" dirty="0" smtClean="0"/>
              <a:t>Politisk jobbing våren 2012</a:t>
            </a:r>
          </a:p>
          <a:p>
            <a:pPr lvl="1"/>
            <a:r>
              <a:rPr lang="nb-NO" dirty="0" smtClean="0"/>
              <a:t>Landbruksmeldinga</a:t>
            </a:r>
          </a:p>
          <a:p>
            <a:pPr lvl="1"/>
            <a:r>
              <a:rPr lang="nb-NO" dirty="0" smtClean="0"/>
              <a:t>Partiprogrammene</a:t>
            </a:r>
          </a:p>
          <a:p>
            <a:pPr lvl="1"/>
            <a:r>
              <a:rPr lang="nb-NO" b="1" dirty="0" smtClean="0">
                <a:solidFill>
                  <a:srgbClr val="FF0000"/>
                </a:solidFill>
              </a:rPr>
              <a:t>Jordbruksoppgjøret</a:t>
            </a:r>
          </a:p>
          <a:p>
            <a:r>
              <a:rPr lang="nb-NO" dirty="0" smtClean="0"/>
              <a:t>Påskekampanje</a:t>
            </a:r>
          </a:p>
          <a:p>
            <a:r>
              <a:rPr lang="nb-NO" dirty="0" smtClean="0"/>
              <a:t>verving</a:t>
            </a:r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b="1" dirty="0" smtClean="0">
                <a:solidFill>
                  <a:srgbClr val="FF0000"/>
                </a:solidFill>
              </a:rPr>
              <a:t>Timeplan for forhandlingene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21.-22. mars: Representantskapsmøte </a:t>
            </a:r>
          </a:p>
          <a:p>
            <a:r>
              <a:rPr lang="nb-NO" sz="2800" dirty="0" smtClean="0"/>
              <a:t>27. mars: </a:t>
            </a:r>
            <a:r>
              <a:rPr lang="nb-NO" sz="2800" dirty="0" err="1" smtClean="0"/>
              <a:t>Kampanjedag/nær.kom´s</a:t>
            </a:r>
            <a:r>
              <a:rPr lang="nb-NO" sz="2800" dirty="0" smtClean="0"/>
              <a:t> innstilling </a:t>
            </a:r>
          </a:p>
          <a:p>
            <a:r>
              <a:rPr lang="nb-NO" sz="2800" dirty="0" smtClean="0"/>
              <a:t>13. april: Budsjettnemnda avgir grunnlaget</a:t>
            </a:r>
          </a:p>
          <a:p>
            <a:r>
              <a:rPr lang="nb-NO" sz="2800" dirty="0" smtClean="0"/>
              <a:t>23. april: Utveksle krav med NBS</a:t>
            </a:r>
          </a:p>
          <a:p>
            <a:r>
              <a:rPr lang="nb-NO" sz="2800" dirty="0" smtClean="0"/>
              <a:t>27. april: Levere kravet til Staten</a:t>
            </a:r>
          </a:p>
          <a:p>
            <a:r>
              <a:rPr lang="nb-NO" sz="2800" dirty="0" smtClean="0"/>
              <a:t>7. mai: Tilbud fra Staten</a:t>
            </a:r>
          </a:p>
          <a:p>
            <a:r>
              <a:rPr lang="nb-NO" sz="2800" dirty="0" smtClean="0"/>
              <a:t>-&gt; 16. mai: Forhandlinger eller brudd</a:t>
            </a:r>
            <a:endParaRPr lang="nb-N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chemeClr val="bg2"/>
          </a:solidFill>
        </p:spPr>
        <p:txBody>
          <a:bodyPr/>
          <a:lstStyle/>
          <a:p>
            <a:r>
              <a:rPr lang="nb-NO" b="1" smtClean="0"/>
              <a:t>Krav, tilbud, resultat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1268760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224136"/>
          </a:xfrm>
        </p:spPr>
        <p:txBody>
          <a:bodyPr/>
          <a:lstStyle/>
          <a:p>
            <a:r>
              <a:rPr lang="nn-NO" dirty="0" smtClean="0"/>
              <a:t>Korleis prioritera aktive bønder?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3412976"/>
          </a:xfrm>
        </p:spPr>
        <p:txBody>
          <a:bodyPr/>
          <a:lstStyle/>
          <a:p>
            <a:r>
              <a:rPr lang="nn-NO" sz="2800" dirty="0" smtClean="0"/>
              <a:t>Beitetilskot, </a:t>
            </a:r>
            <a:r>
              <a:rPr lang="nn-NO" sz="2800" dirty="0" err="1" smtClean="0"/>
              <a:t>dyretilskot</a:t>
            </a:r>
            <a:r>
              <a:rPr lang="nn-NO" sz="2800" dirty="0" smtClean="0"/>
              <a:t>?</a:t>
            </a:r>
          </a:p>
          <a:p>
            <a:r>
              <a:rPr lang="nn-NO" sz="2800" dirty="0" smtClean="0"/>
              <a:t>Pris,  sterkare kvalitetsbetaling?</a:t>
            </a:r>
          </a:p>
          <a:p>
            <a:r>
              <a:rPr lang="nn-NO" sz="2800" dirty="0" smtClean="0"/>
              <a:t>Grøftetilskot?</a:t>
            </a:r>
          </a:p>
          <a:p>
            <a:r>
              <a:rPr lang="nn-NO" sz="2800" dirty="0" smtClean="0"/>
              <a:t>Fornying  av plantemateriale?</a:t>
            </a:r>
          </a:p>
          <a:p>
            <a:endParaRPr lang="nn-NO" dirty="0" smtClean="0"/>
          </a:p>
          <a:p>
            <a:pPr>
              <a:buNone/>
            </a:pPr>
            <a:endParaRPr lang="nn-NO" dirty="0" smtClean="0"/>
          </a:p>
          <a:p>
            <a:pPr>
              <a:buNone/>
            </a:pPr>
            <a:endParaRPr lang="nn-NO" dirty="0"/>
          </a:p>
        </p:txBody>
      </p:sp>
      <p:pic>
        <p:nvPicPr>
          <p:cNvPr id="33796" name="Picture 4" descr="http://www.bondelaget.no/getfile.php/Se%20bondelagets%20bildeserier%21/Rundreise%20i%20Rogaland/E%20Rogaland%20kyr%20R%C3%B8yneberg%20Sola.jpg%20%28300x200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17032"/>
            <a:ext cx="3563888" cy="237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/>
            <a:r>
              <a:rPr lang="nb-NO" sz="4000" b="1" dirty="0" smtClean="0">
                <a:solidFill>
                  <a:srgbClr val="FF0000"/>
                </a:solidFill>
              </a:rPr>
              <a:t>Andre utfordringer  i jordbruksoppgjøret</a:t>
            </a:r>
          </a:p>
        </p:txBody>
      </p:sp>
      <p:sp>
        <p:nvSpPr>
          <p:cNvPr id="16387" name="Plassholder for innhold 3"/>
          <p:cNvSpPr>
            <a:spLocks noGrp="1"/>
          </p:cNvSpPr>
          <p:nvPr>
            <p:ph idx="1"/>
          </p:nvPr>
        </p:nvSpPr>
        <p:spPr>
          <a:xfrm>
            <a:off x="179388" y="1557338"/>
            <a:ext cx="6059487" cy="4525962"/>
          </a:xfrm>
        </p:spPr>
        <p:txBody>
          <a:bodyPr/>
          <a:lstStyle/>
          <a:p>
            <a:r>
              <a:rPr lang="nb-NO" dirty="0" smtClean="0"/>
              <a:t>Prioritering av investeringsvirkemidler?</a:t>
            </a:r>
          </a:p>
          <a:p>
            <a:r>
              <a:rPr lang="nb-NO" dirty="0" smtClean="0"/>
              <a:t>Styrking av distrikt uten at sentrale områder svekkes?</a:t>
            </a:r>
          </a:p>
          <a:p>
            <a:r>
              <a:rPr lang="nb-NO" dirty="0" smtClean="0"/>
              <a:t>Produksjonskrav i kulturlandskapstilskudd</a:t>
            </a:r>
          </a:p>
          <a:p>
            <a:r>
              <a:rPr lang="nb-NO" dirty="0" smtClean="0"/>
              <a:t>Omfordelingseffekter ved utflating av arealtilskudd?</a:t>
            </a:r>
          </a:p>
          <a:p>
            <a:r>
              <a:rPr lang="nb-NO" dirty="0" smtClean="0"/>
              <a:t>Korn/kraftfôr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557338"/>
            <a:ext cx="259238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print"/>
          <a:srcRect l="13383" t="33949" r="61942" b="14188"/>
          <a:stretch>
            <a:fillRect/>
          </a:stretch>
        </p:blipFill>
        <p:spPr bwMode="auto">
          <a:xfrm>
            <a:off x="1908175" y="0"/>
            <a:ext cx="4967288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Disposisjon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Internasjonale trender</a:t>
            </a:r>
          </a:p>
          <a:p>
            <a:r>
              <a:rPr lang="nb-NO" dirty="0" smtClean="0"/>
              <a:t>Nasjonale trender</a:t>
            </a:r>
          </a:p>
          <a:p>
            <a:r>
              <a:rPr lang="nb-NO" dirty="0" smtClean="0"/>
              <a:t>Politisk jobbing våren 2012</a:t>
            </a:r>
          </a:p>
          <a:p>
            <a:pPr lvl="1"/>
            <a:r>
              <a:rPr lang="nb-NO" dirty="0" smtClean="0"/>
              <a:t>Landbruksmeldinga</a:t>
            </a:r>
          </a:p>
          <a:p>
            <a:pPr lvl="1"/>
            <a:r>
              <a:rPr lang="nb-NO" dirty="0" smtClean="0"/>
              <a:t>Partiprogrammene</a:t>
            </a:r>
          </a:p>
          <a:p>
            <a:pPr lvl="1"/>
            <a:r>
              <a:rPr lang="nb-NO" dirty="0" smtClean="0"/>
              <a:t>Jordbruksoppgjøret</a:t>
            </a:r>
          </a:p>
          <a:p>
            <a:r>
              <a:rPr lang="nb-NO" b="1" dirty="0" smtClean="0">
                <a:solidFill>
                  <a:srgbClr val="FF0000"/>
                </a:solidFill>
              </a:rPr>
              <a:t>Påskekampanje</a:t>
            </a:r>
          </a:p>
          <a:p>
            <a:r>
              <a:rPr lang="nb-NO" dirty="0" smtClean="0"/>
              <a:t>verving</a:t>
            </a:r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1080120"/>
          </a:xfrm>
        </p:spPr>
        <p:txBody>
          <a:bodyPr/>
          <a:lstStyle/>
          <a:p>
            <a:r>
              <a:rPr lang="nb-NO" b="1" dirty="0" smtClean="0">
                <a:solidFill>
                  <a:srgbClr val="FFC000"/>
                </a:solidFill>
              </a:rPr>
              <a:t/>
            </a:r>
            <a:br>
              <a:rPr lang="nb-NO" b="1" dirty="0" smtClean="0">
                <a:solidFill>
                  <a:srgbClr val="FFC000"/>
                </a:solidFill>
              </a:rPr>
            </a:br>
            <a:r>
              <a:rPr lang="nb-NO" b="1" dirty="0" smtClean="0">
                <a:solidFill>
                  <a:srgbClr val="FFC000"/>
                </a:solidFill>
              </a:rPr>
              <a:t/>
            </a:r>
            <a:br>
              <a:rPr lang="nb-NO" b="1" dirty="0" smtClean="0">
                <a:solidFill>
                  <a:srgbClr val="FFC000"/>
                </a:solidFill>
              </a:rPr>
            </a:br>
            <a:r>
              <a:rPr lang="nb-NO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Landbrukets påskekampanje</a:t>
            </a:r>
            <a:r>
              <a:rPr lang="nb-NO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b-NO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496944" cy="2880320"/>
          </a:xfrm>
        </p:spPr>
        <p:txBody>
          <a:bodyPr/>
          <a:lstStyle/>
          <a:p>
            <a:pPr algn="l"/>
            <a:r>
              <a:rPr lang="nb-NO" sz="2400" b="1" dirty="0" smtClean="0">
                <a:solidFill>
                  <a:schemeClr val="tx1"/>
                </a:solidFill>
              </a:rPr>
              <a:t>Budskap: </a:t>
            </a:r>
          </a:p>
          <a:p>
            <a:pPr algn="l"/>
            <a:r>
              <a:rPr lang="nb-NO" sz="2400" dirty="0" smtClean="0">
                <a:solidFill>
                  <a:schemeClr val="tx1"/>
                </a:solidFill>
              </a:rPr>
              <a:t> behov for økt norsk matproduksjon, med fokus på landbruksmelding og jordbruksforhandlinger.</a:t>
            </a:r>
          </a:p>
          <a:p>
            <a:pPr algn="l"/>
            <a:endParaRPr lang="nb-NO" sz="2400" b="1" dirty="0" smtClean="0">
              <a:solidFill>
                <a:schemeClr val="tx1"/>
              </a:solidFill>
            </a:endParaRPr>
          </a:p>
          <a:p>
            <a:pPr algn="l"/>
            <a:r>
              <a:rPr lang="nb-NO" sz="2400" b="1" dirty="0" smtClean="0">
                <a:solidFill>
                  <a:schemeClr val="tx1"/>
                </a:solidFill>
              </a:rPr>
              <a:t>Når: </a:t>
            </a:r>
          </a:p>
          <a:p>
            <a:pPr algn="l"/>
            <a:r>
              <a:rPr lang="nb-NO" sz="2400" dirty="0" smtClean="0">
                <a:solidFill>
                  <a:schemeClr val="tx1"/>
                </a:solidFill>
              </a:rPr>
              <a:t>Uka før påske (uke 13), med </a:t>
            </a:r>
            <a:r>
              <a:rPr lang="nb-NO" sz="2400" dirty="0" err="1" smtClean="0">
                <a:solidFill>
                  <a:schemeClr val="tx1"/>
                </a:solidFill>
              </a:rPr>
              <a:t>hoveddag</a:t>
            </a:r>
            <a:r>
              <a:rPr lang="nb-NO" sz="2400" dirty="0" smtClean="0">
                <a:solidFill>
                  <a:schemeClr val="tx1"/>
                </a:solidFill>
              </a:rPr>
              <a:t> tirsdag 27. mars. </a:t>
            </a:r>
          </a:p>
          <a:p>
            <a:pPr algn="l"/>
            <a:endParaRPr lang="nb-NO" sz="2400" b="1" dirty="0" smtClean="0">
              <a:solidFill>
                <a:schemeClr val="tx1"/>
              </a:solidFill>
            </a:endParaRPr>
          </a:p>
          <a:p>
            <a:pPr algn="l"/>
            <a:r>
              <a:rPr lang="nb-NO" sz="2400" b="1" dirty="0" smtClean="0">
                <a:solidFill>
                  <a:schemeClr val="tx1"/>
                </a:solidFill>
              </a:rPr>
              <a:t>Målgruppe: </a:t>
            </a:r>
          </a:p>
          <a:p>
            <a:pPr algn="l"/>
            <a:r>
              <a:rPr lang="nb-NO" sz="2400" dirty="0" smtClean="0">
                <a:solidFill>
                  <a:schemeClr val="tx1"/>
                </a:solidFill>
              </a:rPr>
              <a:t>politikerne på alle nivåer, lokal- fylkes- og stortingspolitikere. I tillegg vil vi gjerne nå folk flest.</a:t>
            </a:r>
          </a:p>
          <a:p>
            <a:pPr algn="l"/>
            <a:endParaRPr lang="nb-NO" sz="2000" dirty="0" smtClean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Disposisjon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Internasjonale trender</a:t>
            </a:r>
          </a:p>
          <a:p>
            <a:r>
              <a:rPr lang="nb-NO" dirty="0" smtClean="0"/>
              <a:t>Nasjonale trender</a:t>
            </a:r>
          </a:p>
          <a:p>
            <a:r>
              <a:rPr lang="nb-NO" dirty="0" smtClean="0"/>
              <a:t>Politisk jobbing våren 2012</a:t>
            </a:r>
          </a:p>
          <a:p>
            <a:pPr lvl="1"/>
            <a:r>
              <a:rPr lang="nb-NO" dirty="0" smtClean="0"/>
              <a:t>Landbruksmeldinga</a:t>
            </a:r>
          </a:p>
          <a:p>
            <a:pPr lvl="1"/>
            <a:r>
              <a:rPr lang="nb-NO" dirty="0" smtClean="0"/>
              <a:t>Partiprogrammene</a:t>
            </a:r>
          </a:p>
          <a:p>
            <a:pPr lvl="1"/>
            <a:r>
              <a:rPr lang="nb-NO" dirty="0" smtClean="0"/>
              <a:t>Jordbruksoppgjøret inkl. aksjonsberedskap</a:t>
            </a:r>
          </a:p>
          <a:p>
            <a:r>
              <a:rPr lang="nb-NO" dirty="0" smtClean="0"/>
              <a:t>Påskekampanje</a:t>
            </a:r>
          </a:p>
          <a:p>
            <a:r>
              <a:rPr lang="nb-NO" b="1" dirty="0" smtClean="0">
                <a:solidFill>
                  <a:srgbClr val="FF0000"/>
                </a:solidFill>
              </a:rPr>
              <a:t>verving</a:t>
            </a:r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Medlemsutvikling 2001-2011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683568" y="1412776"/>
          <a:ext cx="7776864" cy="4320480"/>
        </p:xfrm>
        <a:graphic>
          <a:graphicData uri="http://schemas.openxmlformats.org/presentationml/2006/ole">
            <p:oleObj spid="_x0000_s1026" name="Worksheet" r:id="rId3" imgW="6181776" imgH="3495625" progId="Excel.Shee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Hvorfor skal vi verve?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Alle bønder bør tilhøre et faglag!</a:t>
            </a:r>
          </a:p>
          <a:p>
            <a:r>
              <a:rPr lang="nb-NO" dirty="0" smtClean="0"/>
              <a:t>Faglig fellesskap</a:t>
            </a:r>
          </a:p>
          <a:p>
            <a:r>
              <a:rPr lang="nb-NO" dirty="0" smtClean="0"/>
              <a:t>Sosialt fellesskap</a:t>
            </a:r>
          </a:p>
          <a:p>
            <a:r>
              <a:rPr lang="nb-NO" dirty="0" smtClean="0"/>
              <a:t>Si din mening – bli hørt!</a:t>
            </a:r>
          </a:p>
          <a:p>
            <a:r>
              <a:rPr lang="nb-NO" dirty="0" smtClean="0"/>
              <a:t>62.000 medlemmer er bedre enn 32.000 – vi skal ikke undervurdere kjøttvekta!</a:t>
            </a:r>
          </a:p>
          <a:p>
            <a:r>
              <a:rPr lang="nb-NO" dirty="0" smtClean="0"/>
              <a:t>Alle nye bønder må bli spurt om å bli medlem </a:t>
            </a:r>
            <a:r>
              <a:rPr lang="nb-NO" smtClean="0"/>
              <a:t>i bondelaget!</a:t>
            </a:r>
            <a:endParaRPr lang="nb-NO" dirty="0"/>
          </a:p>
        </p:txBody>
      </p:sp>
      <p:pic>
        <p:nvPicPr>
          <p:cNvPr id="4" name="Picture 2" descr="http://g.api.no/obscura/pub/728x1000r/02046/1216971025000_wto_kam_2046407728x1000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524084"/>
            <a:ext cx="4211960" cy="233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Vervepakke 2012 til lokallagene: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1196752"/>
            <a:ext cx="8458200" cy="4518248"/>
          </a:xfrm>
        </p:spPr>
        <p:txBody>
          <a:bodyPr/>
          <a:lstStyle/>
          <a:p>
            <a:r>
              <a:rPr lang="nb-NO" dirty="0" smtClean="0"/>
              <a:t>Vervepakke 2012 til lokallagene </a:t>
            </a:r>
          </a:p>
          <a:p>
            <a:pPr lvl="1"/>
            <a:r>
              <a:rPr lang="nb-NO" dirty="0" smtClean="0"/>
              <a:t>Statistikkgrunnlag</a:t>
            </a:r>
          </a:p>
          <a:p>
            <a:pPr lvl="1"/>
            <a:r>
              <a:rPr lang="nb-NO" dirty="0" smtClean="0"/>
              <a:t>Medlemsliste</a:t>
            </a:r>
          </a:p>
          <a:p>
            <a:pPr lvl="1"/>
            <a:r>
              <a:rPr lang="nb-NO" dirty="0" smtClean="0"/>
              <a:t>Liste potensielle medlemmer</a:t>
            </a:r>
          </a:p>
          <a:p>
            <a:pPr lvl="1"/>
            <a:r>
              <a:rPr lang="nb-NO" dirty="0" smtClean="0"/>
              <a:t>Hjelpemidler: verve-ABC, faktaark, vervebrosjyre, </a:t>
            </a:r>
            <a:r>
              <a:rPr lang="nb-NO" dirty="0" err="1" smtClean="0"/>
              <a:t>SMS-kort</a:t>
            </a:r>
            <a:r>
              <a:rPr lang="nb-NO" dirty="0" smtClean="0"/>
              <a:t>, folder medlemsfordeler (utvida standspakke, introdusert i 2010)</a:t>
            </a:r>
          </a:p>
          <a:p>
            <a:r>
              <a:rPr lang="nb-NO" dirty="0" smtClean="0"/>
              <a:t>Nytt verv i lokallagene ???</a:t>
            </a:r>
          </a:p>
          <a:p>
            <a:pPr lvl="1"/>
            <a:r>
              <a:rPr lang="nb-NO" dirty="0" smtClean="0"/>
              <a:t>Verveansvarlig</a:t>
            </a:r>
          </a:p>
          <a:p>
            <a:pPr lvl="1"/>
            <a:r>
              <a:rPr lang="nb-NO" dirty="0" smtClean="0"/>
              <a:t>Mål utgangen av 2012; halvparten av laga </a:t>
            </a:r>
          </a:p>
          <a:p>
            <a:pPr lvl="1">
              <a:buNone/>
            </a:pPr>
            <a:r>
              <a:rPr lang="nb-NO" dirty="0" smtClean="0"/>
              <a:t>	bør ha verveansvarlig?</a:t>
            </a:r>
            <a:endParaRPr lang="nb-NO" dirty="0"/>
          </a:p>
        </p:txBody>
      </p:sp>
      <p:pic>
        <p:nvPicPr>
          <p:cNvPr id="4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9103" y="3789040"/>
            <a:ext cx="3644897" cy="306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Bilde 1" descr="Per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928688"/>
            <a:ext cx="5872162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kstSylinder 2"/>
          <p:cNvSpPr txBox="1">
            <a:spLocks noChangeArrowheads="1"/>
          </p:cNvSpPr>
          <p:nvPr/>
        </p:nvSpPr>
        <p:spPr bwMode="auto">
          <a:xfrm>
            <a:off x="1428750" y="214313"/>
            <a:ext cx="6143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4400"/>
              <a:t>Inntektsfest i landbruket</a:t>
            </a:r>
          </a:p>
        </p:txBody>
      </p:sp>
      <p:sp>
        <p:nvSpPr>
          <p:cNvPr id="10244" name="TekstSylinder 3"/>
          <p:cNvSpPr txBox="1">
            <a:spLocks noChangeArrowheads="1"/>
          </p:cNvSpPr>
          <p:nvPr/>
        </p:nvSpPr>
        <p:spPr bwMode="auto">
          <a:xfrm>
            <a:off x="714375" y="6488113"/>
            <a:ext cx="2643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/>
              <a:t>Nationen 28.08.10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Kjærlighet til norsk mat</a:t>
            </a:r>
          </a:p>
        </p:txBody>
      </p:sp>
      <p:pic>
        <p:nvPicPr>
          <p:cNvPr id="921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30375" y="2143125"/>
            <a:ext cx="5556250" cy="3363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2859" t="27795" r="29916" b="6274"/>
          <a:stretch>
            <a:fillRect/>
          </a:stretch>
        </p:blipFill>
        <p:spPr bwMode="auto">
          <a:xfrm>
            <a:off x="611188" y="620713"/>
            <a:ext cx="7848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Disposisjon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Internasjonale trender</a:t>
            </a:r>
          </a:p>
          <a:p>
            <a:r>
              <a:rPr lang="nb-NO" b="1" dirty="0" smtClean="0">
                <a:solidFill>
                  <a:srgbClr val="FF0000"/>
                </a:solidFill>
              </a:rPr>
              <a:t>Nasjonale trender</a:t>
            </a:r>
          </a:p>
          <a:p>
            <a:r>
              <a:rPr lang="nb-NO" dirty="0" smtClean="0"/>
              <a:t>Politisk jobbing våren 2012</a:t>
            </a:r>
          </a:p>
          <a:p>
            <a:pPr lvl="1"/>
            <a:r>
              <a:rPr lang="nb-NO" dirty="0" smtClean="0"/>
              <a:t>Landbruksmeldinga</a:t>
            </a:r>
          </a:p>
          <a:p>
            <a:pPr lvl="1"/>
            <a:r>
              <a:rPr lang="nb-NO" dirty="0" smtClean="0"/>
              <a:t>Partiprogrammene</a:t>
            </a:r>
          </a:p>
          <a:p>
            <a:pPr lvl="1"/>
            <a:r>
              <a:rPr lang="nb-NO" dirty="0" smtClean="0"/>
              <a:t>Jordbruksoppgjøret inkl. aksjonsberedskap</a:t>
            </a:r>
          </a:p>
          <a:p>
            <a:r>
              <a:rPr lang="nb-NO" dirty="0" smtClean="0"/>
              <a:t>Påskekampanje</a:t>
            </a:r>
          </a:p>
          <a:p>
            <a:r>
              <a:rPr lang="nb-NO" dirty="0" smtClean="0"/>
              <a:t>verving</a:t>
            </a:r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Picture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3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INE PowerPoint - liggende 1">
    <a:dk1>
      <a:srgbClr val="000000"/>
    </a:dk1>
    <a:lt1>
      <a:srgbClr val="FFFFFF"/>
    </a:lt1>
    <a:dk2>
      <a:srgbClr val="000000"/>
    </a:dk2>
    <a:lt2>
      <a:srgbClr val="C0C0C0"/>
    </a:lt2>
    <a:accent1>
      <a:srgbClr val="22205D"/>
    </a:accent1>
    <a:accent2>
      <a:srgbClr val="F6130D"/>
    </a:accent2>
    <a:accent3>
      <a:srgbClr val="FFFFFF"/>
    </a:accent3>
    <a:accent4>
      <a:srgbClr val="000000"/>
    </a:accent4>
    <a:accent5>
      <a:srgbClr val="ABABB6"/>
    </a:accent5>
    <a:accent6>
      <a:srgbClr val="DF100B"/>
    </a:accent6>
    <a:hlink>
      <a:srgbClr val="88A4C1"/>
    </a:hlink>
    <a:folHlink>
      <a:srgbClr val="C5C9B6"/>
    </a:folHlink>
  </a:clrScheme>
  <a:fontScheme name="TINE PowerPoint - liggende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4633</TotalTime>
  <Words>1144</Words>
  <Application>Microsoft Office PowerPoint</Application>
  <PresentationFormat>Skjermfremvisning (4:3)</PresentationFormat>
  <Paragraphs>459</Paragraphs>
  <Slides>47</Slides>
  <Notes>25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Koblinger</vt:lpstr>
      </vt:variant>
      <vt:variant>
        <vt:i4>1</vt:i4>
      </vt:variant>
      <vt:variant>
        <vt:lpstr>Lysbildetitler</vt:lpstr>
      </vt:variant>
      <vt:variant>
        <vt:i4>47</vt:i4>
      </vt:variant>
    </vt:vector>
  </HeadingPairs>
  <TitlesOfParts>
    <vt:vector size="49" baseType="lpstr">
      <vt:lpstr>Office-tema</vt:lpstr>
      <vt:lpstr>C:\Users\alunder\Documents\årsmelding2011_diagrammer_300112.xls!Ark1![årsmelding2011_diagrammer_300112.xls]Ark1 Diagram 6</vt:lpstr>
      <vt:lpstr>Landbruks- og matvaresituasjonen nasjonalt og internasjonalt</vt:lpstr>
      <vt:lpstr>Disposisjon</vt:lpstr>
      <vt:lpstr>Lysbilde 3</vt:lpstr>
      <vt:lpstr>Lysbilde 4</vt:lpstr>
      <vt:lpstr>Lysbilde 5</vt:lpstr>
      <vt:lpstr>Disposisjon</vt:lpstr>
      <vt:lpstr>Lysbilde 7</vt:lpstr>
      <vt:lpstr>Lysbilde 8</vt:lpstr>
      <vt:lpstr>Lysbilde 9</vt:lpstr>
      <vt:lpstr>Lysbilde 10</vt:lpstr>
      <vt:lpstr>Budsjettoverføringer</vt:lpstr>
      <vt:lpstr>Produktivitet</vt:lpstr>
      <vt:lpstr>Inntektsutvikling 1975-2010</vt:lpstr>
      <vt:lpstr>Inntekter referansebruk </vt:lpstr>
      <vt:lpstr>Arealproduktivitet</vt:lpstr>
      <vt:lpstr>Kornarealet er redusert med 640 000 dekar fra 1991 til 2010 (18 %)</vt:lpstr>
      <vt:lpstr>Lysbilde 17</vt:lpstr>
      <vt:lpstr>Landbrukspolitikken virker:  Årlige endringer i kornareal 1975 – 2010</vt:lpstr>
      <vt:lpstr>Import - eksport</vt:lpstr>
      <vt:lpstr>Importvernet</vt:lpstr>
      <vt:lpstr>Lysbilde 21</vt:lpstr>
      <vt:lpstr>Osteimport  -  ca 16 % av forbruket i 2010</vt:lpstr>
      <vt:lpstr>26 Tollinjer/produkter der dagens kronetoll ikke gir importvern, men prosenttoll er bedre</vt:lpstr>
      <vt:lpstr> Importvernet for storfe </vt:lpstr>
      <vt:lpstr>Sjølforsyningen av mat </vt:lpstr>
      <vt:lpstr>Disposisjon</vt:lpstr>
      <vt:lpstr>Lysbilde 27</vt:lpstr>
      <vt:lpstr>Gjennomslag for våre prioriteringer!</vt:lpstr>
      <vt:lpstr>Øk sjølforsyningen av mat! </vt:lpstr>
      <vt:lpstr>Vi krever økt sjølforsyning av mat:</vt:lpstr>
      <vt:lpstr>Vi krever økt sjølforsyning av mat:</vt:lpstr>
      <vt:lpstr>Disposisjon</vt:lpstr>
      <vt:lpstr>Partienes valgprogram 2013</vt:lpstr>
      <vt:lpstr>Politisk vilje!</vt:lpstr>
      <vt:lpstr>Disposisjon</vt:lpstr>
      <vt:lpstr>Timeplan for forhandlingene</vt:lpstr>
      <vt:lpstr>Krav, tilbud, resultat</vt:lpstr>
      <vt:lpstr>Korleis prioritera aktive bønder?</vt:lpstr>
      <vt:lpstr>Andre utfordringer  i jordbruksoppgjøret</vt:lpstr>
      <vt:lpstr>Disposisjon</vt:lpstr>
      <vt:lpstr>  Landbrukets påskekampanje  </vt:lpstr>
      <vt:lpstr>Disposisjon</vt:lpstr>
      <vt:lpstr>Medlemsutvikling 2001-2011</vt:lpstr>
      <vt:lpstr>Hvorfor skal vi verve?</vt:lpstr>
      <vt:lpstr>Vervepakke 2012 til lokallagene:</vt:lpstr>
      <vt:lpstr>Lysbilde 46</vt:lpstr>
      <vt:lpstr>Kjærlighet til norsk mat</vt:lpstr>
    </vt:vector>
  </TitlesOfParts>
  <Company>Hordaland Bondelag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Prøve</dc:title>
  <dc:creator>Geir Totland</dc:creator>
  <cp:lastModifiedBy>Tåle Willerud</cp:lastModifiedBy>
  <cp:revision>536</cp:revision>
  <dcterms:created xsi:type="dcterms:W3CDTF">2010-09-07T11:53:35Z</dcterms:created>
  <dcterms:modified xsi:type="dcterms:W3CDTF">2012-03-15T09:41:27Z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ackOfficeType">
    <vt:lpwstr>growBusiness Solutions</vt:lpwstr>
  </property>
  <property fmtid="{D5CDD505-2E9C-101B-9397-08002B2CF9AE}" pid="3" name="Server">
    <vt:lpwstr>osl-public-prog</vt:lpwstr>
  </property>
  <property fmtid="{D5CDD505-2E9C-101B-9397-08002B2CF9AE}" pid="4" name="Protocol">
    <vt:lpwstr>off</vt:lpwstr>
  </property>
  <property fmtid="{D5CDD505-2E9C-101B-9397-08002B2CF9AE}" pid="5" name="Site">
    <vt:lpwstr>/locator.aspx</vt:lpwstr>
  </property>
  <property fmtid="{D5CDD505-2E9C-101B-9397-08002B2CF9AE}" pid="6" name="FileID">
    <vt:lpwstr>431090</vt:lpwstr>
  </property>
  <property fmtid="{D5CDD505-2E9C-101B-9397-08002B2CF9AE}" pid="7" name="VerID">
    <vt:lpwstr>0</vt:lpwstr>
  </property>
  <property fmtid="{D5CDD505-2E9C-101B-9397-08002B2CF9AE}" pid="8" name="FilePath">
    <vt:lpwstr>\\OSL-PUBLIC-prog\users\work\bs\hv</vt:lpwstr>
  </property>
  <property fmtid="{D5CDD505-2E9C-101B-9397-08002B2CF9AE}" pid="9" name="FileName">
    <vt:lpwstr>12-296 Høyre 15. februar.pptx 431090_1_0.PPTX</vt:lpwstr>
  </property>
  <property fmtid="{D5CDD505-2E9C-101B-9397-08002B2CF9AE}" pid="10" name="FullFileName">
    <vt:lpwstr>\\OSL-PUBLIC-prog\users\work\bs\hv\12-296 Høyre 15. februar.pptx 431090_1_0.PPTX</vt:lpwstr>
  </property>
</Properties>
</file>