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7" r:id="rId3"/>
    <p:sldId id="267" r:id="rId4"/>
    <p:sldId id="271" r:id="rId5"/>
    <p:sldId id="272" r:id="rId6"/>
    <p:sldId id="278" r:id="rId7"/>
    <p:sldId id="269" r:id="rId8"/>
    <p:sldId id="281" r:id="rId9"/>
    <p:sldId id="275" r:id="rId10"/>
    <p:sldId id="276" r:id="rId11"/>
    <p:sldId id="260" r:id="rId12"/>
    <p:sldId id="261" r:id="rId13"/>
    <p:sldId id="279" r:id="rId14"/>
    <p:sldId id="280" r:id="rId15"/>
    <p:sldId id="274" r:id="rId16"/>
    <p:sldId id="263" r:id="rId17"/>
    <p:sldId id="264" r:id="rId18"/>
    <p:sldId id="282" r:id="rId19"/>
    <p:sldId id="265" r:id="rId20"/>
    <p:sldId id="283" r:id="rId21"/>
    <p:sldId id="258" r:id="rId22"/>
  </p:sldIdLst>
  <p:sldSz cx="9144000" cy="6858000" type="screen4x3"/>
  <p:notesSz cx="6858000" cy="9144000"/>
  <p:defaultTextStyle>
    <a:defPPr>
      <a:defRPr lang="nb-NO"/>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87715" autoAdjust="0"/>
  </p:normalViewPr>
  <p:slideViewPr>
    <p:cSldViewPr>
      <p:cViewPr varScale="1">
        <p:scale>
          <a:sx n="64" d="100"/>
          <a:sy n="64" d="100"/>
        </p:scale>
        <p:origin x="-690" y="-90"/>
      </p:cViewPr>
      <p:guideLst>
        <p:guide orient="horz" pos="2160"/>
        <p:guide pos="2880"/>
      </p:guideLst>
    </p:cSldViewPr>
  </p:slideViewPr>
  <p:outlineViewPr>
    <p:cViewPr>
      <p:scale>
        <a:sx n="33" d="100"/>
        <a:sy n="33" d="100"/>
      </p:scale>
      <p:origin x="0" y="984"/>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101A50-FACD-4CFD-8E77-7648AE9F4815}" type="datetimeFigureOut">
              <a:rPr lang="nb-NO" smtClean="0"/>
              <a:pPr/>
              <a:t>20.01.2012</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F06170-62B9-422B-8DD9-6856D22EE4E1}" type="slidenum">
              <a:rPr lang="nb-NO" smtClean="0"/>
              <a:pPr/>
              <a:t>‹#›</a:t>
            </a:fld>
            <a:endParaRPr lang="nb-N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normAutofit fontScale="92500" lnSpcReduction="20000"/>
          </a:bodyPr>
          <a:lstStyle/>
          <a:p>
            <a:r>
              <a:rPr lang="nb-NO" sz="1100" kern="1200" dirty="0" smtClean="0">
                <a:solidFill>
                  <a:schemeClr val="tx1"/>
                </a:solidFill>
                <a:latin typeface="Times New Roman" pitchFamily="18" charset="0"/>
                <a:ea typeface="+mn-ea"/>
                <a:cs typeface="Times New Roman" pitchFamily="18" charset="0"/>
              </a:rPr>
              <a:t>Her er fra ref fra MKU møte i </a:t>
            </a:r>
            <a:r>
              <a:rPr lang="nb-NO" sz="1100" kern="1200" dirty="0" err="1" smtClean="0">
                <a:solidFill>
                  <a:schemeClr val="tx1"/>
                </a:solidFill>
                <a:latin typeface="Times New Roman" pitchFamily="18" charset="0"/>
                <a:ea typeface="+mn-ea"/>
                <a:cs typeface="Times New Roman" pitchFamily="18" charset="0"/>
              </a:rPr>
              <a:t>des</a:t>
            </a:r>
            <a:r>
              <a:rPr lang="nb-NO" sz="1100" kern="1200" dirty="0" smtClean="0">
                <a:solidFill>
                  <a:schemeClr val="tx1"/>
                </a:solidFill>
                <a:latin typeface="Times New Roman" pitchFamily="18" charset="0"/>
                <a:ea typeface="+mn-ea"/>
                <a:cs typeface="Times New Roman" pitchFamily="18" charset="0"/>
              </a:rPr>
              <a:t> der vi orienterte om status gjødselvare forskriften. Utover det som står under, så er det vel viktig å få frem at man ikke kan frikoble husdyrproduksjonen fra spredearealkravet, men det må være åpning for å kunne bruke innmarksbeite og at regelverket må tilpasses de faktiske dyrkingsforholdene i et område – </a:t>
            </a:r>
            <a:r>
              <a:rPr lang="nb-NO" sz="1100" kern="1200" dirty="0" err="1" smtClean="0">
                <a:solidFill>
                  <a:schemeClr val="tx1"/>
                </a:solidFill>
                <a:latin typeface="Times New Roman" pitchFamily="18" charset="0"/>
                <a:ea typeface="+mn-ea"/>
                <a:cs typeface="Times New Roman" pitchFamily="18" charset="0"/>
              </a:rPr>
              <a:t>dvs</a:t>
            </a:r>
            <a:r>
              <a:rPr lang="nb-NO" sz="1100" kern="1200" dirty="0" smtClean="0">
                <a:solidFill>
                  <a:schemeClr val="tx1"/>
                </a:solidFill>
                <a:latin typeface="Times New Roman" pitchFamily="18" charset="0"/>
                <a:ea typeface="+mn-ea"/>
                <a:cs typeface="Times New Roman" pitchFamily="18" charset="0"/>
              </a:rPr>
              <a:t> regelverket må ta høyde for at forutsetningene er forskjellige i Rogaland og Finnmark</a:t>
            </a:r>
          </a:p>
          <a:p>
            <a:r>
              <a:rPr lang="nb-NO" sz="1100" b="1" kern="1200" dirty="0" smtClean="0">
                <a:solidFill>
                  <a:schemeClr val="tx1"/>
                </a:solidFill>
                <a:latin typeface="Times New Roman" pitchFamily="18" charset="0"/>
                <a:ea typeface="+mn-ea"/>
                <a:cs typeface="Times New Roman" pitchFamily="18" charset="0"/>
              </a:rPr>
              <a:t> </a:t>
            </a:r>
            <a:endParaRPr lang="nb-NO" sz="1100" kern="1200" dirty="0" smtClean="0">
              <a:solidFill>
                <a:schemeClr val="tx1"/>
              </a:solidFill>
              <a:latin typeface="Times New Roman" pitchFamily="18" charset="0"/>
              <a:ea typeface="+mn-ea"/>
              <a:cs typeface="Times New Roman" pitchFamily="18" charset="0"/>
            </a:endParaRPr>
          </a:p>
          <a:p>
            <a:r>
              <a:rPr lang="nb-NO" sz="1100" b="1" kern="1200" dirty="0" smtClean="0">
                <a:solidFill>
                  <a:schemeClr val="tx1"/>
                </a:solidFill>
                <a:latin typeface="Times New Roman" pitchFamily="18" charset="0"/>
                <a:ea typeface="+mn-ea"/>
                <a:cs typeface="Times New Roman" pitchFamily="18" charset="0"/>
              </a:rPr>
              <a:t>4.       Status for revidering av gjødselvareforskriften</a:t>
            </a:r>
            <a:endParaRPr lang="nb-NO" sz="1100" kern="1200" dirty="0" smtClean="0">
              <a:solidFill>
                <a:schemeClr val="tx1"/>
              </a:solidFill>
              <a:latin typeface="Times New Roman" pitchFamily="18" charset="0"/>
              <a:ea typeface="+mn-ea"/>
              <a:cs typeface="Times New Roman" pitchFamily="18" charset="0"/>
            </a:endParaRPr>
          </a:p>
          <a:p>
            <a:r>
              <a:rPr lang="nb-NO" sz="1100" i="1" kern="1200" dirty="0" smtClean="0">
                <a:solidFill>
                  <a:schemeClr val="tx1"/>
                </a:solidFill>
                <a:latin typeface="Times New Roman" pitchFamily="18" charset="0"/>
                <a:ea typeface="+mn-ea"/>
                <a:cs typeface="Times New Roman" pitchFamily="18" charset="0"/>
              </a:rPr>
              <a:t>Administrasjonene orienterte om brev til fylkeskontorene der Norges Bondelag ber om innpill på status for dagens gjødselforvaltning i fylket. Frist for tilbakemelding er 31. januar 2012. MKU vil bruke innspillene fra fylkene videre i sitt arbeid. Det ble også informert om orientering gitt til Norges Bondelags styre om gjødselvareforskriften og klimameldingen. </a:t>
            </a:r>
            <a:endParaRPr lang="nb-NO" sz="1100" kern="1200" dirty="0" smtClean="0">
              <a:solidFill>
                <a:schemeClr val="tx1"/>
              </a:solidFill>
              <a:latin typeface="Times New Roman" pitchFamily="18" charset="0"/>
              <a:ea typeface="+mn-ea"/>
              <a:cs typeface="Times New Roman" pitchFamily="18" charset="0"/>
            </a:endParaRPr>
          </a:p>
          <a:p>
            <a:r>
              <a:rPr lang="nb-NO" sz="1100" kern="1200" dirty="0" smtClean="0">
                <a:solidFill>
                  <a:schemeClr val="tx1"/>
                </a:solidFill>
                <a:latin typeface="Times New Roman" pitchFamily="18" charset="0"/>
                <a:ea typeface="+mn-ea"/>
                <a:cs typeface="Times New Roman" pitchFamily="18" charset="0"/>
              </a:rPr>
              <a:t> </a:t>
            </a:r>
          </a:p>
          <a:p>
            <a:r>
              <a:rPr lang="nb-NO" sz="1100" i="1" kern="1200" dirty="0" smtClean="0">
                <a:solidFill>
                  <a:schemeClr val="tx1"/>
                </a:solidFill>
                <a:latin typeface="Times New Roman" pitchFamily="18" charset="0"/>
                <a:ea typeface="+mn-ea"/>
                <a:cs typeface="Times New Roman" pitchFamily="18" charset="0"/>
              </a:rPr>
              <a:t>Leder og sekretær orienterte om møte om gjødselvareforskriften med LMD den 12. desember. I møtet kom det frem at man tidligst kan forvente et høringsforslag 2. kvartal 2012, men det kan også ta ytterligere tid. LMD mener at de nå har fått på plass de fleste av de faglige utredningene som kreves. LMD har begynt en dialog med involverte departementer og direktorater (primært MD og KLIF). LMD understreket nødvendigheten av at foreslåtte tiltak skal være faglig baserte og at hensikten med tiltakene skal bli forstått av bonden. Istedenfor konkrete krav om metoder og utstyr vurderes det heller å fokusere på mål, noe som innebærer at det gis fleksibilitet til å velge tiltak for å oppfylle målkravet. LMD har ikke begynt å utarbeide noe konkret ennå, når LMD har kommet mer i gang med arbeidet vil dialogen tas opp igjen.</a:t>
            </a:r>
            <a:endParaRPr lang="nb-NO" sz="1100" kern="1200" dirty="0" smtClean="0">
              <a:solidFill>
                <a:schemeClr val="tx1"/>
              </a:solidFill>
              <a:latin typeface="Times New Roman" pitchFamily="18" charset="0"/>
              <a:ea typeface="+mn-ea"/>
              <a:cs typeface="Times New Roman" pitchFamily="18" charset="0"/>
            </a:endParaRPr>
          </a:p>
          <a:p>
            <a:r>
              <a:rPr lang="nb-NO" sz="1100" kern="1200" dirty="0" smtClean="0">
                <a:solidFill>
                  <a:schemeClr val="tx1"/>
                </a:solidFill>
                <a:latin typeface="Times New Roman" pitchFamily="18" charset="0"/>
                <a:ea typeface="+mn-ea"/>
                <a:cs typeface="Times New Roman" pitchFamily="18" charset="0"/>
              </a:rPr>
              <a:t> </a:t>
            </a:r>
          </a:p>
          <a:p>
            <a:r>
              <a:rPr lang="nb-NO" sz="1100" i="1" kern="1200" dirty="0" smtClean="0">
                <a:solidFill>
                  <a:schemeClr val="tx1"/>
                </a:solidFill>
                <a:latin typeface="Times New Roman" pitchFamily="18" charset="0"/>
                <a:ea typeface="+mn-ea"/>
                <a:cs typeface="Times New Roman" pitchFamily="18" charset="0"/>
              </a:rPr>
              <a:t>Utvalget ble presentert et utkast til struktur for en uttalelse fra MKU om gjødselvareforskriften. Det var enighet om å fortsette arbeidet innenfor den foreslått strukturen. </a:t>
            </a:r>
            <a:endParaRPr lang="nb-NO" sz="1100" kern="1200" dirty="0" smtClean="0">
              <a:solidFill>
                <a:schemeClr val="tx1"/>
              </a:solidFill>
              <a:latin typeface="Times New Roman" pitchFamily="18" charset="0"/>
              <a:ea typeface="+mn-ea"/>
              <a:cs typeface="Times New Roman" pitchFamily="18" charset="0"/>
            </a:endParaRPr>
          </a:p>
          <a:p>
            <a:r>
              <a:rPr lang="nb-NO" sz="1200" kern="1200" dirty="0" smtClean="0">
                <a:solidFill>
                  <a:schemeClr val="tx1"/>
                </a:solidFill>
                <a:latin typeface="+mn-lt"/>
                <a:ea typeface="+mn-ea"/>
                <a:cs typeface="+mn-cs"/>
              </a:rPr>
              <a:t> </a:t>
            </a:r>
          </a:p>
          <a:p>
            <a:endParaRPr lang="nb-NO" dirty="0"/>
          </a:p>
        </p:txBody>
      </p:sp>
      <p:sp>
        <p:nvSpPr>
          <p:cNvPr id="4" name="Plassholder for lysbildenummer 3"/>
          <p:cNvSpPr>
            <a:spLocks noGrp="1"/>
          </p:cNvSpPr>
          <p:nvPr>
            <p:ph type="sldNum" sz="quarter" idx="10"/>
          </p:nvPr>
        </p:nvSpPr>
        <p:spPr/>
        <p:txBody>
          <a:bodyPr/>
          <a:lstStyle/>
          <a:p>
            <a:fld id="{6FF06170-62B9-422B-8DD9-6856D22EE4E1}" type="slidenum">
              <a:rPr lang="nb-NO" smtClean="0"/>
              <a:pPr/>
              <a:t>3</a:t>
            </a:fld>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r>
              <a:rPr lang="nb-NO" smtClean="0"/>
              <a:t>10.09.2004</a:t>
            </a:r>
          </a:p>
        </p:txBody>
      </p:sp>
      <p:sp>
        <p:nvSpPr>
          <p:cNvPr id="22531" name="Rectangle 6"/>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r>
              <a:rPr lang="nb-NO" smtClean="0"/>
              <a:t>www.bondelaget.no</a:t>
            </a:r>
          </a:p>
        </p:txBody>
      </p:sp>
      <p:sp>
        <p:nvSpPr>
          <p:cNvPr id="2253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A8C2FA2-6042-4A57-A145-6430B44F540F}" type="slidenum">
              <a:rPr lang="nb-NO" smtClean="0"/>
              <a:pPr/>
              <a:t>4</a:t>
            </a:fld>
            <a:endParaRPr lang="nb-NO" smtClean="0"/>
          </a:p>
        </p:txBody>
      </p:sp>
      <p:sp>
        <p:nvSpPr>
          <p:cNvPr id="2253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b-NO" sz="1000" smtClean="0">
                <a:cs typeface="Times New Roman" pitchFamily="18" charset="0"/>
              </a:rPr>
              <a:t>Global matsituasjon viktig bakteppe når framtidig matproduksjon i Norge skal vurderes</a:t>
            </a:r>
          </a:p>
          <a:p>
            <a:pPr eaLnBrk="1" hangingPunct="1">
              <a:spcBef>
                <a:spcPct val="0"/>
              </a:spcBef>
            </a:pPr>
            <a:r>
              <a:rPr lang="nb-NO" sz="1000" smtClean="0">
                <a:cs typeface="Times New Roman" pitchFamily="18" charset="0"/>
              </a:rPr>
              <a:t>FAO: I 2050 9 mrd. mennesker. Øke matprod med 70 %</a:t>
            </a:r>
          </a:p>
          <a:p>
            <a:pPr eaLnBrk="1" hangingPunct="1">
              <a:spcBef>
                <a:spcPct val="0"/>
              </a:spcBef>
            </a:pPr>
            <a:r>
              <a:rPr lang="nb-NO" sz="1000" smtClean="0">
                <a:cs typeface="Times New Roman" pitchFamily="18" charset="0"/>
              </a:rPr>
              <a:t>Norge: 20 % flere innbyggere innen 2030</a:t>
            </a:r>
          </a:p>
          <a:p>
            <a:pPr eaLnBrk="1" hangingPunct="1">
              <a:spcBef>
                <a:spcPct val="0"/>
              </a:spcBef>
            </a:pPr>
            <a:r>
              <a:rPr lang="nb-NO" sz="1000" smtClean="0">
                <a:cs typeface="Times New Roman" pitchFamily="18" charset="0"/>
              </a:rPr>
              <a:t>De 4 overordnede målene nås ved at sektoren produserer fellesgoder og andre varer og tjenester</a:t>
            </a:r>
          </a:p>
          <a:p>
            <a:pPr eaLnBrk="1" hangingPunct="1">
              <a:spcBef>
                <a:spcPct val="0"/>
              </a:spcBef>
            </a:pPr>
            <a:r>
              <a:rPr lang="nb-NO" sz="1000" smtClean="0">
                <a:cs typeface="Times New Roman" pitchFamily="18" charset="0"/>
              </a:rPr>
              <a:t>Fellesgoder: goder som ikke kan omsettes i et marked. Kulturlandskap, bosetting, matsikkerhet, jordskog som karbonlagrer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r>
              <a:rPr lang="nb-NO" smtClean="0"/>
              <a:t>10.09.2004</a:t>
            </a:r>
          </a:p>
        </p:txBody>
      </p:sp>
      <p:sp>
        <p:nvSpPr>
          <p:cNvPr id="23555" name="Rectangle 6"/>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r>
              <a:rPr lang="nb-NO" smtClean="0"/>
              <a:t>www.bondelaget.no</a:t>
            </a:r>
          </a:p>
        </p:txBody>
      </p:sp>
      <p:sp>
        <p:nvSpPr>
          <p:cNvPr id="2355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007DCE3-E5CF-4581-954D-48167ED26398}" type="slidenum">
              <a:rPr lang="nb-NO" smtClean="0"/>
              <a:pPr/>
              <a:t>5</a:t>
            </a:fld>
            <a:endParaRPr lang="nb-NO" smtClean="0"/>
          </a:p>
        </p:txBody>
      </p:sp>
      <p:sp>
        <p:nvSpPr>
          <p:cNvPr id="2355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b-NO" sz="1000" smtClean="0">
                <a:cs typeface="Times New Roman" pitchFamily="18" charset="0"/>
              </a:rPr>
              <a:t>Alle stater har ansvar for å sørge for at innbyggerne har nok og trygg mat.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r>
              <a:rPr lang="nb-NO" smtClean="0"/>
              <a:t>10.09.2004</a:t>
            </a:r>
          </a:p>
        </p:txBody>
      </p:sp>
      <p:sp>
        <p:nvSpPr>
          <p:cNvPr id="26627" name="Rectangle 6"/>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r>
              <a:rPr lang="nb-NO" smtClean="0"/>
              <a:t>www.bondelaget.no</a:t>
            </a:r>
          </a:p>
        </p:txBody>
      </p:sp>
      <p:sp>
        <p:nvSpPr>
          <p:cNvPr id="2662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AF49930-BDF7-49DE-8BCB-AD0824529285}" type="slidenum">
              <a:rPr lang="nb-NO" smtClean="0"/>
              <a:pPr/>
              <a:t>6</a:t>
            </a:fld>
            <a:endParaRPr lang="nb-NO" smtClean="0"/>
          </a:p>
        </p:txBody>
      </p:sp>
      <p:sp>
        <p:nvSpPr>
          <p:cNvPr id="2662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3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nb-NO" sz="1000" smtClean="0">
                <a:cs typeface="Times New Roman" pitchFamily="18" charset="0"/>
              </a:rPr>
              <a:t>Kulturlandskapstilskudd. 191 kr/daa. Vil holde å kjøre over med beitepusser. Motsetningsforhold til å produsere mat.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r>
              <a:rPr lang="nb-NO" smtClean="0"/>
              <a:t>10.09.2004</a:t>
            </a:r>
          </a:p>
        </p:txBody>
      </p:sp>
      <p:sp>
        <p:nvSpPr>
          <p:cNvPr id="34819" name="Rectangle 6"/>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r>
              <a:rPr lang="nb-NO" smtClean="0"/>
              <a:t>www.bondelaget.no</a:t>
            </a:r>
          </a:p>
        </p:txBody>
      </p:sp>
      <p:sp>
        <p:nvSpPr>
          <p:cNvPr id="3482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94FA8DD-C7BF-4BF4-A990-6563F9A6CF5E}" type="slidenum">
              <a:rPr lang="nb-NO" smtClean="0"/>
              <a:pPr/>
              <a:t>7</a:t>
            </a:fld>
            <a:endParaRPr lang="nb-NO" smtClean="0"/>
          </a:p>
        </p:txBody>
      </p:sp>
      <p:sp>
        <p:nvSpPr>
          <p:cNvPr id="3482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482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nb-NO" sz="1000" smtClean="0">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cstate="print"/>
          <a:srcRect/>
          <a:stretch>
            <a:fillRect/>
          </a:stretch>
        </p:blipFill>
        <p:spPr bwMode="auto">
          <a:xfrm>
            <a:off x="0" y="4071938"/>
            <a:ext cx="9144000" cy="2786062"/>
          </a:xfrm>
          <a:prstGeom prst="rect">
            <a:avLst/>
          </a:prstGeom>
          <a:noFill/>
          <a:ln w="9525">
            <a:noFill/>
            <a:miter lim="800000"/>
            <a:headEnd/>
            <a:tailEnd/>
          </a:ln>
        </p:spPr>
      </p:pic>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5" name="Plassholder for dato 3"/>
          <p:cNvSpPr>
            <a:spLocks noGrp="1"/>
          </p:cNvSpPr>
          <p:nvPr>
            <p:ph type="dt" sz="half" idx="10"/>
          </p:nvPr>
        </p:nvSpPr>
        <p:spPr/>
        <p:txBody>
          <a:bodyPr/>
          <a:lstStyle>
            <a:lvl1pPr>
              <a:defRPr/>
            </a:lvl1pPr>
          </a:lstStyle>
          <a:p>
            <a:pPr>
              <a:defRPr/>
            </a:pPr>
            <a:fld id="{6A7B34E2-4BCC-4AD2-BF13-52EFA042EF34}" type="datetimeFigureOut">
              <a:rPr lang="nb-NO"/>
              <a:pPr>
                <a:defRPr/>
              </a:pPr>
              <a:t>20.01.2012</a:t>
            </a:fld>
            <a:endParaRPr lang="nb-NO" dirty="0"/>
          </a:p>
        </p:txBody>
      </p:sp>
      <p:sp>
        <p:nvSpPr>
          <p:cNvPr id="6" name="Plassholder for bunntekst 4"/>
          <p:cNvSpPr>
            <a:spLocks noGrp="1"/>
          </p:cNvSpPr>
          <p:nvPr>
            <p:ph type="ftr" sz="quarter" idx="11"/>
          </p:nvPr>
        </p:nvSpPr>
        <p:spPr/>
        <p:txBody>
          <a:bodyPr/>
          <a:lstStyle>
            <a:lvl1pPr>
              <a:defRPr dirty="0"/>
            </a:lvl1pPr>
          </a:lstStyle>
          <a:p>
            <a:pPr>
              <a:defRPr/>
            </a:pPr>
            <a:endParaRPr lang="nb-NO"/>
          </a:p>
        </p:txBody>
      </p:sp>
      <p:sp>
        <p:nvSpPr>
          <p:cNvPr id="7" name="Plassholder for lysbildenummer 5"/>
          <p:cNvSpPr>
            <a:spLocks noGrp="1"/>
          </p:cNvSpPr>
          <p:nvPr>
            <p:ph type="sldNum" sz="quarter" idx="12"/>
          </p:nvPr>
        </p:nvSpPr>
        <p:spPr/>
        <p:txBody>
          <a:bodyPr/>
          <a:lstStyle>
            <a:lvl1pPr>
              <a:defRPr/>
            </a:lvl1pPr>
          </a:lstStyle>
          <a:p>
            <a:pPr>
              <a:defRPr/>
            </a:pPr>
            <a:fld id="{C3355723-2A54-4C9A-A384-3CC28E029082}" type="slidenum">
              <a:rPr lang="nb-NO"/>
              <a:pPr>
                <a:defRPr/>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pPr>
              <a:defRPr/>
            </a:pPr>
            <a:fld id="{77C7D1C7-ED67-404C-A81D-95746ED26360}" type="datetimeFigureOut">
              <a:rPr lang="nb-NO"/>
              <a:pPr>
                <a:defRPr/>
              </a:pPr>
              <a:t>20.01.2012</a:t>
            </a:fld>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4DD1A535-9823-4199-BFA2-8471BC5907ED}" type="slidenum">
              <a:rPr lang="nb-NO"/>
              <a:pPr>
                <a:defRPr/>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pPr>
              <a:defRPr/>
            </a:pPr>
            <a:fld id="{B7CD3CBD-A788-4300-957F-E938DD490909}" type="datetimeFigureOut">
              <a:rPr lang="nb-NO"/>
              <a:pPr>
                <a:defRPr/>
              </a:pPr>
              <a:t>20.01.2012</a:t>
            </a:fld>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1C0DA942-B96C-4938-B9B2-F26E296E9A7C}" type="slidenum">
              <a:rPr lang="nb-NO"/>
              <a:pPr>
                <a:defRPr/>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lvl1pPr>
              <a:defRPr/>
            </a:lvl1pPr>
          </a:lstStyle>
          <a:p>
            <a:pPr>
              <a:defRPr/>
            </a:pPr>
            <a:fld id="{3AEB865C-381D-44E1-86B5-B1BA2B72B5FE}" type="datetimeFigureOut">
              <a:rPr lang="nb-NO"/>
              <a:pPr>
                <a:defRPr/>
              </a:pPr>
              <a:t>20.01.2012</a:t>
            </a:fld>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8938CA5F-5B6A-4CCD-9D99-1A2C09BC5FA8}" type="slidenum">
              <a:rPr lang="nb-NO"/>
              <a:pPr>
                <a:defRPr/>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lvl1pPr>
              <a:defRPr/>
            </a:lvl1pPr>
          </a:lstStyle>
          <a:p>
            <a:pPr>
              <a:defRPr/>
            </a:pPr>
            <a:fld id="{B838DEDF-B9BE-482E-B6AC-6095A3E9F879}" type="datetimeFigureOut">
              <a:rPr lang="nb-NO"/>
              <a:pPr>
                <a:defRPr/>
              </a:pPr>
              <a:t>20.01.2012</a:t>
            </a:fld>
            <a:endParaRPr lang="nb-NO"/>
          </a:p>
        </p:txBody>
      </p:sp>
      <p:sp>
        <p:nvSpPr>
          <p:cNvPr id="5" name="Plassholder for bunntekst 4"/>
          <p:cNvSpPr>
            <a:spLocks noGrp="1"/>
          </p:cNvSpPr>
          <p:nvPr>
            <p:ph type="ftr" sz="quarter" idx="11"/>
          </p:nvPr>
        </p:nvSpPr>
        <p:spPr/>
        <p:txBody>
          <a:bodyPr/>
          <a:lstStyle>
            <a:lvl1pPr>
              <a:defRPr/>
            </a:lvl1pPr>
          </a:lstStyle>
          <a:p>
            <a:pPr>
              <a:defRPr/>
            </a:pPr>
            <a:endParaRPr lang="nb-NO"/>
          </a:p>
        </p:txBody>
      </p:sp>
      <p:sp>
        <p:nvSpPr>
          <p:cNvPr id="6" name="Plassholder for lysbildenummer 5"/>
          <p:cNvSpPr>
            <a:spLocks noGrp="1"/>
          </p:cNvSpPr>
          <p:nvPr>
            <p:ph type="sldNum" sz="quarter" idx="12"/>
          </p:nvPr>
        </p:nvSpPr>
        <p:spPr/>
        <p:txBody>
          <a:bodyPr/>
          <a:lstStyle>
            <a:lvl1pPr>
              <a:defRPr/>
            </a:lvl1pPr>
          </a:lstStyle>
          <a:p>
            <a:pPr>
              <a:defRPr/>
            </a:pPr>
            <a:fld id="{ABC9D89C-46EC-4B9B-8FB6-83D108C1F1B8}" type="slidenum">
              <a:rPr lang="nb-NO"/>
              <a:pPr>
                <a:defRPr/>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3"/>
          <p:cNvSpPr>
            <a:spLocks noGrp="1"/>
          </p:cNvSpPr>
          <p:nvPr>
            <p:ph type="dt" sz="half" idx="10"/>
          </p:nvPr>
        </p:nvSpPr>
        <p:spPr/>
        <p:txBody>
          <a:bodyPr/>
          <a:lstStyle>
            <a:lvl1pPr>
              <a:defRPr/>
            </a:lvl1pPr>
          </a:lstStyle>
          <a:p>
            <a:pPr>
              <a:defRPr/>
            </a:pPr>
            <a:fld id="{FD5D4D5D-AEE1-49FB-B7FF-250CD770BB86}" type="datetimeFigureOut">
              <a:rPr lang="nb-NO"/>
              <a:pPr>
                <a:defRPr/>
              </a:pPr>
              <a:t>20.01.2012</a:t>
            </a:fld>
            <a:endParaRPr lang="nb-NO"/>
          </a:p>
        </p:txBody>
      </p:sp>
      <p:sp>
        <p:nvSpPr>
          <p:cNvPr id="6" name="Plassholder for bunntekst 4"/>
          <p:cNvSpPr>
            <a:spLocks noGrp="1"/>
          </p:cNvSpPr>
          <p:nvPr>
            <p:ph type="ftr" sz="quarter" idx="11"/>
          </p:nvPr>
        </p:nvSpPr>
        <p:spPr/>
        <p:txBody>
          <a:bodyPr/>
          <a:lstStyle>
            <a:lvl1pPr>
              <a:defRPr/>
            </a:lvl1pPr>
          </a:lstStyle>
          <a:p>
            <a:pPr>
              <a:defRPr/>
            </a:pPr>
            <a:endParaRPr lang="nb-NO"/>
          </a:p>
        </p:txBody>
      </p:sp>
      <p:sp>
        <p:nvSpPr>
          <p:cNvPr id="7" name="Plassholder for lysbildenummer 5"/>
          <p:cNvSpPr>
            <a:spLocks noGrp="1"/>
          </p:cNvSpPr>
          <p:nvPr>
            <p:ph type="sldNum" sz="quarter" idx="12"/>
          </p:nvPr>
        </p:nvSpPr>
        <p:spPr/>
        <p:txBody>
          <a:bodyPr/>
          <a:lstStyle>
            <a:lvl1pPr>
              <a:defRPr/>
            </a:lvl1pPr>
          </a:lstStyle>
          <a:p>
            <a:pPr>
              <a:defRPr/>
            </a:pPr>
            <a:fld id="{E2D44479-6C1D-460C-9B23-0699E33E73F1}" type="slidenum">
              <a:rPr lang="nb-NO"/>
              <a:pPr>
                <a:defRPr/>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3"/>
          <p:cNvSpPr>
            <a:spLocks noGrp="1"/>
          </p:cNvSpPr>
          <p:nvPr>
            <p:ph type="dt" sz="half" idx="10"/>
          </p:nvPr>
        </p:nvSpPr>
        <p:spPr/>
        <p:txBody>
          <a:bodyPr/>
          <a:lstStyle>
            <a:lvl1pPr>
              <a:defRPr/>
            </a:lvl1pPr>
          </a:lstStyle>
          <a:p>
            <a:pPr>
              <a:defRPr/>
            </a:pPr>
            <a:fld id="{91CE676A-2E5C-440B-AEAF-2A1A7E6FC6CA}" type="datetimeFigureOut">
              <a:rPr lang="nb-NO"/>
              <a:pPr>
                <a:defRPr/>
              </a:pPr>
              <a:t>20.01.2012</a:t>
            </a:fld>
            <a:endParaRPr lang="nb-NO"/>
          </a:p>
        </p:txBody>
      </p:sp>
      <p:sp>
        <p:nvSpPr>
          <p:cNvPr id="8" name="Plassholder for bunntekst 4"/>
          <p:cNvSpPr>
            <a:spLocks noGrp="1"/>
          </p:cNvSpPr>
          <p:nvPr>
            <p:ph type="ftr" sz="quarter" idx="11"/>
          </p:nvPr>
        </p:nvSpPr>
        <p:spPr/>
        <p:txBody>
          <a:bodyPr/>
          <a:lstStyle>
            <a:lvl1pPr>
              <a:defRPr/>
            </a:lvl1pPr>
          </a:lstStyle>
          <a:p>
            <a:pPr>
              <a:defRPr/>
            </a:pPr>
            <a:endParaRPr lang="nb-NO"/>
          </a:p>
        </p:txBody>
      </p:sp>
      <p:sp>
        <p:nvSpPr>
          <p:cNvPr id="9" name="Plassholder for lysbildenummer 5"/>
          <p:cNvSpPr>
            <a:spLocks noGrp="1"/>
          </p:cNvSpPr>
          <p:nvPr>
            <p:ph type="sldNum" sz="quarter" idx="12"/>
          </p:nvPr>
        </p:nvSpPr>
        <p:spPr/>
        <p:txBody>
          <a:bodyPr/>
          <a:lstStyle>
            <a:lvl1pPr>
              <a:defRPr/>
            </a:lvl1pPr>
          </a:lstStyle>
          <a:p>
            <a:pPr>
              <a:defRPr/>
            </a:pPr>
            <a:fld id="{D6FD419A-3A8D-42CF-A4F3-AC91FDF2C0EE}" type="slidenum">
              <a:rPr lang="nb-NO"/>
              <a:pPr>
                <a:defRPr/>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3"/>
          <p:cNvSpPr>
            <a:spLocks noGrp="1"/>
          </p:cNvSpPr>
          <p:nvPr>
            <p:ph type="dt" sz="half" idx="10"/>
          </p:nvPr>
        </p:nvSpPr>
        <p:spPr/>
        <p:txBody>
          <a:bodyPr/>
          <a:lstStyle>
            <a:lvl1pPr>
              <a:defRPr/>
            </a:lvl1pPr>
          </a:lstStyle>
          <a:p>
            <a:pPr>
              <a:defRPr/>
            </a:pPr>
            <a:fld id="{9A1B0040-B934-4211-9133-9CD9D240855F}" type="datetimeFigureOut">
              <a:rPr lang="nb-NO"/>
              <a:pPr>
                <a:defRPr/>
              </a:pPr>
              <a:t>20.01.2012</a:t>
            </a:fld>
            <a:endParaRPr lang="nb-NO"/>
          </a:p>
        </p:txBody>
      </p:sp>
      <p:sp>
        <p:nvSpPr>
          <p:cNvPr id="4" name="Plassholder for bunntekst 4"/>
          <p:cNvSpPr>
            <a:spLocks noGrp="1"/>
          </p:cNvSpPr>
          <p:nvPr>
            <p:ph type="ftr" sz="quarter" idx="11"/>
          </p:nvPr>
        </p:nvSpPr>
        <p:spPr/>
        <p:txBody>
          <a:bodyPr/>
          <a:lstStyle>
            <a:lvl1pPr>
              <a:defRPr/>
            </a:lvl1pPr>
          </a:lstStyle>
          <a:p>
            <a:pPr>
              <a:defRPr/>
            </a:pPr>
            <a:endParaRPr lang="nb-NO"/>
          </a:p>
        </p:txBody>
      </p:sp>
      <p:sp>
        <p:nvSpPr>
          <p:cNvPr id="5" name="Plassholder for lysbildenummer 5"/>
          <p:cNvSpPr>
            <a:spLocks noGrp="1"/>
          </p:cNvSpPr>
          <p:nvPr>
            <p:ph type="sldNum" sz="quarter" idx="12"/>
          </p:nvPr>
        </p:nvSpPr>
        <p:spPr/>
        <p:txBody>
          <a:bodyPr/>
          <a:lstStyle>
            <a:lvl1pPr>
              <a:defRPr/>
            </a:lvl1pPr>
          </a:lstStyle>
          <a:p>
            <a:pPr>
              <a:defRPr/>
            </a:pPr>
            <a:fld id="{E62D51F3-FEC4-406A-8B63-5D0E6C97AB6B}" type="slidenum">
              <a:rPr lang="nb-NO"/>
              <a:pPr>
                <a:defRPr/>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3"/>
          <p:cNvSpPr>
            <a:spLocks noGrp="1"/>
          </p:cNvSpPr>
          <p:nvPr>
            <p:ph type="dt" sz="half" idx="10"/>
          </p:nvPr>
        </p:nvSpPr>
        <p:spPr/>
        <p:txBody>
          <a:bodyPr/>
          <a:lstStyle>
            <a:lvl1pPr>
              <a:defRPr/>
            </a:lvl1pPr>
          </a:lstStyle>
          <a:p>
            <a:pPr>
              <a:defRPr/>
            </a:pPr>
            <a:fld id="{6F7A0D06-1C9E-4E6E-A447-8845A851C472}" type="datetimeFigureOut">
              <a:rPr lang="nb-NO"/>
              <a:pPr>
                <a:defRPr/>
              </a:pPr>
              <a:t>20.01.2012</a:t>
            </a:fld>
            <a:endParaRPr lang="nb-NO"/>
          </a:p>
        </p:txBody>
      </p:sp>
      <p:sp>
        <p:nvSpPr>
          <p:cNvPr id="3" name="Plassholder for bunntekst 4"/>
          <p:cNvSpPr>
            <a:spLocks noGrp="1"/>
          </p:cNvSpPr>
          <p:nvPr>
            <p:ph type="ftr" sz="quarter" idx="11"/>
          </p:nvPr>
        </p:nvSpPr>
        <p:spPr/>
        <p:txBody>
          <a:bodyPr/>
          <a:lstStyle>
            <a:lvl1pPr>
              <a:defRPr/>
            </a:lvl1pPr>
          </a:lstStyle>
          <a:p>
            <a:pPr>
              <a:defRPr/>
            </a:pPr>
            <a:endParaRPr lang="nb-NO"/>
          </a:p>
        </p:txBody>
      </p:sp>
      <p:sp>
        <p:nvSpPr>
          <p:cNvPr id="4" name="Plassholder for lysbildenummer 5"/>
          <p:cNvSpPr>
            <a:spLocks noGrp="1"/>
          </p:cNvSpPr>
          <p:nvPr>
            <p:ph type="sldNum" sz="quarter" idx="12"/>
          </p:nvPr>
        </p:nvSpPr>
        <p:spPr/>
        <p:txBody>
          <a:bodyPr/>
          <a:lstStyle>
            <a:lvl1pPr>
              <a:defRPr/>
            </a:lvl1pPr>
          </a:lstStyle>
          <a:p>
            <a:pPr>
              <a:defRPr/>
            </a:pPr>
            <a:fld id="{5F653E02-F775-4949-B238-ED50CB925392}" type="slidenum">
              <a:rPr lang="nb-NO"/>
              <a:pPr>
                <a:defRPr/>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3"/>
          <p:cNvSpPr>
            <a:spLocks noGrp="1"/>
          </p:cNvSpPr>
          <p:nvPr>
            <p:ph type="dt" sz="half" idx="10"/>
          </p:nvPr>
        </p:nvSpPr>
        <p:spPr/>
        <p:txBody>
          <a:bodyPr/>
          <a:lstStyle>
            <a:lvl1pPr>
              <a:defRPr/>
            </a:lvl1pPr>
          </a:lstStyle>
          <a:p>
            <a:pPr>
              <a:defRPr/>
            </a:pPr>
            <a:fld id="{63379946-57DD-44DF-9DA6-040BFD507D6D}" type="datetimeFigureOut">
              <a:rPr lang="nb-NO"/>
              <a:pPr>
                <a:defRPr/>
              </a:pPr>
              <a:t>20.01.2012</a:t>
            </a:fld>
            <a:endParaRPr lang="nb-NO"/>
          </a:p>
        </p:txBody>
      </p:sp>
      <p:sp>
        <p:nvSpPr>
          <p:cNvPr id="6" name="Plassholder for bunntekst 4"/>
          <p:cNvSpPr>
            <a:spLocks noGrp="1"/>
          </p:cNvSpPr>
          <p:nvPr>
            <p:ph type="ftr" sz="quarter" idx="11"/>
          </p:nvPr>
        </p:nvSpPr>
        <p:spPr/>
        <p:txBody>
          <a:bodyPr/>
          <a:lstStyle>
            <a:lvl1pPr>
              <a:defRPr/>
            </a:lvl1pPr>
          </a:lstStyle>
          <a:p>
            <a:pPr>
              <a:defRPr/>
            </a:pPr>
            <a:endParaRPr lang="nb-NO"/>
          </a:p>
        </p:txBody>
      </p:sp>
      <p:sp>
        <p:nvSpPr>
          <p:cNvPr id="7" name="Plassholder for lysbildenummer 5"/>
          <p:cNvSpPr>
            <a:spLocks noGrp="1"/>
          </p:cNvSpPr>
          <p:nvPr>
            <p:ph type="sldNum" sz="quarter" idx="12"/>
          </p:nvPr>
        </p:nvSpPr>
        <p:spPr/>
        <p:txBody>
          <a:bodyPr/>
          <a:lstStyle>
            <a:lvl1pPr>
              <a:defRPr/>
            </a:lvl1pPr>
          </a:lstStyle>
          <a:p>
            <a:pPr>
              <a:defRPr/>
            </a:pPr>
            <a:fld id="{7F72E485-8778-4020-9EDD-D8BE1F3A6B48}" type="slidenum">
              <a:rPr lang="nb-NO"/>
              <a:pPr>
                <a:defRPr/>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3"/>
          <p:cNvSpPr>
            <a:spLocks noGrp="1"/>
          </p:cNvSpPr>
          <p:nvPr>
            <p:ph type="dt" sz="half" idx="10"/>
          </p:nvPr>
        </p:nvSpPr>
        <p:spPr/>
        <p:txBody>
          <a:bodyPr/>
          <a:lstStyle>
            <a:lvl1pPr>
              <a:defRPr/>
            </a:lvl1pPr>
          </a:lstStyle>
          <a:p>
            <a:pPr>
              <a:defRPr/>
            </a:pPr>
            <a:fld id="{6A5F0F45-A697-4869-9C10-2BF5F9E7A1F1}" type="datetimeFigureOut">
              <a:rPr lang="nb-NO"/>
              <a:pPr>
                <a:defRPr/>
              </a:pPr>
              <a:t>20.01.2012</a:t>
            </a:fld>
            <a:endParaRPr lang="nb-NO"/>
          </a:p>
        </p:txBody>
      </p:sp>
      <p:sp>
        <p:nvSpPr>
          <p:cNvPr id="6" name="Plassholder for bunntekst 4"/>
          <p:cNvSpPr>
            <a:spLocks noGrp="1"/>
          </p:cNvSpPr>
          <p:nvPr>
            <p:ph type="ftr" sz="quarter" idx="11"/>
          </p:nvPr>
        </p:nvSpPr>
        <p:spPr/>
        <p:txBody>
          <a:bodyPr/>
          <a:lstStyle>
            <a:lvl1pPr>
              <a:defRPr/>
            </a:lvl1pPr>
          </a:lstStyle>
          <a:p>
            <a:pPr>
              <a:defRPr/>
            </a:pPr>
            <a:endParaRPr lang="nb-NO"/>
          </a:p>
        </p:txBody>
      </p:sp>
      <p:sp>
        <p:nvSpPr>
          <p:cNvPr id="7" name="Plassholder for lysbildenummer 5"/>
          <p:cNvSpPr>
            <a:spLocks noGrp="1"/>
          </p:cNvSpPr>
          <p:nvPr>
            <p:ph type="sldNum" sz="quarter" idx="12"/>
          </p:nvPr>
        </p:nvSpPr>
        <p:spPr/>
        <p:txBody>
          <a:bodyPr/>
          <a:lstStyle>
            <a:lvl1pPr>
              <a:defRPr/>
            </a:lvl1pPr>
          </a:lstStyle>
          <a:p>
            <a:pPr>
              <a:defRPr/>
            </a:pPr>
            <a:fld id="{F432704C-C937-4533-8142-D22007EF9DBD}" type="slidenum">
              <a:rPr lang="nb-NO"/>
              <a:pPr>
                <a:defRPr/>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ssholder for tit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b-NO" smtClean="0"/>
              <a:t>Klikk for å redigere tittelstil</a:t>
            </a:r>
          </a:p>
        </p:txBody>
      </p:sp>
      <p:sp>
        <p:nvSpPr>
          <p:cNvPr id="1027" name="Plassholder f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B92E6B8-6086-46FB-AB2D-93E3ADA48311}" type="datetimeFigureOut">
              <a:rPr lang="nb-NO"/>
              <a:pPr>
                <a:defRPr/>
              </a:pPr>
              <a:t>20.01.2012</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91EFD57E-09B2-4720-89DE-DA4C1E6F3CCD}" type="slidenum">
              <a:rPr lang="nb-NO"/>
              <a:pPr>
                <a:defRPr/>
              </a:pPr>
              <a:t>‹#›</a:t>
            </a:fld>
            <a:endParaRPr lang="nb-NO"/>
          </a:p>
        </p:txBody>
      </p:sp>
      <p:pic>
        <p:nvPicPr>
          <p:cNvPr id="1031" name="Picture 2"/>
          <p:cNvPicPr>
            <a:picLocks noChangeAspect="1" noChangeArrowheads="1"/>
          </p:cNvPicPr>
          <p:nvPr/>
        </p:nvPicPr>
        <p:blipFill>
          <a:blip r:embed="rId13" cstate="print"/>
          <a:srcRect/>
          <a:stretch>
            <a:fillRect/>
          </a:stretch>
        </p:blipFill>
        <p:spPr bwMode="auto">
          <a:xfrm>
            <a:off x="0" y="6343650"/>
            <a:ext cx="9144000" cy="5143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jbl.no/bilder/nyheter/nyhetbig/25904.jp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074" name="Picture 3"/>
          <p:cNvPicPr>
            <a:picLocks noChangeAspect="1" noChangeArrowheads="1"/>
          </p:cNvPicPr>
          <p:nvPr/>
        </p:nvPicPr>
        <p:blipFill>
          <a:blip r:embed="rId2" cstate="print"/>
          <a:srcRect/>
          <a:stretch>
            <a:fillRect/>
          </a:stretch>
        </p:blipFill>
        <p:spPr bwMode="auto">
          <a:xfrm>
            <a:off x="0" y="4071938"/>
            <a:ext cx="9144000" cy="2786062"/>
          </a:xfrm>
          <a:prstGeom prst="rect">
            <a:avLst/>
          </a:prstGeom>
          <a:noFill/>
          <a:ln w="9525">
            <a:noFill/>
            <a:miter lim="800000"/>
            <a:headEnd/>
            <a:tailEnd/>
          </a:ln>
        </p:spPr>
      </p:pic>
      <p:sp>
        <p:nvSpPr>
          <p:cNvPr id="3075" name="Tittel 4"/>
          <p:cNvSpPr>
            <a:spLocks noGrp="1"/>
          </p:cNvSpPr>
          <p:nvPr>
            <p:ph type="ctrTitle"/>
          </p:nvPr>
        </p:nvSpPr>
        <p:spPr>
          <a:xfrm>
            <a:off x="685800" y="980729"/>
            <a:ext cx="7772400" cy="2619722"/>
          </a:xfrm>
        </p:spPr>
        <p:txBody>
          <a:bodyPr/>
          <a:lstStyle/>
          <a:p>
            <a:r>
              <a:rPr lang="nb-NO" b="1" dirty="0" smtClean="0">
                <a:solidFill>
                  <a:srgbClr val="FF0000"/>
                </a:solidFill>
                <a:latin typeface="Times New Roman" pitchFamily="18" charset="0"/>
                <a:cs typeface="Times New Roman" pitchFamily="18" charset="0"/>
              </a:rPr>
              <a:t>Nye miljøkrav - politisk eller faglig utfordring? </a:t>
            </a:r>
            <a:r>
              <a:rPr lang="nb-NO" dirty="0" smtClean="0">
                <a:solidFill>
                  <a:srgbClr val="FF0000"/>
                </a:solidFill>
                <a:latin typeface="Times New Roman" pitchFamily="18" charset="0"/>
                <a:cs typeface="Times New Roman" pitchFamily="18" charset="0"/>
              </a:rPr>
              <a:t/>
            </a:r>
            <a:br>
              <a:rPr lang="nb-NO" dirty="0" smtClean="0">
                <a:solidFill>
                  <a:srgbClr val="FF0000"/>
                </a:solidFill>
                <a:latin typeface="Times New Roman" pitchFamily="18" charset="0"/>
                <a:cs typeface="Times New Roman" pitchFamily="18" charset="0"/>
              </a:rPr>
            </a:br>
            <a:endParaRPr lang="nb-NO" dirty="0" smtClean="0"/>
          </a:p>
        </p:txBody>
      </p:sp>
      <p:sp>
        <p:nvSpPr>
          <p:cNvPr id="6" name="Undertittel 5"/>
          <p:cNvSpPr>
            <a:spLocks noGrp="1"/>
          </p:cNvSpPr>
          <p:nvPr>
            <p:ph type="subTitle" idx="1"/>
          </p:nvPr>
        </p:nvSpPr>
        <p:spPr/>
        <p:txBody>
          <a:bodyPr/>
          <a:lstStyle/>
          <a:p>
            <a:pPr>
              <a:defRPr/>
            </a:pPr>
            <a:r>
              <a:rPr lang="nb-NO" sz="2400" dirty="0" smtClean="0">
                <a:latin typeface="Times New Roman" pitchFamily="18" charset="0"/>
                <a:cs typeface="Times New Roman" pitchFamily="18" charset="0"/>
              </a:rPr>
              <a:t>v/ Per Harald Agerup</a:t>
            </a:r>
          </a:p>
          <a:p>
            <a:pPr>
              <a:defRPr/>
            </a:pPr>
            <a:r>
              <a:rPr lang="nb-NO" sz="2400" dirty="0" smtClean="0">
                <a:latin typeface="Times New Roman" pitchFamily="18" charset="0"/>
                <a:cs typeface="Times New Roman" pitchFamily="18" charset="0"/>
              </a:rPr>
              <a:t>Norges Bondelag</a:t>
            </a:r>
            <a:endParaRPr lang="nb-NO"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solidFill>
                  <a:srgbClr val="FF0000"/>
                </a:solidFill>
              </a:rPr>
              <a:t>Endringer????</a:t>
            </a:r>
            <a:endParaRPr lang="nb-NO" dirty="0">
              <a:solidFill>
                <a:srgbClr val="FF0000"/>
              </a:solidFill>
            </a:endParaRPr>
          </a:p>
        </p:txBody>
      </p:sp>
      <p:sp>
        <p:nvSpPr>
          <p:cNvPr id="3" name="Plassholder for innhold 2"/>
          <p:cNvSpPr>
            <a:spLocks noGrp="1"/>
          </p:cNvSpPr>
          <p:nvPr>
            <p:ph idx="1"/>
          </p:nvPr>
        </p:nvSpPr>
        <p:spPr/>
        <p:txBody>
          <a:bodyPr/>
          <a:lstStyle/>
          <a:p>
            <a:r>
              <a:rPr lang="nb-NO" sz="2400" dirty="0" smtClean="0">
                <a:latin typeface="Times New Roman" pitchFamily="18" charset="0"/>
                <a:cs typeface="Times New Roman" pitchFamily="18" charset="0"/>
              </a:rPr>
              <a:t>økning i antall måneders produksjon gjødsellageret skal ha kapasitet til  - fra 8 til 12?? </a:t>
            </a:r>
          </a:p>
          <a:p>
            <a:r>
              <a:rPr lang="nb-NO" sz="2400" dirty="0" smtClean="0">
                <a:latin typeface="Times New Roman" pitchFamily="18" charset="0"/>
                <a:cs typeface="Times New Roman" pitchFamily="18" charset="0"/>
              </a:rPr>
              <a:t>endringer i lovlig spredeperiode for husdyrgjødsel </a:t>
            </a:r>
          </a:p>
          <a:p>
            <a:r>
              <a:rPr lang="nb-NO" sz="2400" dirty="0" smtClean="0">
                <a:latin typeface="Times New Roman" pitchFamily="18" charset="0"/>
                <a:cs typeface="Times New Roman" pitchFamily="18" charset="0"/>
              </a:rPr>
              <a:t>endringer i krav om spredeareal </a:t>
            </a:r>
          </a:p>
          <a:p>
            <a:r>
              <a:rPr lang="nb-NO" sz="2400" dirty="0" smtClean="0">
                <a:latin typeface="Times New Roman" pitchFamily="18" charset="0"/>
                <a:cs typeface="Times New Roman" pitchFamily="18" charset="0"/>
              </a:rPr>
              <a:t>krav om gjødsling etter fosforinnhold i jorda </a:t>
            </a:r>
          </a:p>
          <a:p>
            <a:r>
              <a:rPr lang="nb-NO" sz="2400" dirty="0" smtClean="0">
                <a:latin typeface="Times New Roman" pitchFamily="18" charset="0"/>
                <a:cs typeface="Times New Roman" pitchFamily="18" charset="0"/>
              </a:rPr>
              <a:t>endringer i beregningsgrunnlaget for </a:t>
            </a:r>
            <a:r>
              <a:rPr lang="nb-NO" sz="2400" dirty="0" err="1" smtClean="0">
                <a:latin typeface="Times New Roman" pitchFamily="18" charset="0"/>
                <a:cs typeface="Times New Roman" pitchFamily="18" charset="0"/>
              </a:rPr>
              <a:t>gjødseldyrenheter</a:t>
            </a:r>
            <a:r>
              <a:rPr lang="nb-NO" sz="2400" dirty="0" smtClean="0">
                <a:latin typeface="Times New Roman" pitchFamily="18" charset="0"/>
                <a:cs typeface="Times New Roman" pitchFamily="18" charset="0"/>
              </a:rPr>
              <a:t> </a:t>
            </a:r>
            <a:endParaRPr lang="nb-NO" sz="2800" dirty="0" smtClean="0">
              <a:latin typeface="Times New Roman" pitchFamily="18" charset="0"/>
              <a:cs typeface="Times New Roman" pitchFamily="18" charset="0"/>
            </a:endParaRPr>
          </a:p>
          <a:p>
            <a:pPr algn="ctr"/>
            <a:r>
              <a:rPr lang="nb-NO" sz="2800" b="1" dirty="0" smtClean="0">
                <a:solidFill>
                  <a:srgbClr val="FF0000"/>
                </a:solidFill>
                <a:latin typeface="Times New Roman" pitchFamily="18" charset="0"/>
                <a:cs typeface="Times New Roman" pitchFamily="18" charset="0"/>
              </a:rPr>
              <a:t>FAGLIGHET</a:t>
            </a:r>
          </a:p>
          <a:p>
            <a:pPr algn="ctr"/>
            <a:r>
              <a:rPr lang="nb-NO" sz="2800" b="1" dirty="0" smtClean="0">
                <a:solidFill>
                  <a:srgbClr val="FF0000"/>
                </a:solidFill>
                <a:latin typeface="Times New Roman" pitchFamily="18" charset="0"/>
                <a:cs typeface="Times New Roman" pitchFamily="18" charset="0"/>
              </a:rPr>
              <a:t>Kostnad</a:t>
            </a:r>
          </a:p>
          <a:p>
            <a:pPr algn="ctr"/>
            <a:r>
              <a:rPr lang="nb-NO" sz="2800" b="1" dirty="0" smtClean="0">
                <a:solidFill>
                  <a:srgbClr val="FF0000"/>
                </a:solidFill>
                <a:latin typeface="Times New Roman" pitchFamily="18" charset="0"/>
                <a:cs typeface="Times New Roman" pitchFamily="18" charset="0"/>
              </a:rPr>
              <a:t>kompensasjon</a:t>
            </a:r>
            <a:endParaRPr lang="nb-NO" b="1" dirty="0" smtClean="0">
              <a:solidFill>
                <a:srgbClr val="FF000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txBox="1">
            <a:spLocks noGrp="1"/>
          </p:cNvSpPr>
          <p:nvPr>
            <p:ph type="title"/>
          </p:nvPr>
        </p:nvSpPr>
        <p:spPr/>
        <p:txBody>
          <a:bodyPr/>
          <a:lstStyle/>
          <a:p>
            <a:pPr lvl="0"/>
            <a:r>
              <a:rPr lang="nb-NO" dirty="0">
                <a:solidFill>
                  <a:srgbClr val="FF0000"/>
                </a:solidFill>
                <a:latin typeface="Times New Roman" pitchFamily="18" charset="0"/>
                <a:cs typeface="Times New Roman" pitchFamily="18" charset="0"/>
              </a:rPr>
              <a:t>Hva skjer med klimaet ?</a:t>
            </a:r>
          </a:p>
        </p:txBody>
      </p:sp>
      <p:sp>
        <p:nvSpPr>
          <p:cNvPr id="3" name="Plassholder for innhold 2"/>
          <p:cNvSpPr txBox="1">
            <a:spLocks noGrp="1"/>
          </p:cNvSpPr>
          <p:nvPr>
            <p:ph idx="1"/>
          </p:nvPr>
        </p:nvSpPr>
        <p:spPr/>
        <p:txBody>
          <a:bodyPr/>
          <a:lstStyle/>
          <a:p>
            <a:pPr lvl="0">
              <a:lnSpc>
                <a:spcPct val="90000"/>
              </a:lnSpc>
              <a:spcBef>
                <a:spcPts val="700"/>
              </a:spcBef>
            </a:pPr>
            <a:r>
              <a:rPr lang="nb-NO" sz="3000"/>
              <a:t>Varmere 		2,5 – 4,3 °C</a:t>
            </a:r>
          </a:p>
          <a:p>
            <a:pPr lvl="0">
              <a:lnSpc>
                <a:spcPct val="90000"/>
              </a:lnSpc>
              <a:spcBef>
                <a:spcPts val="700"/>
              </a:spcBef>
            </a:pPr>
            <a:r>
              <a:rPr lang="nb-NO" sz="3000"/>
              <a:t>Våtere			30 % økning i nedbør</a:t>
            </a:r>
          </a:p>
          <a:p>
            <a:pPr lvl="0">
              <a:lnSpc>
                <a:spcPct val="90000"/>
              </a:lnSpc>
              <a:spcBef>
                <a:spcPts val="700"/>
              </a:spcBef>
            </a:pPr>
            <a:r>
              <a:rPr lang="nb-NO" sz="3000"/>
              <a:t>Villere			Havet blir varmere</a:t>
            </a:r>
          </a:p>
          <a:p>
            <a:pPr lvl="0">
              <a:lnSpc>
                <a:spcPct val="90000"/>
              </a:lnSpc>
              <a:spcBef>
                <a:spcPts val="700"/>
              </a:spcBef>
            </a:pPr>
            <a:r>
              <a:rPr lang="nb-NO" sz="3000"/>
              <a:t>Kilde: NOU 10 2010, Klima i endring </a:t>
            </a:r>
          </a:p>
          <a:p>
            <a:pPr lvl="0">
              <a:lnSpc>
                <a:spcPct val="90000"/>
              </a:lnSpc>
              <a:spcBef>
                <a:spcPts val="700"/>
              </a:spcBef>
            </a:pPr>
            <a:r>
              <a:rPr lang="nb-NO" sz="3000"/>
              <a:t>Året 2011 illustrerer problemstillingene</a:t>
            </a:r>
          </a:p>
          <a:p>
            <a:pPr lvl="0">
              <a:lnSpc>
                <a:spcPct val="90000"/>
              </a:lnSpc>
              <a:spcBef>
                <a:spcPts val="700"/>
              </a:spcBef>
            </a:pPr>
            <a:r>
              <a:rPr lang="nb-NO" sz="3000"/>
              <a:t>Intenst med nedbør over hele Sør og Midt Norge.</a:t>
            </a:r>
          </a:p>
          <a:p>
            <a:pPr lvl="0">
              <a:lnSpc>
                <a:spcPct val="90000"/>
              </a:lnSpc>
              <a:spcBef>
                <a:spcPts val="700"/>
              </a:spcBef>
            </a:pPr>
            <a:r>
              <a:rPr lang="nb-NO" sz="3000"/>
              <a:t>Historisk varmerekord </a:t>
            </a:r>
          </a:p>
          <a:p>
            <a:pPr lvl="0">
              <a:lnSpc>
                <a:spcPct val="90000"/>
              </a:lnSpc>
              <a:spcBef>
                <a:spcPts val="700"/>
              </a:spcBef>
            </a:pPr>
            <a:r>
              <a:rPr lang="nb-NO" sz="3000"/>
              <a:t>Redusert solinnstråling med 14 % . Særheim Bioforsk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txBox="1">
            <a:spLocks noGrp="1"/>
          </p:cNvSpPr>
          <p:nvPr>
            <p:ph type="title"/>
          </p:nvPr>
        </p:nvSpPr>
        <p:spPr>
          <a:xfrm>
            <a:off x="3923928" y="274638"/>
            <a:ext cx="4762872" cy="1143000"/>
          </a:xfrm>
        </p:spPr>
        <p:txBody>
          <a:bodyPr/>
          <a:lstStyle/>
          <a:p>
            <a:pPr lvl="0"/>
            <a:r>
              <a:rPr lang="nb-NO" dirty="0">
                <a:solidFill>
                  <a:srgbClr val="FF0000"/>
                </a:solidFill>
                <a:latin typeface="Times New Roman" pitchFamily="18" charset="0"/>
                <a:cs typeface="Times New Roman" pitchFamily="18" charset="0"/>
              </a:rPr>
              <a:t>Radikal endring i klima</a:t>
            </a:r>
          </a:p>
        </p:txBody>
      </p:sp>
      <p:sp>
        <p:nvSpPr>
          <p:cNvPr id="3" name="Plassholder for innhold 2"/>
          <p:cNvSpPr txBox="1">
            <a:spLocks noGrp="1"/>
          </p:cNvSpPr>
          <p:nvPr>
            <p:ph idx="1"/>
          </p:nvPr>
        </p:nvSpPr>
        <p:spPr>
          <a:xfrm>
            <a:off x="457200" y="2132856"/>
            <a:ext cx="8229600" cy="3993307"/>
          </a:xfrm>
        </p:spPr>
        <p:txBody>
          <a:bodyPr/>
          <a:lstStyle/>
          <a:p>
            <a:pPr lvl="0"/>
            <a:r>
              <a:rPr lang="nb-NO" dirty="0">
                <a:latin typeface="Times New Roman" pitchFamily="18" charset="0"/>
                <a:cs typeface="Times New Roman" pitchFamily="18" charset="0"/>
              </a:rPr>
              <a:t>Varmere og våtere vær vil gi nye  sopp og sykdommer på planter og dyr. </a:t>
            </a:r>
          </a:p>
          <a:p>
            <a:pPr lvl="0"/>
            <a:r>
              <a:rPr lang="nb-NO" dirty="0">
                <a:latin typeface="Times New Roman" pitchFamily="18" charset="0"/>
                <a:cs typeface="Times New Roman" pitchFamily="18" charset="0"/>
              </a:rPr>
              <a:t>Kvaliteten på ferskvannsforsyningen vil endres. Nye bakteriekulturer kan gi endringer i miljøkrav. </a:t>
            </a:r>
          </a:p>
          <a:p>
            <a:pPr lvl="0"/>
            <a:r>
              <a:rPr lang="nb-NO" dirty="0">
                <a:latin typeface="Times New Roman" pitchFamily="18" charset="0"/>
                <a:cs typeface="Times New Roman" pitchFamily="18" charset="0"/>
              </a:rPr>
              <a:t>Mer nedbør gir større avrenning av gjødsel.  </a:t>
            </a:r>
          </a:p>
        </p:txBody>
      </p:sp>
      <p:pic>
        <p:nvPicPr>
          <p:cNvPr id="4" name="Picture 2" descr="«Rismarker» på Sele"/>
          <p:cNvPicPr>
            <a:picLocks noChangeAspect="1" noChangeArrowheads="1"/>
          </p:cNvPicPr>
          <p:nvPr/>
        </p:nvPicPr>
        <p:blipFill>
          <a:blip r:embed="rId2" cstate="print"/>
          <a:srcRect/>
          <a:stretch>
            <a:fillRect/>
          </a:stretch>
        </p:blipFill>
        <p:spPr bwMode="auto">
          <a:xfrm>
            <a:off x="179512" y="116632"/>
            <a:ext cx="3672408" cy="1979658"/>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err="1" smtClean="0">
                <a:solidFill>
                  <a:srgbClr val="FF0000"/>
                </a:solidFill>
                <a:latin typeface="Times New Roman" pitchFamily="18" charset="0"/>
                <a:cs typeface="Times New Roman" pitchFamily="18" charset="0"/>
              </a:rPr>
              <a:t>Klimakur</a:t>
            </a:r>
            <a:r>
              <a:rPr lang="nb-NO" dirty="0" smtClean="0">
                <a:solidFill>
                  <a:srgbClr val="FF0000"/>
                </a:solidFill>
                <a:latin typeface="Times New Roman" pitchFamily="18" charset="0"/>
                <a:cs typeface="Times New Roman" pitchFamily="18" charset="0"/>
              </a:rPr>
              <a:t> 2020</a:t>
            </a:r>
            <a:endParaRPr lang="nb-NO" dirty="0">
              <a:solidFill>
                <a:srgbClr val="FF0000"/>
              </a:solidFill>
              <a:latin typeface="Times New Roman" pitchFamily="18" charset="0"/>
              <a:cs typeface="Times New Roman" pitchFamily="18" charset="0"/>
            </a:endParaRPr>
          </a:p>
        </p:txBody>
      </p:sp>
      <p:sp>
        <p:nvSpPr>
          <p:cNvPr id="3" name="Plassholder for innhold 2"/>
          <p:cNvSpPr>
            <a:spLocks noGrp="1"/>
          </p:cNvSpPr>
          <p:nvPr>
            <p:ph idx="1"/>
          </p:nvPr>
        </p:nvSpPr>
        <p:spPr/>
        <p:txBody>
          <a:bodyPr/>
          <a:lstStyle/>
          <a:p>
            <a:r>
              <a:rPr lang="nb-NO" sz="1600" dirty="0" smtClean="0">
                <a:latin typeface="Times New Roman" pitchFamily="18" charset="0"/>
                <a:cs typeface="Times New Roman" pitchFamily="18" charset="0"/>
              </a:rPr>
              <a:t>Biogass trinn 1: 30 prosent husdyrgjødsel</a:t>
            </a:r>
          </a:p>
          <a:p>
            <a:r>
              <a:rPr lang="nb-NO" sz="1600" dirty="0" smtClean="0">
                <a:latin typeface="Times New Roman" pitchFamily="18" charset="0"/>
                <a:cs typeface="Times New Roman" pitchFamily="18" charset="0"/>
              </a:rPr>
              <a:t>Biogass trinn 2: 30 – 60 prosent husdyrgjødsel</a:t>
            </a:r>
          </a:p>
          <a:p>
            <a:r>
              <a:rPr lang="nb-NO" sz="1600" dirty="0" smtClean="0">
                <a:latin typeface="Times New Roman" pitchFamily="18" charset="0"/>
                <a:cs typeface="Times New Roman" pitchFamily="18" charset="0"/>
              </a:rPr>
              <a:t>Biogass trinn 1 + </a:t>
            </a:r>
            <a:r>
              <a:rPr lang="nb-NO" sz="1600" dirty="0" err="1" smtClean="0">
                <a:latin typeface="Times New Roman" pitchFamily="18" charset="0"/>
                <a:cs typeface="Times New Roman" pitchFamily="18" charset="0"/>
              </a:rPr>
              <a:t>sambehandlingmed</a:t>
            </a:r>
            <a:r>
              <a:rPr lang="nb-NO" sz="1600" dirty="0" smtClean="0">
                <a:latin typeface="Times New Roman" pitchFamily="18" charset="0"/>
                <a:cs typeface="Times New Roman" pitchFamily="18" charset="0"/>
              </a:rPr>
              <a:t> </a:t>
            </a:r>
            <a:r>
              <a:rPr lang="nb-NO" sz="1600" dirty="0" err="1" smtClean="0">
                <a:latin typeface="Times New Roman" pitchFamily="18" charset="0"/>
                <a:cs typeface="Times New Roman" pitchFamily="18" charset="0"/>
              </a:rPr>
              <a:t>våtorganisk</a:t>
            </a:r>
            <a:r>
              <a:rPr lang="nb-NO" sz="1600" dirty="0" smtClean="0">
                <a:latin typeface="Times New Roman" pitchFamily="18" charset="0"/>
                <a:cs typeface="Times New Roman" pitchFamily="18" charset="0"/>
              </a:rPr>
              <a:t> avfall</a:t>
            </a:r>
          </a:p>
          <a:p>
            <a:r>
              <a:rPr lang="nb-NO" sz="1600" dirty="0" smtClean="0">
                <a:latin typeface="Times New Roman" pitchFamily="18" charset="0"/>
                <a:cs typeface="Times New Roman" pitchFamily="18" charset="0"/>
              </a:rPr>
              <a:t>Biogass trinn 2 + </a:t>
            </a:r>
            <a:r>
              <a:rPr lang="nb-NO" sz="1600" dirty="0" err="1" smtClean="0">
                <a:latin typeface="Times New Roman" pitchFamily="18" charset="0"/>
                <a:cs typeface="Times New Roman" pitchFamily="18" charset="0"/>
              </a:rPr>
              <a:t>sambehandling</a:t>
            </a:r>
            <a:r>
              <a:rPr lang="nb-NO" sz="1600" dirty="0" smtClean="0">
                <a:latin typeface="Times New Roman" pitchFamily="18" charset="0"/>
                <a:cs typeface="Times New Roman" pitchFamily="18" charset="0"/>
              </a:rPr>
              <a:t> med </a:t>
            </a:r>
            <a:r>
              <a:rPr lang="nb-NO" sz="1600" dirty="0" err="1" smtClean="0">
                <a:latin typeface="Times New Roman" pitchFamily="18" charset="0"/>
                <a:cs typeface="Times New Roman" pitchFamily="18" charset="0"/>
              </a:rPr>
              <a:t>våtorganisk</a:t>
            </a:r>
            <a:r>
              <a:rPr lang="nb-NO" sz="1600" dirty="0" smtClean="0">
                <a:latin typeface="Times New Roman" pitchFamily="18" charset="0"/>
                <a:cs typeface="Times New Roman" pitchFamily="18" charset="0"/>
              </a:rPr>
              <a:t> avfall</a:t>
            </a:r>
          </a:p>
          <a:p>
            <a:r>
              <a:rPr lang="nb-NO" sz="1600" dirty="0" smtClean="0">
                <a:latin typeface="Times New Roman" pitchFamily="18" charset="0"/>
                <a:cs typeface="Times New Roman" pitchFamily="18" charset="0"/>
              </a:rPr>
              <a:t>Optimalisering av spredningstidspunkt og –metode for husdyrgjødsel og oppfølging av gjødselplan</a:t>
            </a:r>
          </a:p>
          <a:p>
            <a:r>
              <a:rPr lang="nb-NO" sz="1600" dirty="0" smtClean="0">
                <a:latin typeface="Times New Roman" pitchFamily="18" charset="0"/>
                <a:cs typeface="Times New Roman" pitchFamily="18" charset="0"/>
              </a:rPr>
              <a:t>Redusert norm for gjødsling og tiltak for drenering og redusert jordpakking</a:t>
            </a:r>
          </a:p>
          <a:p>
            <a:r>
              <a:rPr lang="nb-NO" sz="1600" dirty="0" smtClean="0">
                <a:latin typeface="Times New Roman" pitchFamily="18" charset="0"/>
                <a:cs typeface="Times New Roman" pitchFamily="18" charset="0"/>
              </a:rPr>
              <a:t>Stans i nydyrking av myr og restaurering av dyrket myr</a:t>
            </a:r>
          </a:p>
          <a:p>
            <a:r>
              <a:rPr lang="nb-NO" sz="1600" dirty="0" smtClean="0">
                <a:latin typeface="Times New Roman" pitchFamily="18" charset="0"/>
                <a:cs typeface="Times New Roman" pitchFamily="18" charset="0"/>
              </a:rPr>
              <a:t>Produksjon av </a:t>
            </a:r>
            <a:r>
              <a:rPr lang="nb-NO" sz="1600" dirty="0" err="1" smtClean="0">
                <a:latin typeface="Times New Roman" pitchFamily="18" charset="0"/>
                <a:cs typeface="Times New Roman" pitchFamily="18" charset="0"/>
              </a:rPr>
              <a:t>biokull</a:t>
            </a:r>
            <a:r>
              <a:rPr lang="nb-NO" sz="1600" dirty="0" smtClean="0">
                <a:latin typeface="Times New Roman" pitchFamily="18" charset="0"/>
                <a:cs typeface="Times New Roman" pitchFamily="18" charset="0"/>
              </a:rPr>
              <a:t> fra halm og lagring i jordbruksjord</a:t>
            </a:r>
          </a:p>
          <a:p>
            <a:r>
              <a:rPr lang="nb-NO" sz="1600" dirty="0" smtClean="0">
                <a:latin typeface="Times New Roman" pitchFamily="18" charset="0"/>
                <a:cs typeface="Times New Roman" pitchFamily="18" charset="0"/>
              </a:rPr>
              <a:t>Erstatning av olje, propan og </a:t>
            </a:r>
            <a:r>
              <a:rPr lang="nb-NO" sz="1600" dirty="0" err="1" smtClean="0">
                <a:latin typeface="Times New Roman" pitchFamily="18" charset="0"/>
                <a:cs typeface="Times New Roman" pitchFamily="18" charset="0"/>
              </a:rPr>
              <a:t>elkjel</a:t>
            </a:r>
            <a:r>
              <a:rPr lang="nb-NO" sz="1600" dirty="0" smtClean="0">
                <a:latin typeface="Times New Roman" pitchFamily="18" charset="0"/>
                <a:cs typeface="Times New Roman" pitchFamily="18" charset="0"/>
              </a:rPr>
              <a:t> i veksthus med forbrenning av flis</a:t>
            </a:r>
          </a:p>
          <a:p>
            <a:r>
              <a:rPr lang="nb-NO" sz="1600" dirty="0" smtClean="0">
                <a:latin typeface="Times New Roman" pitchFamily="18" charset="0"/>
                <a:cs typeface="Times New Roman" pitchFamily="18" charset="0"/>
              </a:rPr>
              <a:t>Biogass fra 60 prosent tilgjengelig husdyrgjødsel i Rogaland innført på gassnettet</a:t>
            </a:r>
          </a:p>
          <a:p>
            <a:r>
              <a:rPr lang="nb-NO" sz="1600" dirty="0" smtClean="0">
                <a:latin typeface="Times New Roman" pitchFamily="18" charset="0"/>
                <a:cs typeface="Times New Roman" pitchFamily="18" charset="0"/>
              </a:rPr>
              <a:t>Innblanding av 10 prosent vol biodiesel i merket diesel</a:t>
            </a:r>
          </a:p>
          <a:p>
            <a:endParaRPr lang="nb-N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706090"/>
          </a:xfrm>
        </p:spPr>
        <p:txBody>
          <a:bodyPr/>
          <a:lstStyle/>
          <a:p>
            <a:r>
              <a:rPr lang="nb-NO" sz="3600" dirty="0" err="1" smtClean="0">
                <a:solidFill>
                  <a:srgbClr val="FF0000"/>
                </a:solidFill>
                <a:latin typeface="Times New Roman" pitchFamily="18" charset="0"/>
                <a:cs typeface="Times New Roman" pitchFamily="18" charset="0"/>
              </a:rPr>
              <a:t>Klimakur</a:t>
            </a:r>
            <a:r>
              <a:rPr lang="nb-NO" sz="3600" dirty="0" smtClean="0">
                <a:solidFill>
                  <a:srgbClr val="FF0000"/>
                </a:solidFill>
                <a:latin typeface="Times New Roman" pitchFamily="18" charset="0"/>
                <a:cs typeface="Times New Roman" pitchFamily="18" charset="0"/>
              </a:rPr>
              <a:t> 2020 - virkemidler</a:t>
            </a:r>
            <a:endParaRPr lang="nb-NO" sz="3600" dirty="0">
              <a:solidFill>
                <a:srgbClr val="FF0000"/>
              </a:solidFill>
              <a:latin typeface="Times New Roman" pitchFamily="18" charset="0"/>
              <a:cs typeface="Times New Roman" pitchFamily="18" charset="0"/>
            </a:endParaRPr>
          </a:p>
        </p:txBody>
      </p:sp>
      <p:sp>
        <p:nvSpPr>
          <p:cNvPr id="3" name="Plassholder for innhold 2"/>
          <p:cNvSpPr>
            <a:spLocks noGrp="1"/>
          </p:cNvSpPr>
          <p:nvPr>
            <p:ph idx="1"/>
          </p:nvPr>
        </p:nvSpPr>
        <p:spPr>
          <a:xfrm>
            <a:off x="457200" y="1124744"/>
            <a:ext cx="8229600" cy="5001419"/>
          </a:xfrm>
        </p:spPr>
        <p:txBody>
          <a:bodyPr/>
          <a:lstStyle/>
          <a:p>
            <a:pPr>
              <a:buNone/>
            </a:pPr>
            <a:r>
              <a:rPr lang="nb-NO" sz="1400" b="1" dirty="0" smtClean="0">
                <a:latin typeface="Times New Roman" pitchFamily="18" charset="0"/>
                <a:cs typeface="Times New Roman" pitchFamily="18" charset="0"/>
              </a:rPr>
              <a:t>Juridiske virkemidler</a:t>
            </a:r>
          </a:p>
          <a:p>
            <a:r>
              <a:rPr lang="nb-NO" sz="1600" dirty="0" smtClean="0">
                <a:latin typeface="Times New Roman" pitchFamily="18" charset="0"/>
                <a:cs typeface="Times New Roman" pitchFamily="18" charset="0"/>
              </a:rPr>
              <a:t>forbud mot spredning av husdyrgjødsel utenfor vekstsesongen</a:t>
            </a:r>
          </a:p>
          <a:p>
            <a:r>
              <a:rPr lang="nb-NO" sz="1600" dirty="0" smtClean="0">
                <a:latin typeface="Times New Roman" pitchFamily="18" charset="0"/>
                <a:cs typeface="Times New Roman" pitchFamily="18" charset="0"/>
              </a:rPr>
              <a:t>krav til klimaeffektiv spredning av husdyrgjødsel</a:t>
            </a:r>
          </a:p>
          <a:p>
            <a:r>
              <a:rPr lang="nb-NO" sz="1600" dirty="0" smtClean="0">
                <a:latin typeface="Times New Roman" pitchFamily="18" charset="0"/>
                <a:cs typeface="Times New Roman" pitchFamily="18" charset="0"/>
              </a:rPr>
              <a:t>leveringskrav for husdyrgjødsel til biogassanlegg </a:t>
            </a:r>
          </a:p>
          <a:p>
            <a:r>
              <a:rPr lang="nb-NO" sz="1600" dirty="0" smtClean="0">
                <a:latin typeface="Times New Roman" pitchFamily="18" charset="0"/>
                <a:cs typeface="Times New Roman" pitchFamily="18" charset="0"/>
              </a:rPr>
              <a:t>skjerpede krav til gjødselplanlegging (forskrift om gjødselplanlegging)</a:t>
            </a:r>
          </a:p>
          <a:p>
            <a:r>
              <a:rPr lang="nb-NO" sz="1600" dirty="0" smtClean="0">
                <a:latin typeface="Times New Roman" pitchFamily="18" charset="0"/>
                <a:cs typeface="Times New Roman" pitchFamily="18" charset="0"/>
              </a:rPr>
              <a:t>forbud mot nydyrking av myr </a:t>
            </a:r>
          </a:p>
          <a:p>
            <a:r>
              <a:rPr lang="nb-NO" sz="1600" dirty="0" smtClean="0">
                <a:latin typeface="Times New Roman" pitchFamily="18" charset="0"/>
                <a:cs typeface="Times New Roman" pitchFamily="18" charset="0"/>
              </a:rPr>
              <a:t>omsetningspåbud for biodiesel i merket diesel </a:t>
            </a:r>
            <a:endParaRPr lang="nb-NO" sz="1400" dirty="0" smtClean="0">
              <a:latin typeface="Times New Roman" pitchFamily="18" charset="0"/>
              <a:cs typeface="Times New Roman" pitchFamily="18" charset="0"/>
            </a:endParaRPr>
          </a:p>
          <a:p>
            <a:pPr>
              <a:buNone/>
            </a:pPr>
            <a:endParaRPr lang="nb-NO" sz="1400" dirty="0" smtClean="0">
              <a:latin typeface="Times New Roman" pitchFamily="18" charset="0"/>
              <a:cs typeface="Times New Roman" pitchFamily="18" charset="0"/>
            </a:endParaRPr>
          </a:p>
          <a:p>
            <a:pPr>
              <a:buNone/>
            </a:pPr>
            <a:r>
              <a:rPr lang="nb-NO" sz="1400" b="1" dirty="0" smtClean="0">
                <a:latin typeface="Times New Roman" pitchFamily="18" charset="0"/>
                <a:cs typeface="Times New Roman" pitchFamily="18" charset="0"/>
              </a:rPr>
              <a:t>Følgende økonomiske virkemidler er vurdert:</a:t>
            </a:r>
          </a:p>
          <a:p>
            <a:r>
              <a:rPr lang="nb-NO" sz="1600" dirty="0" smtClean="0">
                <a:latin typeface="Times New Roman" pitchFamily="18" charset="0"/>
                <a:cs typeface="Times New Roman" pitchFamily="18" charset="0"/>
              </a:rPr>
              <a:t>klimaretting av bevilgningene over jordbruksoppgjøret</a:t>
            </a:r>
          </a:p>
          <a:p>
            <a:r>
              <a:rPr lang="nb-NO" sz="1600" dirty="0" smtClean="0">
                <a:latin typeface="Times New Roman" pitchFamily="18" charset="0"/>
                <a:cs typeface="Times New Roman" pitchFamily="18" charset="0"/>
              </a:rPr>
              <a:t>CO2-avgift på konkurrerende energibærere til biogass</a:t>
            </a:r>
          </a:p>
          <a:p>
            <a:r>
              <a:rPr lang="nb-NO" sz="1600" dirty="0" smtClean="0">
                <a:latin typeface="Times New Roman" pitchFamily="18" charset="0"/>
                <a:cs typeface="Times New Roman" pitchFamily="18" charset="0"/>
              </a:rPr>
              <a:t>Kunstgjødselavgift</a:t>
            </a:r>
          </a:p>
          <a:p>
            <a:r>
              <a:rPr lang="nb-NO" sz="1600" dirty="0" smtClean="0">
                <a:latin typeface="Times New Roman" pitchFamily="18" charset="0"/>
                <a:cs typeface="Times New Roman" pitchFamily="18" charset="0"/>
              </a:rPr>
              <a:t>støtte til store anlegg for biogass og </a:t>
            </a:r>
            <a:r>
              <a:rPr lang="nb-NO" sz="1600" dirty="0" err="1" smtClean="0">
                <a:latin typeface="Times New Roman" pitchFamily="18" charset="0"/>
                <a:cs typeface="Times New Roman" pitchFamily="18" charset="0"/>
              </a:rPr>
              <a:t>biokull</a:t>
            </a:r>
            <a:endParaRPr lang="nb-NO" sz="1600" dirty="0" smtClean="0">
              <a:latin typeface="Times New Roman" pitchFamily="18" charset="0"/>
              <a:cs typeface="Times New Roman" pitchFamily="18" charset="0"/>
            </a:endParaRPr>
          </a:p>
          <a:p>
            <a:r>
              <a:rPr lang="nb-NO" sz="1600" dirty="0" smtClean="0">
                <a:latin typeface="Times New Roman" pitchFamily="18" charset="0"/>
                <a:cs typeface="Times New Roman" pitchFamily="18" charset="0"/>
              </a:rPr>
              <a:t>støtte til investeringer på gårdsnivå</a:t>
            </a:r>
          </a:p>
          <a:p>
            <a:r>
              <a:rPr lang="nb-NO" sz="1600" dirty="0" smtClean="0">
                <a:latin typeface="Times New Roman" pitchFamily="18" charset="0"/>
                <a:cs typeface="Times New Roman" pitchFamily="18" charset="0"/>
              </a:rPr>
              <a:t>støtte til produksjon av biogass eller mottaksplikt for energiselskapene</a:t>
            </a:r>
          </a:p>
          <a:p>
            <a:r>
              <a:rPr lang="nb-NO" sz="1600" dirty="0" smtClean="0">
                <a:latin typeface="Times New Roman" pitchFamily="18" charset="0"/>
                <a:cs typeface="Times New Roman" pitchFamily="18" charset="0"/>
              </a:rPr>
              <a:t>støtte av gjødselpelletsproduksjon</a:t>
            </a:r>
          </a:p>
          <a:p>
            <a:r>
              <a:rPr lang="nn-NO" sz="1600" dirty="0" smtClean="0">
                <a:latin typeface="Times New Roman" pitchFamily="18" charset="0"/>
                <a:cs typeface="Times New Roman" pitchFamily="18" charset="0"/>
              </a:rPr>
              <a:t>støtte til binding av karbon i jordbruksjord</a:t>
            </a:r>
            <a:endParaRPr lang="nb-NO" sz="16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627784" y="274638"/>
            <a:ext cx="6059016" cy="1143000"/>
          </a:xfrm>
        </p:spPr>
        <p:txBody>
          <a:bodyPr/>
          <a:lstStyle/>
          <a:p>
            <a:r>
              <a:rPr lang="nb-NO" sz="4800" b="1" dirty="0" smtClean="0">
                <a:solidFill>
                  <a:srgbClr val="0070C0"/>
                </a:solidFill>
                <a:latin typeface="Times New Roman" pitchFamily="18" charset="0"/>
                <a:cs typeface="Times New Roman" pitchFamily="18" charset="0"/>
              </a:rPr>
              <a:t>Også miljøkrav!!!</a:t>
            </a:r>
            <a:endParaRPr lang="nb-NO" sz="4800" b="1" dirty="0">
              <a:solidFill>
                <a:srgbClr val="0070C0"/>
              </a:solidFill>
              <a:latin typeface="Times New Roman" pitchFamily="18" charset="0"/>
              <a:cs typeface="Times New Roman" pitchFamily="18" charset="0"/>
            </a:endParaRPr>
          </a:p>
        </p:txBody>
      </p:sp>
      <p:sp>
        <p:nvSpPr>
          <p:cNvPr id="3" name="Plassholder for innhold 2"/>
          <p:cNvSpPr>
            <a:spLocks noGrp="1"/>
          </p:cNvSpPr>
          <p:nvPr>
            <p:ph idx="1"/>
          </p:nvPr>
        </p:nvSpPr>
        <p:spPr/>
        <p:txBody>
          <a:bodyPr/>
          <a:lstStyle/>
          <a:p>
            <a:r>
              <a:rPr lang="nb-NO" sz="1800" dirty="0" smtClean="0">
                <a:latin typeface="Times New Roman" pitchFamily="18" charset="0"/>
                <a:cs typeface="Times New Roman" pitchFamily="18" charset="0"/>
              </a:rPr>
              <a:t>I Klepp kommune i Rogaland har 17 bønder fått føle ei ny forskrift på kroppen. 20 mai 2011 vedtok Regjeringa at svarthalespoven skal </a:t>
            </a:r>
            <a:r>
              <a:rPr lang="nb-NO" sz="1800" dirty="0" err="1" smtClean="0">
                <a:latin typeface="Times New Roman" pitchFamily="18" charset="0"/>
                <a:cs typeface="Times New Roman" pitchFamily="18" charset="0"/>
              </a:rPr>
              <a:t>vere</a:t>
            </a:r>
            <a:r>
              <a:rPr lang="nb-NO" sz="1800" dirty="0" smtClean="0">
                <a:latin typeface="Times New Roman" pitchFamily="18" charset="0"/>
                <a:cs typeface="Times New Roman" pitchFamily="18" charset="0"/>
              </a:rPr>
              <a:t> </a:t>
            </a:r>
            <a:r>
              <a:rPr lang="nb-NO" sz="1800" dirty="0" err="1" smtClean="0">
                <a:latin typeface="Times New Roman" pitchFamily="18" charset="0"/>
                <a:cs typeface="Times New Roman" pitchFamily="18" charset="0"/>
              </a:rPr>
              <a:t>ein</a:t>
            </a:r>
            <a:r>
              <a:rPr lang="nb-NO" sz="1800" dirty="0" smtClean="0">
                <a:latin typeface="Times New Roman" pitchFamily="18" charset="0"/>
                <a:cs typeface="Times New Roman" pitchFamily="18" charset="0"/>
              </a:rPr>
              <a:t> prioritert art. Det skal </a:t>
            </a:r>
            <a:r>
              <a:rPr lang="nb-NO" sz="1800" dirty="0" err="1" smtClean="0">
                <a:latin typeface="Times New Roman" pitchFamily="18" charset="0"/>
                <a:cs typeface="Times New Roman" pitchFamily="18" charset="0"/>
              </a:rPr>
              <a:t>ikkje</a:t>
            </a:r>
            <a:r>
              <a:rPr lang="nb-NO" sz="1800" dirty="0" smtClean="0">
                <a:latin typeface="Times New Roman" pitchFamily="18" charset="0"/>
                <a:cs typeface="Times New Roman" pitchFamily="18" charset="0"/>
              </a:rPr>
              <a:t> </a:t>
            </a:r>
            <a:r>
              <a:rPr lang="nb-NO" sz="1800" dirty="0" err="1" smtClean="0">
                <a:latin typeface="Times New Roman" pitchFamily="18" charset="0"/>
                <a:cs typeface="Times New Roman" pitchFamily="18" charset="0"/>
              </a:rPr>
              <a:t>vere</a:t>
            </a:r>
            <a:r>
              <a:rPr lang="nb-NO" sz="1800" dirty="0" smtClean="0">
                <a:latin typeface="Times New Roman" pitchFamily="18" charset="0"/>
                <a:cs typeface="Times New Roman" pitchFamily="18" charset="0"/>
              </a:rPr>
              <a:t> lov å forstyrre </a:t>
            </a:r>
            <a:r>
              <a:rPr lang="nb-NO" sz="1800" dirty="0" err="1" smtClean="0">
                <a:latin typeface="Times New Roman" pitchFamily="18" charset="0"/>
                <a:cs typeface="Times New Roman" pitchFamily="18" charset="0"/>
              </a:rPr>
              <a:t>svarthalespovar</a:t>
            </a:r>
            <a:r>
              <a:rPr lang="nb-NO" sz="1800" dirty="0" smtClean="0">
                <a:latin typeface="Times New Roman" pitchFamily="18" charset="0"/>
                <a:cs typeface="Times New Roman" pitchFamily="18" charset="0"/>
              </a:rPr>
              <a:t>, eller skade egga eller reira </a:t>
            </a:r>
            <a:r>
              <a:rPr lang="nb-NO" sz="1800" dirty="0" err="1" smtClean="0">
                <a:latin typeface="Times New Roman" pitchFamily="18" charset="0"/>
                <a:cs typeface="Times New Roman" pitchFamily="18" charset="0"/>
              </a:rPr>
              <a:t>deira</a:t>
            </a:r>
            <a:r>
              <a:rPr lang="nb-NO" sz="1800" dirty="0" smtClean="0">
                <a:latin typeface="Times New Roman" pitchFamily="18" charset="0"/>
                <a:cs typeface="Times New Roman" pitchFamily="18" charset="0"/>
              </a:rPr>
              <a:t>.</a:t>
            </a:r>
          </a:p>
          <a:p>
            <a:endParaRPr lang="nb-NO" sz="1800" dirty="0" smtClean="0">
              <a:latin typeface="Times New Roman" pitchFamily="18" charset="0"/>
              <a:cs typeface="Times New Roman" pitchFamily="18" charset="0"/>
            </a:endParaRPr>
          </a:p>
          <a:p>
            <a:r>
              <a:rPr lang="nb-NO" sz="1800" dirty="0" smtClean="0">
                <a:latin typeface="Times New Roman" pitchFamily="18" charset="0"/>
                <a:cs typeface="Times New Roman" pitchFamily="18" charset="0"/>
              </a:rPr>
              <a:t> Det betyr mellom anna at </a:t>
            </a:r>
            <a:r>
              <a:rPr lang="nb-NO" sz="1800" b="1" dirty="0" smtClean="0">
                <a:solidFill>
                  <a:srgbClr val="FF0000"/>
                </a:solidFill>
                <a:latin typeface="Times New Roman" pitchFamily="18" charset="0"/>
                <a:cs typeface="Times New Roman" pitchFamily="18" charset="0"/>
              </a:rPr>
              <a:t>det </a:t>
            </a:r>
            <a:r>
              <a:rPr lang="nb-NO" sz="1800" b="1" dirty="0" err="1" smtClean="0">
                <a:solidFill>
                  <a:srgbClr val="FF0000"/>
                </a:solidFill>
                <a:latin typeface="Times New Roman" pitchFamily="18" charset="0"/>
                <a:cs typeface="Times New Roman" pitchFamily="18" charset="0"/>
              </a:rPr>
              <a:t>ikkje</a:t>
            </a:r>
            <a:r>
              <a:rPr lang="nb-NO" sz="1800" b="1" dirty="0" smtClean="0">
                <a:solidFill>
                  <a:srgbClr val="FF0000"/>
                </a:solidFill>
                <a:latin typeface="Times New Roman" pitchFamily="18" charset="0"/>
                <a:cs typeface="Times New Roman" pitchFamily="18" charset="0"/>
              </a:rPr>
              <a:t> er lov å slå graset før 15. juli </a:t>
            </a:r>
            <a:r>
              <a:rPr lang="nb-NO" sz="1800" dirty="0" smtClean="0">
                <a:latin typeface="Times New Roman" pitchFamily="18" charset="0"/>
                <a:cs typeface="Times New Roman" pitchFamily="18" charset="0"/>
              </a:rPr>
              <a:t>i det økologiske funksjonsområdet for </a:t>
            </a:r>
            <a:r>
              <a:rPr lang="nb-NO" sz="1800" dirty="0" err="1" smtClean="0">
                <a:latin typeface="Times New Roman" pitchFamily="18" charset="0"/>
                <a:cs typeface="Times New Roman" pitchFamily="18" charset="0"/>
              </a:rPr>
              <a:t>svarthalespovar</a:t>
            </a:r>
            <a:r>
              <a:rPr lang="nb-NO" sz="1800" dirty="0" smtClean="0">
                <a:latin typeface="Times New Roman" pitchFamily="18" charset="0"/>
                <a:cs typeface="Times New Roman" pitchFamily="18" charset="0"/>
              </a:rPr>
              <a:t>. </a:t>
            </a:r>
          </a:p>
          <a:p>
            <a:endParaRPr lang="nb-NO" sz="1800" dirty="0" smtClean="0">
              <a:latin typeface="Times New Roman" pitchFamily="18" charset="0"/>
              <a:cs typeface="Times New Roman" pitchFamily="18" charset="0"/>
            </a:endParaRPr>
          </a:p>
          <a:p>
            <a:r>
              <a:rPr lang="nb-NO" sz="1800" dirty="0" smtClean="0">
                <a:latin typeface="Times New Roman" pitchFamily="18" charset="0"/>
                <a:cs typeface="Times New Roman" pitchFamily="18" charset="0"/>
              </a:rPr>
              <a:t>Hos Trond Kristian </a:t>
            </a:r>
            <a:r>
              <a:rPr lang="nb-NO" sz="1800" dirty="0" err="1" smtClean="0">
                <a:latin typeface="Times New Roman" pitchFamily="18" charset="0"/>
                <a:cs typeface="Times New Roman" pitchFamily="18" charset="0"/>
              </a:rPr>
              <a:t>Refve</a:t>
            </a:r>
            <a:r>
              <a:rPr lang="nb-NO" sz="1800" dirty="0" smtClean="0">
                <a:latin typeface="Times New Roman" pitchFamily="18" charset="0"/>
                <a:cs typeface="Times New Roman" pitchFamily="18" charset="0"/>
              </a:rPr>
              <a:t> var det rundt fire par av fuglen i snipefamilien i </a:t>
            </a:r>
            <a:r>
              <a:rPr lang="nb-NO" sz="1800" dirty="0" err="1" smtClean="0">
                <a:latin typeface="Times New Roman" pitchFamily="18" charset="0"/>
                <a:cs typeface="Times New Roman" pitchFamily="18" charset="0"/>
              </a:rPr>
              <a:t>sommar</a:t>
            </a:r>
            <a:r>
              <a:rPr lang="nb-NO" sz="1800" dirty="0" smtClean="0">
                <a:latin typeface="Times New Roman" pitchFamily="18" charset="0"/>
                <a:cs typeface="Times New Roman" pitchFamily="18" charset="0"/>
              </a:rPr>
              <a:t>. - Graset blir søppel - Eg tek </a:t>
            </a:r>
            <a:r>
              <a:rPr lang="nb-NO" sz="1800" dirty="0" err="1" smtClean="0">
                <a:latin typeface="Times New Roman" pitchFamily="18" charset="0"/>
                <a:cs typeface="Times New Roman" pitchFamily="18" charset="0"/>
              </a:rPr>
              <a:t>vanlegvis</a:t>
            </a:r>
            <a:r>
              <a:rPr lang="nb-NO" sz="1800" dirty="0" smtClean="0">
                <a:latin typeface="Times New Roman" pitchFamily="18" charset="0"/>
                <a:cs typeface="Times New Roman" pitchFamily="18" charset="0"/>
              </a:rPr>
              <a:t> førsteslåtten i slutten av mai. Når eg </a:t>
            </a:r>
            <a:r>
              <a:rPr lang="nb-NO" sz="1800" dirty="0" err="1" smtClean="0">
                <a:latin typeface="Times New Roman" pitchFamily="18" charset="0"/>
                <a:cs typeface="Times New Roman" pitchFamily="18" charset="0"/>
              </a:rPr>
              <a:t>ikkje</a:t>
            </a:r>
            <a:r>
              <a:rPr lang="nb-NO" sz="1800" dirty="0" smtClean="0">
                <a:latin typeface="Times New Roman" pitchFamily="18" charset="0"/>
                <a:cs typeface="Times New Roman" pitchFamily="18" charset="0"/>
              </a:rPr>
              <a:t> får lov til å ta førsteslåtten før 15. juli, blir </a:t>
            </a:r>
            <a:r>
              <a:rPr lang="nb-NO" sz="1800" dirty="0" err="1" smtClean="0">
                <a:latin typeface="Times New Roman" pitchFamily="18" charset="0"/>
                <a:cs typeface="Times New Roman" pitchFamily="18" charset="0"/>
              </a:rPr>
              <a:t>første-</a:t>
            </a:r>
            <a:r>
              <a:rPr lang="nb-NO" sz="1800" dirty="0" smtClean="0">
                <a:latin typeface="Times New Roman" pitchFamily="18" charset="0"/>
                <a:cs typeface="Times New Roman" pitchFamily="18" charset="0"/>
              </a:rPr>
              <a:t> og </a:t>
            </a:r>
            <a:r>
              <a:rPr lang="nb-NO" sz="1800" dirty="0" err="1" smtClean="0">
                <a:latin typeface="Times New Roman" pitchFamily="18" charset="0"/>
                <a:cs typeface="Times New Roman" pitchFamily="18" charset="0"/>
              </a:rPr>
              <a:t>andre-slåtten</a:t>
            </a:r>
            <a:r>
              <a:rPr lang="nb-NO" sz="1800" dirty="0" smtClean="0">
                <a:latin typeface="Times New Roman" pitchFamily="18" charset="0"/>
                <a:cs typeface="Times New Roman" pitchFamily="18" charset="0"/>
              </a:rPr>
              <a:t> til </a:t>
            </a:r>
            <a:r>
              <a:rPr lang="nb-NO" sz="1800" dirty="0" err="1" smtClean="0">
                <a:latin typeface="Times New Roman" pitchFamily="18" charset="0"/>
                <a:cs typeface="Times New Roman" pitchFamily="18" charset="0"/>
              </a:rPr>
              <a:t>éin</a:t>
            </a:r>
            <a:r>
              <a:rPr lang="nb-NO" sz="1800" dirty="0" smtClean="0">
                <a:latin typeface="Times New Roman" pitchFamily="18" charset="0"/>
                <a:cs typeface="Times New Roman" pitchFamily="18" charset="0"/>
              </a:rPr>
              <a:t>. Det graset kan </a:t>
            </a:r>
            <a:r>
              <a:rPr lang="nb-NO" sz="1800" dirty="0" err="1" smtClean="0">
                <a:latin typeface="Times New Roman" pitchFamily="18" charset="0"/>
                <a:cs typeface="Times New Roman" pitchFamily="18" charset="0"/>
              </a:rPr>
              <a:t>berre</a:t>
            </a:r>
            <a:r>
              <a:rPr lang="nb-NO" sz="1800" dirty="0" smtClean="0">
                <a:latin typeface="Times New Roman" pitchFamily="18" charset="0"/>
                <a:cs typeface="Times New Roman" pitchFamily="18" charset="0"/>
              </a:rPr>
              <a:t> </a:t>
            </a:r>
            <a:r>
              <a:rPr lang="nb-NO" sz="1800" dirty="0" err="1" smtClean="0">
                <a:latin typeface="Times New Roman" pitchFamily="18" charset="0"/>
                <a:cs typeface="Times New Roman" pitchFamily="18" charset="0"/>
              </a:rPr>
              <a:t>deponerast</a:t>
            </a:r>
            <a:r>
              <a:rPr lang="nb-NO" sz="1800" dirty="0" smtClean="0">
                <a:latin typeface="Times New Roman" pitchFamily="18" charset="0"/>
                <a:cs typeface="Times New Roman" pitchFamily="18" charset="0"/>
              </a:rPr>
              <a:t>. Det er søppel. Og graset </a:t>
            </a:r>
            <a:r>
              <a:rPr lang="nb-NO" sz="1800" dirty="0" err="1" smtClean="0">
                <a:latin typeface="Times New Roman" pitchFamily="18" charset="0"/>
                <a:cs typeface="Times New Roman" pitchFamily="18" charset="0"/>
              </a:rPr>
              <a:t>rotnar</a:t>
            </a:r>
            <a:r>
              <a:rPr lang="nb-NO" sz="1800" dirty="0" smtClean="0">
                <a:latin typeface="Times New Roman" pitchFamily="18" charset="0"/>
                <a:cs typeface="Times New Roman" pitchFamily="18" charset="0"/>
              </a:rPr>
              <a:t> på rot, så i verste fall får vi </a:t>
            </a:r>
            <a:r>
              <a:rPr lang="nb-NO" sz="1800" dirty="0" err="1" smtClean="0">
                <a:latin typeface="Times New Roman" pitchFamily="18" charset="0"/>
                <a:cs typeface="Times New Roman" pitchFamily="18" charset="0"/>
              </a:rPr>
              <a:t>ikkje</a:t>
            </a:r>
            <a:r>
              <a:rPr lang="nb-NO" sz="1800" dirty="0" smtClean="0">
                <a:latin typeface="Times New Roman" pitchFamily="18" charset="0"/>
                <a:cs typeface="Times New Roman" pitchFamily="18" charset="0"/>
              </a:rPr>
              <a:t> ta tredjeslåtten, heller. </a:t>
            </a:r>
            <a:r>
              <a:rPr lang="nb-NO" sz="1800" dirty="0" err="1" smtClean="0">
                <a:latin typeface="Times New Roman" pitchFamily="18" charset="0"/>
                <a:cs typeface="Times New Roman" pitchFamily="18" charset="0"/>
              </a:rPr>
              <a:t>Desse</a:t>
            </a:r>
            <a:r>
              <a:rPr lang="nb-NO" sz="1800" dirty="0" smtClean="0">
                <a:latin typeface="Times New Roman" pitchFamily="18" charset="0"/>
                <a:cs typeface="Times New Roman" pitchFamily="18" charset="0"/>
              </a:rPr>
              <a:t> </a:t>
            </a:r>
            <a:r>
              <a:rPr lang="nb-NO" sz="1800" dirty="0" err="1" smtClean="0">
                <a:latin typeface="Times New Roman" pitchFamily="18" charset="0"/>
                <a:cs typeface="Times New Roman" pitchFamily="18" charset="0"/>
              </a:rPr>
              <a:t>fuglane</a:t>
            </a:r>
            <a:r>
              <a:rPr lang="nb-NO" sz="1800" dirty="0" smtClean="0">
                <a:latin typeface="Times New Roman" pitchFamily="18" charset="0"/>
                <a:cs typeface="Times New Roman" pitchFamily="18" charset="0"/>
              </a:rPr>
              <a:t> legg ned </a:t>
            </a:r>
            <a:r>
              <a:rPr lang="nb-NO" sz="1800" dirty="0" err="1" smtClean="0">
                <a:latin typeface="Times New Roman" pitchFamily="18" charset="0"/>
                <a:cs typeface="Times New Roman" pitchFamily="18" charset="0"/>
              </a:rPr>
              <a:t>noko</a:t>
            </a:r>
            <a:r>
              <a:rPr lang="nb-NO" sz="1800" dirty="0" smtClean="0">
                <a:latin typeface="Times New Roman" pitchFamily="18" charset="0"/>
                <a:cs typeface="Times New Roman" pitchFamily="18" charset="0"/>
              </a:rPr>
              <a:t> av den beste landbruksjorda i Noregs land, seier </a:t>
            </a:r>
            <a:r>
              <a:rPr lang="nb-NO" sz="1800" dirty="0" err="1" smtClean="0">
                <a:latin typeface="Times New Roman" pitchFamily="18" charset="0"/>
                <a:cs typeface="Times New Roman" pitchFamily="18" charset="0"/>
              </a:rPr>
              <a:t>Refve</a:t>
            </a:r>
            <a:r>
              <a:rPr lang="nb-NO" sz="1800" dirty="0" smtClean="0">
                <a:latin typeface="Times New Roman" pitchFamily="18" charset="0"/>
                <a:cs typeface="Times New Roman" pitchFamily="18" charset="0"/>
              </a:rPr>
              <a:t> frustrert. </a:t>
            </a:r>
          </a:p>
          <a:p>
            <a:endParaRPr lang="nb-NO" dirty="0"/>
          </a:p>
        </p:txBody>
      </p:sp>
      <p:pic>
        <p:nvPicPr>
          <p:cNvPr id="3074" name="Picture 2" descr="Varsla om bøter etter slåtten">
            <a:hlinkClick r:id="rId2" tooltip="FRAMTIDA: Bonde Trond Kristian Refve er uroleg for framtida på garden. Dersom han ikkje får slå graset sitt som normalt på grunn av vern av svarthalespoven, meiner han grunnlaget for å drive med storfe på garden forsvinn. FOTO: Jofrid Åsland"/>
          </p:cNvPr>
          <p:cNvPicPr>
            <a:picLocks noChangeAspect="1" noChangeArrowheads="1"/>
          </p:cNvPicPr>
          <p:nvPr/>
        </p:nvPicPr>
        <p:blipFill>
          <a:blip r:embed="rId3" cstate="print"/>
          <a:srcRect/>
          <a:stretch>
            <a:fillRect/>
          </a:stretch>
        </p:blipFill>
        <p:spPr bwMode="auto">
          <a:xfrm>
            <a:off x="395536" y="188640"/>
            <a:ext cx="2245547" cy="134382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txBox="1">
            <a:spLocks noGrp="1"/>
          </p:cNvSpPr>
          <p:nvPr>
            <p:ph type="title"/>
          </p:nvPr>
        </p:nvSpPr>
        <p:spPr/>
        <p:txBody>
          <a:bodyPr/>
          <a:lstStyle/>
          <a:p>
            <a:pPr lvl="0"/>
            <a:r>
              <a:rPr lang="nb-NO" dirty="0">
                <a:solidFill>
                  <a:srgbClr val="FF0000"/>
                </a:solidFill>
                <a:latin typeface="Times New Roman" pitchFamily="18" charset="0"/>
                <a:cs typeface="Times New Roman" pitchFamily="18" charset="0"/>
              </a:rPr>
              <a:t>Utfordringer, men også muligheter</a:t>
            </a:r>
          </a:p>
        </p:txBody>
      </p:sp>
      <p:sp>
        <p:nvSpPr>
          <p:cNvPr id="3" name="Plassholder for innhold 2"/>
          <p:cNvSpPr txBox="1">
            <a:spLocks noGrp="1"/>
          </p:cNvSpPr>
          <p:nvPr>
            <p:ph idx="1"/>
          </p:nvPr>
        </p:nvSpPr>
        <p:spPr/>
        <p:txBody>
          <a:bodyPr/>
          <a:lstStyle/>
          <a:p>
            <a:pPr lvl="0"/>
            <a:r>
              <a:rPr lang="nb-NO" sz="2800" dirty="0">
                <a:latin typeface="Times New Roman" pitchFamily="18" charset="0"/>
                <a:cs typeface="Times New Roman" pitchFamily="18" charset="0"/>
              </a:rPr>
              <a:t>Landbruket blir viktigere. </a:t>
            </a:r>
            <a:endParaRPr lang="nb-NO" sz="2800" dirty="0" smtClean="0">
              <a:latin typeface="Times New Roman" pitchFamily="18" charset="0"/>
              <a:cs typeface="Times New Roman" pitchFamily="18" charset="0"/>
            </a:endParaRPr>
          </a:p>
          <a:p>
            <a:pPr lvl="0"/>
            <a:endParaRPr lang="nb-NO" sz="2800" dirty="0">
              <a:latin typeface="Times New Roman" pitchFamily="18" charset="0"/>
              <a:cs typeface="Times New Roman" pitchFamily="18" charset="0"/>
            </a:endParaRPr>
          </a:p>
          <a:p>
            <a:pPr lvl="0"/>
            <a:r>
              <a:rPr lang="nb-NO" sz="2800" dirty="0">
                <a:latin typeface="Times New Roman" pitchFamily="18" charset="0"/>
                <a:cs typeface="Times New Roman" pitchFamily="18" charset="0"/>
              </a:rPr>
              <a:t>Vi blir 2 millioner flere mennesker i 2040</a:t>
            </a:r>
            <a:r>
              <a:rPr lang="nb-NO" sz="2800" dirty="0" smtClean="0">
                <a:latin typeface="Times New Roman" pitchFamily="18" charset="0"/>
                <a:cs typeface="Times New Roman" pitchFamily="18" charset="0"/>
              </a:rPr>
              <a:t>.</a:t>
            </a:r>
          </a:p>
          <a:p>
            <a:pPr lvl="0"/>
            <a:endParaRPr lang="nb-NO" sz="2800" dirty="0">
              <a:latin typeface="Times New Roman" pitchFamily="18" charset="0"/>
              <a:cs typeface="Times New Roman" pitchFamily="18" charset="0"/>
            </a:endParaRPr>
          </a:p>
          <a:p>
            <a:pPr lvl="0"/>
            <a:r>
              <a:rPr lang="nb-NO" sz="2800" dirty="0">
                <a:latin typeface="Times New Roman" pitchFamily="18" charset="0"/>
                <a:cs typeface="Times New Roman" pitchFamily="18" charset="0"/>
              </a:rPr>
              <a:t>Globale klimaendringer kan svekke importen av </a:t>
            </a:r>
            <a:r>
              <a:rPr lang="nb-NO" sz="2800" dirty="0" smtClean="0">
                <a:latin typeface="Times New Roman" pitchFamily="18" charset="0"/>
                <a:cs typeface="Times New Roman" pitchFamily="18" charset="0"/>
              </a:rPr>
              <a:t>mat</a:t>
            </a:r>
          </a:p>
          <a:p>
            <a:pPr lvl="0"/>
            <a:endParaRPr lang="nb-NO" sz="2800" dirty="0">
              <a:latin typeface="Times New Roman" pitchFamily="18" charset="0"/>
              <a:cs typeface="Times New Roman" pitchFamily="18" charset="0"/>
            </a:endParaRPr>
          </a:p>
          <a:p>
            <a:pPr lvl="0"/>
            <a:r>
              <a:rPr lang="nb-NO" sz="2800" dirty="0">
                <a:latin typeface="Times New Roman" pitchFamily="18" charset="0"/>
                <a:cs typeface="Times New Roman" pitchFamily="18" charset="0"/>
              </a:rPr>
              <a:t>Karbon fra fotosyntesen vil overta for fossilt </a:t>
            </a:r>
            <a:r>
              <a:rPr lang="nb-NO" sz="2800" dirty="0" smtClean="0">
                <a:latin typeface="Times New Roman" pitchFamily="18" charset="0"/>
                <a:cs typeface="Times New Roman" pitchFamily="18" charset="0"/>
              </a:rPr>
              <a:t>karbon</a:t>
            </a:r>
            <a:endParaRPr lang="nb-NO" sz="2800"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txBox="1">
            <a:spLocks noGrp="1"/>
          </p:cNvSpPr>
          <p:nvPr>
            <p:ph type="title"/>
          </p:nvPr>
        </p:nvSpPr>
        <p:spPr/>
        <p:txBody>
          <a:bodyPr/>
          <a:lstStyle/>
          <a:p>
            <a:pPr lvl="0"/>
            <a:r>
              <a:rPr lang="nb-NO" dirty="0">
                <a:solidFill>
                  <a:srgbClr val="FF0000"/>
                </a:solidFill>
              </a:rPr>
              <a:t>Biogass et </a:t>
            </a:r>
            <a:r>
              <a:rPr lang="nb-NO" dirty="0" err="1">
                <a:solidFill>
                  <a:srgbClr val="FF0000"/>
                </a:solidFill>
              </a:rPr>
              <a:t>kinderegg</a:t>
            </a:r>
            <a:endParaRPr lang="nb-NO" dirty="0">
              <a:solidFill>
                <a:srgbClr val="FF0000"/>
              </a:solidFill>
            </a:endParaRPr>
          </a:p>
        </p:txBody>
      </p:sp>
      <p:sp>
        <p:nvSpPr>
          <p:cNvPr id="3" name="Plassholder for innhold 2"/>
          <p:cNvSpPr txBox="1">
            <a:spLocks noGrp="1"/>
          </p:cNvSpPr>
          <p:nvPr>
            <p:ph idx="1"/>
          </p:nvPr>
        </p:nvSpPr>
        <p:spPr/>
        <p:txBody>
          <a:bodyPr/>
          <a:lstStyle/>
          <a:p>
            <a:pPr lvl="0">
              <a:spcBef>
                <a:spcPts val="700"/>
              </a:spcBef>
            </a:pPr>
            <a:r>
              <a:rPr lang="nb-NO" sz="2400" dirty="0">
                <a:latin typeface="Times New Roman" pitchFamily="18" charset="0"/>
                <a:cs typeface="Times New Roman" pitchFamily="18" charset="0"/>
              </a:rPr>
              <a:t>Biogass gir en klimagevinst på 180 </a:t>
            </a:r>
            <a:r>
              <a:rPr lang="nb-NO" sz="2400" dirty="0" smtClean="0">
                <a:latin typeface="Times New Roman" pitchFamily="18" charset="0"/>
                <a:cs typeface="Times New Roman" pitchFamily="18" charset="0"/>
              </a:rPr>
              <a:t>% når </a:t>
            </a:r>
            <a:r>
              <a:rPr lang="nb-NO" sz="2400" dirty="0">
                <a:latin typeface="Times New Roman" pitchFamily="18" charset="0"/>
                <a:cs typeface="Times New Roman" pitchFamily="18" charset="0"/>
              </a:rPr>
              <a:t>den kommer fra husdyrgjødsel og erstatter fossilt drivstoff</a:t>
            </a:r>
          </a:p>
          <a:p>
            <a:pPr lvl="0">
              <a:lnSpc>
                <a:spcPct val="150000"/>
              </a:lnSpc>
              <a:spcBef>
                <a:spcPts val="700"/>
              </a:spcBef>
            </a:pPr>
            <a:r>
              <a:rPr lang="nb-NO" sz="2400" dirty="0">
                <a:latin typeface="Times New Roman" pitchFamily="18" charset="0"/>
                <a:cs typeface="Times New Roman" pitchFamily="18" charset="0"/>
              </a:rPr>
              <a:t>Biogass etablerer klimavennlig kretsløp for husdyrgjødsel.</a:t>
            </a:r>
          </a:p>
          <a:p>
            <a:pPr lvl="0">
              <a:lnSpc>
                <a:spcPct val="150000"/>
              </a:lnSpc>
              <a:spcBef>
                <a:spcPts val="700"/>
              </a:spcBef>
            </a:pPr>
            <a:r>
              <a:rPr lang="nb-NO" sz="2400" dirty="0">
                <a:latin typeface="Times New Roman" pitchFamily="18" charset="0"/>
                <a:cs typeface="Times New Roman" pitchFamily="18" charset="0"/>
              </a:rPr>
              <a:t>Biogass blir ny inntektskilde for landbruket.</a:t>
            </a:r>
          </a:p>
          <a:p>
            <a:pPr lvl="0">
              <a:lnSpc>
                <a:spcPct val="150000"/>
              </a:lnSpc>
              <a:spcBef>
                <a:spcPts val="700"/>
              </a:spcBef>
            </a:pPr>
            <a:r>
              <a:rPr lang="nb-NO" sz="2400" dirty="0">
                <a:latin typeface="Times New Roman" pitchFamily="18" charset="0"/>
                <a:cs typeface="Times New Roman" pitchFamily="18" charset="0"/>
              </a:rPr>
              <a:t>Biogass kan sikre drivstoff til bøndenes eget driftsapparat når fossil olje blir for dyr.</a:t>
            </a:r>
          </a:p>
          <a:p>
            <a:pPr lvl="0">
              <a:lnSpc>
                <a:spcPct val="150000"/>
              </a:lnSpc>
              <a:spcBef>
                <a:spcPts val="700"/>
              </a:spcBef>
            </a:pPr>
            <a:r>
              <a:rPr lang="nb-NO" sz="2400" dirty="0">
                <a:latin typeface="Times New Roman" pitchFamily="18" charset="0"/>
                <a:cs typeface="Times New Roman" pitchFamily="18" charset="0"/>
              </a:rPr>
              <a:t>Biogass løser fremtidige miljøkrav  for metan og lystgassutslipp</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solidFill>
                  <a:srgbClr val="FF0000"/>
                </a:solidFill>
                <a:latin typeface="Times New Roman" pitchFamily="18" charset="0"/>
                <a:cs typeface="Times New Roman" pitchFamily="18" charset="0"/>
              </a:rPr>
              <a:t>Målkonflikter</a:t>
            </a:r>
            <a:endParaRPr lang="nb-NO" dirty="0">
              <a:solidFill>
                <a:srgbClr val="FF0000"/>
              </a:solidFill>
              <a:latin typeface="Times New Roman" pitchFamily="18" charset="0"/>
              <a:cs typeface="Times New Roman" pitchFamily="18" charset="0"/>
            </a:endParaRPr>
          </a:p>
        </p:txBody>
      </p:sp>
      <p:sp>
        <p:nvSpPr>
          <p:cNvPr id="3" name="Plassholder for innhold 2"/>
          <p:cNvSpPr>
            <a:spLocks noGrp="1"/>
          </p:cNvSpPr>
          <p:nvPr>
            <p:ph idx="1"/>
          </p:nvPr>
        </p:nvSpPr>
        <p:spPr/>
        <p:txBody>
          <a:bodyPr/>
          <a:lstStyle/>
          <a:p>
            <a:r>
              <a:rPr lang="nb-NO" dirty="0" smtClean="0"/>
              <a:t>Økt matproduksjon</a:t>
            </a:r>
          </a:p>
          <a:p>
            <a:r>
              <a:rPr lang="nb-NO" dirty="0" smtClean="0"/>
              <a:t>Den geografiske produksjonsfordelinga må opprettholdes</a:t>
            </a:r>
          </a:p>
          <a:p>
            <a:r>
              <a:rPr lang="nb-NO" dirty="0" smtClean="0"/>
              <a:t>Mer miljø</a:t>
            </a:r>
          </a:p>
          <a:p>
            <a:r>
              <a:rPr lang="nb-NO" dirty="0" smtClean="0"/>
              <a:t>Klimautfordringer</a:t>
            </a:r>
          </a:p>
          <a:p>
            <a:endParaRPr lang="nb-NO" dirty="0" smtClean="0"/>
          </a:p>
          <a:p>
            <a:pPr algn="ctr">
              <a:buNone/>
            </a:pPr>
            <a:r>
              <a:rPr lang="nb-NO" b="1" dirty="0" smtClean="0">
                <a:solidFill>
                  <a:srgbClr val="FF0000"/>
                </a:solidFill>
                <a:latin typeface="Times New Roman" pitchFamily="18" charset="0"/>
                <a:cs typeface="Times New Roman" pitchFamily="18" charset="0"/>
              </a:rPr>
              <a:t>Vi må opprettholde produksjonen i Rogaland</a:t>
            </a:r>
            <a:endParaRPr lang="nb-NO" b="1" dirty="0">
              <a:solidFill>
                <a:srgbClr val="FF0000"/>
              </a:solidFill>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txBox="1">
            <a:spLocks noGrp="1"/>
          </p:cNvSpPr>
          <p:nvPr>
            <p:ph type="title"/>
          </p:nvPr>
        </p:nvSpPr>
        <p:spPr/>
        <p:txBody>
          <a:bodyPr/>
          <a:lstStyle/>
          <a:p>
            <a:pPr lvl="0"/>
            <a:r>
              <a:rPr lang="nb-NO" dirty="0">
                <a:solidFill>
                  <a:srgbClr val="FF0000"/>
                </a:solidFill>
              </a:rPr>
              <a:t>Faglig forankring</a:t>
            </a:r>
          </a:p>
        </p:txBody>
      </p:sp>
      <p:sp>
        <p:nvSpPr>
          <p:cNvPr id="3" name="Plassholder for innhold 2"/>
          <p:cNvSpPr txBox="1">
            <a:spLocks noGrp="1"/>
          </p:cNvSpPr>
          <p:nvPr>
            <p:ph idx="1"/>
          </p:nvPr>
        </p:nvSpPr>
        <p:spPr/>
        <p:txBody>
          <a:bodyPr/>
          <a:lstStyle/>
          <a:p>
            <a:pPr lvl="0"/>
            <a:r>
              <a:rPr lang="nb-NO" sz="2800" dirty="0">
                <a:latin typeface="Times New Roman" pitchFamily="18" charset="0"/>
                <a:cs typeface="Times New Roman" pitchFamily="18" charset="0"/>
              </a:rPr>
              <a:t>Forskning og trygg faglig forankring har sikret norsk matproduksjon.</a:t>
            </a:r>
          </a:p>
          <a:p>
            <a:pPr lvl="0"/>
            <a:r>
              <a:rPr lang="nb-NO" sz="2800" dirty="0">
                <a:latin typeface="Times New Roman" pitchFamily="18" charset="0"/>
                <a:cs typeface="Times New Roman" pitchFamily="18" charset="0"/>
              </a:rPr>
              <a:t>Dette blir bare viktigere i en ny </a:t>
            </a:r>
            <a:r>
              <a:rPr lang="nb-NO" sz="2800" dirty="0" smtClean="0">
                <a:latin typeface="Times New Roman" pitchFamily="18" charset="0"/>
                <a:cs typeface="Times New Roman" pitchFamily="18" charset="0"/>
              </a:rPr>
              <a:t>klimavirkelighet</a:t>
            </a:r>
            <a:endParaRPr lang="nb-NO" sz="2800" dirty="0">
              <a:latin typeface="Times New Roman" pitchFamily="18" charset="0"/>
              <a:cs typeface="Times New Roman" pitchFamily="18" charset="0"/>
            </a:endParaRPr>
          </a:p>
          <a:p>
            <a:pPr lvl="0"/>
            <a:r>
              <a:rPr lang="nb-NO" sz="2800" dirty="0">
                <a:latin typeface="Times New Roman" pitchFamily="18" charset="0"/>
                <a:cs typeface="Times New Roman" pitchFamily="18" charset="0"/>
              </a:rPr>
              <a:t>Faglig forankring en forutsetning for politisk  velvilje. </a:t>
            </a:r>
          </a:p>
          <a:p>
            <a:pPr lvl="0"/>
            <a:r>
              <a:rPr lang="nb-NO" sz="2800" dirty="0">
                <a:latin typeface="Times New Roman" pitchFamily="18" charset="0"/>
                <a:cs typeface="Times New Roman" pitchFamily="18" charset="0"/>
              </a:rPr>
              <a:t>Rekrutteringen til forskningsinstituttene er på et kritisk lavmål.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5602634"/>
          </a:xfrm>
        </p:spPr>
        <p:txBody>
          <a:bodyPr/>
          <a:lstStyle/>
          <a:p>
            <a:r>
              <a:rPr lang="nb-NO" b="1" dirty="0" smtClean="0">
                <a:solidFill>
                  <a:srgbClr val="FF0000"/>
                </a:solidFill>
                <a:latin typeface="Times New Roman" pitchFamily="18" charset="0"/>
                <a:cs typeface="Times New Roman" pitchFamily="18" charset="0"/>
              </a:rPr>
              <a:t>Svaret er ja – </a:t>
            </a:r>
            <a:r>
              <a:rPr lang="nb-NO" dirty="0" smtClean="0">
                <a:solidFill>
                  <a:srgbClr val="FF0000"/>
                </a:solidFill>
              </a:rPr>
              <a:t/>
            </a:r>
            <a:br>
              <a:rPr lang="nb-NO" dirty="0" smtClean="0">
                <a:solidFill>
                  <a:srgbClr val="FF0000"/>
                </a:solidFill>
              </a:rPr>
            </a:br>
            <a:r>
              <a:rPr lang="nb-NO" b="1" dirty="0" smtClean="0">
                <a:solidFill>
                  <a:srgbClr val="0070C0"/>
                </a:solidFill>
              </a:rPr>
              <a:t>dette er politikk og fag eller </a:t>
            </a:r>
            <a:r>
              <a:rPr lang="nb-NO" b="1" dirty="0" smtClean="0">
                <a:solidFill>
                  <a:srgbClr val="00B050"/>
                </a:solidFill>
              </a:rPr>
              <a:t>fag og politikk</a:t>
            </a:r>
            <a:r>
              <a:rPr lang="nb-NO" dirty="0" smtClean="0">
                <a:solidFill>
                  <a:srgbClr val="FF0000"/>
                </a:solidFill>
              </a:rPr>
              <a:t/>
            </a:r>
            <a:br>
              <a:rPr lang="nb-NO" dirty="0" smtClean="0">
                <a:solidFill>
                  <a:srgbClr val="FF0000"/>
                </a:solidFill>
              </a:rPr>
            </a:br>
            <a:r>
              <a:rPr lang="nb-NO" dirty="0" smtClean="0">
                <a:solidFill>
                  <a:srgbClr val="FF0000"/>
                </a:solidFill>
              </a:rPr>
              <a:t/>
            </a:r>
            <a:br>
              <a:rPr lang="nb-NO" dirty="0" smtClean="0">
                <a:solidFill>
                  <a:srgbClr val="FF0000"/>
                </a:solidFill>
              </a:rPr>
            </a:br>
            <a:r>
              <a:rPr lang="nb-NO" sz="2000" dirty="0" smtClean="0">
                <a:solidFill>
                  <a:srgbClr val="002060"/>
                </a:solidFill>
              </a:rPr>
              <a:t>men</a:t>
            </a:r>
            <a:r>
              <a:rPr lang="nb-NO" dirty="0" smtClean="0">
                <a:solidFill>
                  <a:srgbClr val="002060"/>
                </a:solidFill>
              </a:rPr>
              <a:t> </a:t>
            </a:r>
            <a:r>
              <a:rPr lang="nb-NO" dirty="0" smtClean="0">
                <a:solidFill>
                  <a:srgbClr val="FF0000"/>
                </a:solidFill>
              </a:rPr>
              <a:t/>
            </a:r>
            <a:br>
              <a:rPr lang="nb-NO" dirty="0" smtClean="0">
                <a:solidFill>
                  <a:srgbClr val="FF0000"/>
                </a:solidFill>
              </a:rPr>
            </a:br>
            <a:r>
              <a:rPr lang="nb-NO" b="1" dirty="0" smtClean="0">
                <a:solidFill>
                  <a:srgbClr val="FF0000"/>
                </a:solidFill>
                <a:latin typeface="Times New Roman" pitchFamily="18" charset="0"/>
                <a:cs typeface="Times New Roman" pitchFamily="18" charset="0"/>
              </a:rPr>
              <a:t>Hvor og hva vil vi??</a:t>
            </a:r>
            <a:endParaRPr lang="nb-NO" b="1" dirty="0">
              <a:solidFill>
                <a:srgbClr val="FFFF00"/>
              </a:solidFill>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1" dirty="0" smtClean="0">
                <a:solidFill>
                  <a:srgbClr val="FF0000"/>
                </a:solidFill>
                <a:latin typeface="Times New Roman" pitchFamily="18" charset="0"/>
                <a:cs typeface="Times New Roman" pitchFamily="18" charset="0"/>
              </a:rPr>
              <a:t>Konklusjon</a:t>
            </a:r>
            <a:endParaRPr lang="nb-NO" b="1" dirty="0">
              <a:solidFill>
                <a:srgbClr val="FF0000"/>
              </a:solidFill>
              <a:latin typeface="Times New Roman" pitchFamily="18" charset="0"/>
              <a:cs typeface="Times New Roman" pitchFamily="18" charset="0"/>
            </a:endParaRPr>
          </a:p>
        </p:txBody>
      </p:sp>
      <p:sp>
        <p:nvSpPr>
          <p:cNvPr id="3" name="Plassholder for innhold 2"/>
          <p:cNvSpPr>
            <a:spLocks noGrp="1"/>
          </p:cNvSpPr>
          <p:nvPr>
            <p:ph idx="1"/>
          </p:nvPr>
        </p:nvSpPr>
        <p:spPr/>
        <p:txBody>
          <a:bodyPr/>
          <a:lstStyle/>
          <a:p>
            <a:r>
              <a:rPr lang="nb-NO" dirty="0" smtClean="0"/>
              <a:t>Målkonflikter</a:t>
            </a:r>
          </a:p>
          <a:p>
            <a:r>
              <a:rPr lang="nb-NO" dirty="0" smtClean="0"/>
              <a:t>Bærekraft</a:t>
            </a:r>
          </a:p>
          <a:p>
            <a:r>
              <a:rPr lang="nb-NO" dirty="0" smtClean="0"/>
              <a:t>Behov for kunnskap</a:t>
            </a:r>
          </a:p>
          <a:p>
            <a:endParaRPr lang="nb-NO" dirty="0" smtClean="0"/>
          </a:p>
          <a:p>
            <a:pPr algn="ctr">
              <a:buNone/>
            </a:pPr>
            <a:r>
              <a:rPr lang="nb-NO" b="1" dirty="0" smtClean="0">
                <a:solidFill>
                  <a:srgbClr val="FF0000"/>
                </a:solidFill>
                <a:latin typeface="Times New Roman" pitchFamily="18" charset="0"/>
                <a:cs typeface="Times New Roman" pitchFamily="18" charset="0"/>
              </a:rPr>
              <a:t>Muligheter</a:t>
            </a:r>
            <a:endParaRPr lang="nb-NO" b="1" dirty="0">
              <a:solidFill>
                <a:srgbClr val="FF0000"/>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2" cstate="print"/>
          <a:srcRect/>
          <a:stretch>
            <a:fillRect/>
          </a:stretch>
        </p:blipFill>
        <p:spPr>
          <a:xfrm>
            <a:off x="0" y="1357313"/>
            <a:ext cx="9144000" cy="5500687"/>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1" dirty="0" smtClean="0">
                <a:solidFill>
                  <a:srgbClr val="FF0000"/>
                </a:solidFill>
                <a:latin typeface="Times New Roman" pitchFamily="18" charset="0"/>
                <a:cs typeface="Times New Roman" pitchFamily="18" charset="0"/>
              </a:rPr>
              <a:t>Bakgrunn</a:t>
            </a:r>
            <a:endParaRPr lang="nb-NO" b="1" dirty="0">
              <a:solidFill>
                <a:srgbClr val="FF0000"/>
              </a:solidFill>
              <a:latin typeface="Times New Roman" pitchFamily="18" charset="0"/>
              <a:cs typeface="Times New Roman" pitchFamily="18" charset="0"/>
            </a:endParaRPr>
          </a:p>
        </p:txBody>
      </p:sp>
      <p:sp>
        <p:nvSpPr>
          <p:cNvPr id="3" name="Plassholder for innhold 2"/>
          <p:cNvSpPr>
            <a:spLocks noGrp="1"/>
          </p:cNvSpPr>
          <p:nvPr>
            <p:ph idx="1"/>
          </p:nvPr>
        </p:nvSpPr>
        <p:spPr/>
        <p:txBody>
          <a:bodyPr/>
          <a:lstStyle/>
          <a:p>
            <a:r>
              <a:rPr lang="nb-NO" dirty="0" smtClean="0"/>
              <a:t>Landbruksmelding</a:t>
            </a:r>
          </a:p>
          <a:p>
            <a:r>
              <a:rPr lang="nb-NO" dirty="0" smtClean="0"/>
              <a:t>Klimamelding</a:t>
            </a:r>
          </a:p>
          <a:p>
            <a:r>
              <a:rPr lang="nb-NO" dirty="0" smtClean="0"/>
              <a:t>Vannforvaltning</a:t>
            </a:r>
          </a:p>
          <a:p>
            <a:r>
              <a:rPr lang="nb-NO" dirty="0" smtClean="0"/>
              <a:t>Gjødselvareforskriften</a:t>
            </a:r>
          </a:p>
          <a:p>
            <a:r>
              <a:rPr lang="nb-NO" dirty="0" smtClean="0"/>
              <a:t>Avfallsmelding</a:t>
            </a:r>
          </a:p>
          <a:p>
            <a:endParaRPr lang="nb-NO" dirty="0" smtClean="0"/>
          </a:p>
          <a:p>
            <a:r>
              <a:rPr lang="nb-NO" b="1" dirty="0" smtClean="0">
                <a:solidFill>
                  <a:srgbClr val="FF0000"/>
                </a:solidFill>
                <a:latin typeface="Times New Roman" pitchFamily="18" charset="0"/>
                <a:cs typeface="Times New Roman" pitchFamily="18" charset="0"/>
              </a:rPr>
              <a:t>Alle meldinger påvirker Rogaland og miljø</a:t>
            </a:r>
          </a:p>
          <a:p>
            <a:endParaRPr lang="nb-N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332656"/>
            <a:ext cx="9144000" cy="962025"/>
          </a:xfrm>
        </p:spPr>
        <p:txBody>
          <a:bodyPr/>
          <a:lstStyle/>
          <a:p>
            <a:pPr eaLnBrk="1" hangingPunct="1"/>
            <a:r>
              <a:rPr lang="nb-NO" sz="4000" b="1" dirty="0" smtClean="0">
                <a:solidFill>
                  <a:srgbClr val="FF0000"/>
                </a:solidFill>
              </a:rPr>
              <a:t>Overordnede mål</a:t>
            </a:r>
            <a:r>
              <a:rPr lang="nb-NO" sz="4000" dirty="0" smtClean="0">
                <a:solidFill>
                  <a:srgbClr val="FF0000"/>
                </a:solidFill>
              </a:rPr>
              <a:t>	</a:t>
            </a:r>
          </a:p>
        </p:txBody>
      </p:sp>
      <p:sp>
        <p:nvSpPr>
          <p:cNvPr id="5123" name="Rectangle 3"/>
          <p:cNvSpPr>
            <a:spLocks noGrp="1" noChangeArrowheads="1"/>
          </p:cNvSpPr>
          <p:nvPr>
            <p:ph idx="1"/>
          </p:nvPr>
        </p:nvSpPr>
        <p:spPr>
          <a:xfrm>
            <a:off x="3851275" y="1341438"/>
            <a:ext cx="4716463" cy="4895850"/>
          </a:xfrm>
        </p:spPr>
        <p:txBody>
          <a:bodyPr/>
          <a:lstStyle/>
          <a:p>
            <a:pPr eaLnBrk="1" hangingPunct="1">
              <a:lnSpc>
                <a:spcPct val="90000"/>
              </a:lnSpc>
              <a:spcBef>
                <a:spcPts val="1200"/>
              </a:spcBef>
              <a:buClr>
                <a:schemeClr val="hlink"/>
              </a:buClr>
              <a:buFont typeface="Wingdings" pitchFamily="2" charset="2"/>
              <a:buChar char="v"/>
            </a:pPr>
            <a:endParaRPr lang="nb-NO" sz="800" dirty="0" smtClean="0">
              <a:latin typeface="Times New Roman" pitchFamily="18" charset="0"/>
              <a:cs typeface="Times New Roman" pitchFamily="18" charset="0"/>
            </a:endParaRPr>
          </a:p>
          <a:p>
            <a:pPr eaLnBrk="1" hangingPunct="1">
              <a:lnSpc>
                <a:spcPct val="90000"/>
              </a:lnSpc>
              <a:spcBef>
                <a:spcPts val="1200"/>
              </a:spcBef>
              <a:buFont typeface="Arial" pitchFamily="34" charset="0"/>
              <a:buChar char="•"/>
            </a:pPr>
            <a:r>
              <a:rPr lang="nb-NO" dirty="0" smtClean="0">
                <a:latin typeface="+mj-lt"/>
                <a:cs typeface="Times New Roman" pitchFamily="18" charset="0"/>
              </a:rPr>
              <a:t>Matsikkerhet </a:t>
            </a:r>
          </a:p>
          <a:p>
            <a:pPr eaLnBrk="1" hangingPunct="1">
              <a:lnSpc>
                <a:spcPct val="90000"/>
              </a:lnSpc>
              <a:spcBef>
                <a:spcPts val="1200"/>
              </a:spcBef>
              <a:buFont typeface="Arial" pitchFamily="34" charset="0"/>
              <a:buChar char="•"/>
            </a:pPr>
            <a:endParaRPr lang="nb-NO" sz="800" dirty="0" smtClean="0">
              <a:latin typeface="+mj-lt"/>
              <a:cs typeface="Times New Roman" pitchFamily="18" charset="0"/>
            </a:endParaRPr>
          </a:p>
          <a:p>
            <a:pPr eaLnBrk="1" hangingPunct="1">
              <a:lnSpc>
                <a:spcPct val="90000"/>
              </a:lnSpc>
              <a:spcBef>
                <a:spcPts val="1200"/>
              </a:spcBef>
              <a:buFont typeface="Arial" pitchFamily="34" charset="0"/>
              <a:buChar char="•"/>
            </a:pPr>
            <a:r>
              <a:rPr lang="nb-NO" dirty="0" smtClean="0">
                <a:latin typeface="+mj-lt"/>
                <a:cs typeface="Times New Roman" pitchFamily="18" charset="0"/>
              </a:rPr>
              <a:t>Landbruk over hele landet</a:t>
            </a:r>
          </a:p>
          <a:p>
            <a:pPr eaLnBrk="1" hangingPunct="1">
              <a:lnSpc>
                <a:spcPct val="90000"/>
              </a:lnSpc>
              <a:spcBef>
                <a:spcPts val="1200"/>
              </a:spcBef>
              <a:buFont typeface="Arial" pitchFamily="34" charset="0"/>
              <a:buChar char="•"/>
            </a:pPr>
            <a:endParaRPr lang="nb-NO" sz="800" dirty="0" smtClean="0">
              <a:latin typeface="+mj-lt"/>
              <a:cs typeface="Times New Roman" pitchFamily="18" charset="0"/>
            </a:endParaRPr>
          </a:p>
          <a:p>
            <a:pPr eaLnBrk="1" hangingPunct="1">
              <a:lnSpc>
                <a:spcPct val="90000"/>
              </a:lnSpc>
              <a:spcBef>
                <a:spcPts val="1200"/>
              </a:spcBef>
              <a:buFont typeface="Arial" pitchFamily="34" charset="0"/>
              <a:buChar char="•"/>
            </a:pPr>
            <a:r>
              <a:rPr lang="nb-NO" dirty="0" smtClean="0">
                <a:latin typeface="+mj-lt"/>
                <a:cs typeface="Times New Roman" pitchFamily="18" charset="0"/>
              </a:rPr>
              <a:t>Økt verdiskaping</a:t>
            </a:r>
          </a:p>
          <a:p>
            <a:pPr eaLnBrk="1" hangingPunct="1">
              <a:lnSpc>
                <a:spcPct val="90000"/>
              </a:lnSpc>
              <a:spcBef>
                <a:spcPts val="1200"/>
              </a:spcBef>
              <a:buFont typeface="Arial" pitchFamily="34" charset="0"/>
              <a:buChar char="•"/>
            </a:pPr>
            <a:endParaRPr lang="nb-NO" sz="800" dirty="0" smtClean="0">
              <a:latin typeface="+mj-lt"/>
              <a:cs typeface="Times New Roman" pitchFamily="18" charset="0"/>
            </a:endParaRPr>
          </a:p>
          <a:p>
            <a:pPr eaLnBrk="1" hangingPunct="1">
              <a:lnSpc>
                <a:spcPct val="90000"/>
              </a:lnSpc>
              <a:spcBef>
                <a:spcPts val="1200"/>
              </a:spcBef>
              <a:buFont typeface="Arial" pitchFamily="34" charset="0"/>
              <a:buChar char="•"/>
            </a:pPr>
            <a:r>
              <a:rPr lang="nb-NO" dirty="0" smtClean="0">
                <a:latin typeface="+mj-lt"/>
                <a:cs typeface="Times New Roman" pitchFamily="18" charset="0"/>
              </a:rPr>
              <a:t>Bærekraftig landbruk</a:t>
            </a:r>
            <a:endParaRPr lang="nb-NO" sz="1800" dirty="0" smtClean="0">
              <a:latin typeface="+mj-lt"/>
              <a:cs typeface="Times New Roman" pitchFamily="18" charset="0"/>
            </a:endParaRPr>
          </a:p>
        </p:txBody>
      </p:sp>
      <p:pic>
        <p:nvPicPr>
          <p:cNvPr id="5124" name="Picture 2"/>
          <p:cNvPicPr>
            <a:picLocks noChangeAspect="1" noChangeArrowheads="1"/>
          </p:cNvPicPr>
          <p:nvPr/>
        </p:nvPicPr>
        <p:blipFill>
          <a:blip r:embed="rId3" cstate="print"/>
          <a:srcRect/>
          <a:stretch>
            <a:fillRect/>
          </a:stretch>
        </p:blipFill>
        <p:spPr bwMode="auto">
          <a:xfrm>
            <a:off x="179388" y="1341438"/>
            <a:ext cx="3232150" cy="4679950"/>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188913"/>
            <a:ext cx="9144000" cy="1412875"/>
          </a:xfrm>
        </p:spPr>
        <p:txBody>
          <a:bodyPr/>
          <a:lstStyle/>
          <a:p>
            <a:pPr eaLnBrk="1" hangingPunct="1"/>
            <a:r>
              <a:rPr lang="nb-NO" sz="4000" b="1" dirty="0" smtClean="0">
                <a:solidFill>
                  <a:srgbClr val="FF0000"/>
                </a:solidFill>
              </a:rPr>
              <a:t>Matsikkerhet - MÅL</a:t>
            </a:r>
            <a:r>
              <a:rPr lang="nb-NO" sz="4000" dirty="0" smtClean="0">
                <a:solidFill>
                  <a:srgbClr val="FF0000"/>
                </a:solidFill>
              </a:rPr>
              <a:t>	</a:t>
            </a:r>
          </a:p>
        </p:txBody>
      </p:sp>
      <p:sp>
        <p:nvSpPr>
          <p:cNvPr id="6147" name="Rectangle 3"/>
          <p:cNvSpPr>
            <a:spLocks noGrp="1" noChangeArrowheads="1"/>
          </p:cNvSpPr>
          <p:nvPr>
            <p:ph idx="1"/>
          </p:nvPr>
        </p:nvSpPr>
        <p:spPr>
          <a:xfrm>
            <a:off x="539552" y="1628775"/>
            <a:ext cx="8280920" cy="4032250"/>
          </a:xfrm>
        </p:spPr>
        <p:txBody>
          <a:bodyPr/>
          <a:lstStyle/>
          <a:p>
            <a:pPr eaLnBrk="1" hangingPunct="1">
              <a:lnSpc>
                <a:spcPct val="90000"/>
              </a:lnSpc>
              <a:spcBef>
                <a:spcPts val="1200"/>
              </a:spcBef>
            </a:pPr>
            <a:r>
              <a:rPr lang="nb-NO" dirty="0" smtClean="0">
                <a:latin typeface="+mj-lt"/>
                <a:cs typeface="Times New Roman" pitchFamily="18" charset="0"/>
              </a:rPr>
              <a:t>Økt produksjon av jordbruksvarer som det er naturgitt grunnlag for og som markedet etterspør </a:t>
            </a:r>
          </a:p>
          <a:p>
            <a:pPr eaLnBrk="1" hangingPunct="1">
              <a:lnSpc>
                <a:spcPct val="90000"/>
              </a:lnSpc>
              <a:spcBef>
                <a:spcPts val="1200"/>
              </a:spcBef>
            </a:pPr>
            <a:endParaRPr lang="nb-NO" sz="700" dirty="0" smtClean="0">
              <a:latin typeface="+mj-lt"/>
              <a:cs typeface="Times New Roman" pitchFamily="18" charset="0"/>
            </a:endParaRPr>
          </a:p>
          <a:p>
            <a:pPr eaLnBrk="1" hangingPunct="1">
              <a:lnSpc>
                <a:spcPct val="90000"/>
              </a:lnSpc>
              <a:spcBef>
                <a:spcPts val="1200"/>
              </a:spcBef>
            </a:pPr>
            <a:r>
              <a:rPr lang="nb-NO" dirty="0" smtClean="0">
                <a:latin typeface="+mj-lt"/>
                <a:cs typeface="Times New Roman" pitchFamily="18" charset="0"/>
              </a:rPr>
              <a:t>Selvforsyningsgraden </a:t>
            </a:r>
            <a:r>
              <a:rPr lang="nb-NO" u="sng" dirty="0" smtClean="0">
                <a:latin typeface="+mj-lt"/>
                <a:cs typeface="Times New Roman" pitchFamily="18" charset="0"/>
              </a:rPr>
              <a:t>kan</a:t>
            </a:r>
            <a:r>
              <a:rPr lang="nb-NO" dirty="0" smtClean="0">
                <a:latin typeface="+mj-lt"/>
                <a:cs typeface="Times New Roman" pitchFamily="18" charset="0"/>
              </a:rPr>
              <a:t> opprettholdes om lag på dagens nivå </a:t>
            </a:r>
          </a:p>
          <a:p>
            <a:pPr lvl="1" eaLnBrk="1" hangingPunct="1">
              <a:lnSpc>
                <a:spcPct val="90000"/>
              </a:lnSpc>
              <a:spcBef>
                <a:spcPts val="1200"/>
              </a:spcBef>
            </a:pPr>
            <a:r>
              <a:rPr lang="nb-NO" sz="2000" dirty="0" smtClean="0">
                <a:latin typeface="+mj-lt"/>
                <a:cs typeface="Times New Roman" pitchFamily="18" charset="0"/>
              </a:rPr>
              <a:t>Ikke regne kraftfôrimport inn i selvforsyningsgrad </a:t>
            </a:r>
            <a:r>
              <a:rPr lang="nb-NO" sz="2400" i="1" dirty="0" smtClean="0"/>
              <a:t/>
            </a:r>
            <a:br>
              <a:rPr lang="nb-NO" sz="2400" i="1" dirty="0" smtClean="0"/>
            </a:br>
            <a:r>
              <a:rPr lang="nb-NO" sz="3600" i="1" dirty="0" smtClean="0"/>
              <a:t/>
            </a:r>
            <a:br>
              <a:rPr lang="nb-NO" sz="3600" i="1" dirty="0" smtClean="0"/>
            </a:br>
            <a:endParaRPr lang="nb-NO" sz="3600" dirty="0" smtClean="0">
              <a:cs typeface="Times New Roman" pitchFamily="18" charset="0"/>
            </a:endParaRPr>
          </a:p>
          <a:p>
            <a:pPr eaLnBrk="1" hangingPunct="1">
              <a:lnSpc>
                <a:spcPct val="90000"/>
              </a:lnSpc>
              <a:spcBef>
                <a:spcPts val="1200"/>
              </a:spcBef>
              <a:buClr>
                <a:schemeClr val="hlink"/>
              </a:buClr>
              <a:buFont typeface="Arial" charset="0"/>
              <a:buNone/>
            </a:pPr>
            <a:r>
              <a:rPr lang="nb-NO" sz="4000" dirty="0" smtClean="0">
                <a:cs typeface="Times New Roman" pitchFamily="18" charset="0"/>
              </a:rPr>
              <a:t>	</a:t>
            </a:r>
            <a:endParaRPr lang="nb-NO" sz="2400" dirty="0" smtClean="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115888"/>
            <a:ext cx="9144000" cy="765175"/>
          </a:xfrm>
        </p:spPr>
        <p:txBody>
          <a:bodyPr/>
          <a:lstStyle/>
          <a:p>
            <a:pPr eaLnBrk="1" hangingPunct="1"/>
            <a:r>
              <a:rPr lang="nb-NO" sz="4000" b="1" smtClean="0">
                <a:solidFill>
                  <a:srgbClr val="FF0000"/>
                </a:solidFill>
              </a:rPr>
              <a:t>Landbruk over hele landet</a:t>
            </a:r>
          </a:p>
        </p:txBody>
      </p:sp>
      <p:sp>
        <p:nvSpPr>
          <p:cNvPr id="9219" name="Rectangle 3"/>
          <p:cNvSpPr>
            <a:spLocks noGrp="1" noChangeArrowheads="1"/>
          </p:cNvSpPr>
          <p:nvPr>
            <p:ph idx="1"/>
          </p:nvPr>
        </p:nvSpPr>
        <p:spPr>
          <a:xfrm>
            <a:off x="323850" y="908050"/>
            <a:ext cx="8820150" cy="5400675"/>
          </a:xfrm>
        </p:spPr>
        <p:txBody>
          <a:bodyPr/>
          <a:lstStyle/>
          <a:p>
            <a:pPr eaLnBrk="1" hangingPunct="1">
              <a:lnSpc>
                <a:spcPct val="90000"/>
              </a:lnSpc>
              <a:spcBef>
                <a:spcPts val="1200"/>
              </a:spcBef>
              <a:buClr>
                <a:schemeClr val="hlink"/>
              </a:buClr>
              <a:buFont typeface="Wingdings" pitchFamily="2" charset="2"/>
              <a:buChar char="v"/>
            </a:pPr>
            <a:r>
              <a:rPr lang="nb-NO" sz="2400" dirty="0" smtClean="0">
                <a:cs typeface="Times New Roman" pitchFamily="18" charset="0"/>
              </a:rPr>
              <a:t> </a:t>
            </a:r>
            <a:r>
              <a:rPr lang="nb-NO" sz="2400" dirty="0" smtClean="0">
                <a:latin typeface="Times New Roman" pitchFamily="18" charset="0"/>
                <a:cs typeface="Times New Roman" pitchFamily="18" charset="0"/>
              </a:rPr>
              <a:t>aktivt jordbruk over hele landet</a:t>
            </a:r>
          </a:p>
          <a:p>
            <a:pPr eaLnBrk="1" hangingPunct="1">
              <a:lnSpc>
                <a:spcPct val="90000"/>
              </a:lnSpc>
              <a:spcBef>
                <a:spcPts val="1200"/>
              </a:spcBef>
              <a:buClr>
                <a:schemeClr val="hlink"/>
              </a:buClr>
              <a:buFont typeface="Wingdings" pitchFamily="2" charset="2"/>
              <a:buChar char="v"/>
            </a:pPr>
            <a:r>
              <a:rPr lang="nb-NO" sz="2400" dirty="0" smtClean="0">
                <a:latin typeface="Times New Roman" pitchFamily="18" charset="0"/>
                <a:cs typeface="Times New Roman" pitchFamily="18" charset="0"/>
              </a:rPr>
              <a:t> variert bruksstruktur</a:t>
            </a:r>
          </a:p>
          <a:p>
            <a:pPr eaLnBrk="1" hangingPunct="1">
              <a:lnSpc>
                <a:spcPct val="90000"/>
              </a:lnSpc>
              <a:spcBef>
                <a:spcPts val="1200"/>
              </a:spcBef>
              <a:buClr>
                <a:schemeClr val="hlink"/>
              </a:buClr>
              <a:buFont typeface="Wingdings" pitchFamily="2" charset="2"/>
              <a:buChar char="v"/>
            </a:pPr>
            <a:r>
              <a:rPr lang="nb-NO" sz="2800" b="1" dirty="0" smtClean="0">
                <a:solidFill>
                  <a:srgbClr val="FF0000"/>
                </a:solidFill>
                <a:latin typeface="Times New Roman" pitchFamily="18" charset="0"/>
                <a:cs typeface="Times New Roman" pitchFamily="18" charset="0"/>
              </a:rPr>
              <a:t>Den geografiske produksjonsfordelinga skal opprettholdes</a:t>
            </a:r>
          </a:p>
          <a:p>
            <a:pPr eaLnBrk="1" hangingPunct="1">
              <a:lnSpc>
                <a:spcPct val="90000"/>
              </a:lnSpc>
              <a:spcBef>
                <a:spcPts val="1200"/>
              </a:spcBef>
              <a:buClr>
                <a:schemeClr val="hlink"/>
              </a:buClr>
              <a:buFont typeface="Wingdings" pitchFamily="2" charset="2"/>
              <a:buChar char="v"/>
            </a:pPr>
            <a:r>
              <a:rPr lang="nb-NO" sz="2400" dirty="0" smtClean="0">
                <a:latin typeface="Times New Roman" pitchFamily="18" charset="0"/>
                <a:cs typeface="Times New Roman" pitchFamily="18" charset="0"/>
              </a:rPr>
              <a:t> Styrke distriktsprofilen i produksjonstilskuddene</a:t>
            </a:r>
          </a:p>
          <a:p>
            <a:pPr lvl="1" eaLnBrk="1" hangingPunct="1">
              <a:lnSpc>
                <a:spcPct val="90000"/>
              </a:lnSpc>
              <a:spcBef>
                <a:spcPts val="1200"/>
              </a:spcBef>
              <a:buClr>
                <a:schemeClr val="hlink"/>
              </a:buClr>
              <a:buFont typeface="Wingdings" pitchFamily="2" charset="2"/>
              <a:buChar char="§"/>
            </a:pPr>
            <a:r>
              <a:rPr lang="nb-NO" sz="1800" dirty="0" smtClean="0">
                <a:latin typeface="Times New Roman" pitchFamily="18" charset="0"/>
                <a:cs typeface="Times New Roman" pitchFamily="18" charset="0"/>
              </a:rPr>
              <a:t> Spesielt driftstilskuddet</a:t>
            </a:r>
          </a:p>
          <a:p>
            <a:pPr lvl="1" eaLnBrk="1" hangingPunct="1">
              <a:lnSpc>
                <a:spcPct val="90000"/>
              </a:lnSpc>
              <a:spcBef>
                <a:spcPts val="1200"/>
              </a:spcBef>
              <a:buClr>
                <a:schemeClr val="hlink"/>
              </a:buClr>
              <a:buFont typeface="Wingdings" pitchFamily="2" charset="2"/>
              <a:buChar char="§"/>
            </a:pPr>
            <a:r>
              <a:rPr lang="nb-NO" sz="1800" dirty="0" smtClean="0">
                <a:latin typeface="Times New Roman" pitchFamily="18" charset="0"/>
                <a:cs typeface="Times New Roman" pitchFamily="18" charset="0"/>
              </a:rPr>
              <a:t> Målrette mot Vestlandet, Agder/Telemark, Fjellregion, Nord Norge</a:t>
            </a:r>
          </a:p>
          <a:p>
            <a:pPr eaLnBrk="1" hangingPunct="1">
              <a:lnSpc>
                <a:spcPct val="90000"/>
              </a:lnSpc>
              <a:spcBef>
                <a:spcPts val="1200"/>
              </a:spcBef>
              <a:buClr>
                <a:schemeClr val="hlink"/>
              </a:buClr>
              <a:buFont typeface="Wingdings" pitchFamily="2" charset="2"/>
              <a:buChar char="v"/>
            </a:pPr>
            <a:r>
              <a:rPr lang="nb-NO" sz="2400" dirty="0" smtClean="0">
                <a:latin typeface="Times New Roman" pitchFamily="18" charset="0"/>
                <a:cs typeface="Times New Roman" pitchFamily="18" charset="0"/>
              </a:rPr>
              <a:t> Vurdere soneinndelingen</a:t>
            </a:r>
          </a:p>
          <a:p>
            <a:pPr eaLnBrk="1" hangingPunct="1">
              <a:lnSpc>
                <a:spcPct val="90000"/>
              </a:lnSpc>
              <a:spcBef>
                <a:spcPts val="1200"/>
              </a:spcBef>
              <a:buClr>
                <a:schemeClr val="hlink"/>
              </a:buClr>
              <a:buFont typeface="Wingdings" pitchFamily="2" charset="2"/>
              <a:buChar char="v"/>
            </a:pPr>
            <a:r>
              <a:rPr lang="nb-NO" sz="2400" dirty="0" smtClean="0">
                <a:latin typeface="Times New Roman" pitchFamily="18" charset="0"/>
                <a:cs typeface="Times New Roman" pitchFamily="18" charset="0"/>
              </a:rPr>
              <a:t> Flate ut struktur i arealtilskuddet. </a:t>
            </a:r>
          </a:p>
          <a:p>
            <a:pPr eaLnBrk="1" hangingPunct="1">
              <a:lnSpc>
                <a:spcPct val="90000"/>
              </a:lnSpc>
              <a:spcBef>
                <a:spcPts val="1200"/>
              </a:spcBef>
              <a:buClr>
                <a:schemeClr val="hlink"/>
              </a:buClr>
              <a:buFont typeface="Wingdings" pitchFamily="2" charset="2"/>
              <a:buChar char="v"/>
            </a:pPr>
            <a:r>
              <a:rPr lang="nb-NO" sz="2400" dirty="0" smtClean="0">
                <a:latin typeface="Times New Roman" pitchFamily="18" charset="0"/>
                <a:cs typeface="Times New Roman" pitchFamily="18" charset="0"/>
              </a:rPr>
              <a:t> Hindre gjengroing: Fjerne krav til </a:t>
            </a:r>
          </a:p>
          <a:p>
            <a:pPr eaLnBrk="1" hangingPunct="1">
              <a:lnSpc>
                <a:spcPct val="90000"/>
              </a:lnSpc>
              <a:spcBef>
                <a:spcPts val="1200"/>
              </a:spcBef>
              <a:buClr>
                <a:schemeClr val="hlink"/>
              </a:buClr>
              <a:buFont typeface="Arial" charset="0"/>
              <a:buNone/>
            </a:pPr>
            <a:r>
              <a:rPr lang="nb-NO" sz="2400" dirty="0" smtClean="0">
                <a:latin typeface="Times New Roman" pitchFamily="18" charset="0"/>
                <a:cs typeface="Times New Roman" pitchFamily="18" charset="0"/>
              </a:rPr>
              <a:t>     produksjon i kulturlandskapstilskuddet</a:t>
            </a:r>
          </a:p>
        </p:txBody>
      </p:sp>
      <p:pic>
        <p:nvPicPr>
          <p:cNvPr id="9220" name="Picture 2"/>
          <p:cNvPicPr>
            <a:picLocks noChangeAspect="1" noChangeArrowheads="1"/>
          </p:cNvPicPr>
          <p:nvPr/>
        </p:nvPicPr>
        <p:blipFill>
          <a:blip r:embed="rId3" cstate="print"/>
          <a:srcRect/>
          <a:stretch>
            <a:fillRect/>
          </a:stretch>
        </p:blipFill>
        <p:spPr bwMode="auto">
          <a:xfrm>
            <a:off x="5795963" y="4005263"/>
            <a:ext cx="3240087" cy="20462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51520" y="260648"/>
            <a:ext cx="8244408" cy="791815"/>
          </a:xfrm>
        </p:spPr>
        <p:txBody>
          <a:bodyPr/>
          <a:lstStyle/>
          <a:p>
            <a:pPr eaLnBrk="1" hangingPunct="1"/>
            <a:r>
              <a:rPr lang="nb-NO" sz="4000" b="1" dirty="0" smtClean="0">
                <a:solidFill>
                  <a:srgbClr val="FF0000"/>
                </a:solidFill>
              </a:rPr>
              <a:t>Miljø</a:t>
            </a:r>
          </a:p>
        </p:txBody>
      </p:sp>
      <p:sp>
        <p:nvSpPr>
          <p:cNvPr id="17411" name="Rectangle 3"/>
          <p:cNvSpPr>
            <a:spLocks noGrp="1" noChangeArrowheads="1"/>
          </p:cNvSpPr>
          <p:nvPr>
            <p:ph idx="1"/>
          </p:nvPr>
        </p:nvSpPr>
        <p:spPr>
          <a:xfrm>
            <a:off x="0" y="1125538"/>
            <a:ext cx="5940425" cy="5732462"/>
          </a:xfrm>
        </p:spPr>
        <p:txBody>
          <a:bodyPr/>
          <a:lstStyle/>
          <a:p>
            <a:pPr eaLnBrk="1" hangingPunct="1">
              <a:lnSpc>
                <a:spcPct val="90000"/>
              </a:lnSpc>
              <a:spcBef>
                <a:spcPts val="1200"/>
              </a:spcBef>
              <a:buFont typeface="Arial" pitchFamily="34" charset="0"/>
              <a:buChar char="•"/>
            </a:pPr>
            <a:r>
              <a:rPr lang="nb-NO" sz="2200" dirty="0" smtClean="0">
                <a:latin typeface="Times New Roman" pitchFamily="18" charset="0"/>
                <a:cs typeface="Times New Roman" pitchFamily="18" charset="0"/>
              </a:rPr>
              <a:t>Landbruket må ta ansvar for å redusere egen forurensing og klimautslipp</a:t>
            </a:r>
          </a:p>
          <a:p>
            <a:pPr eaLnBrk="1" hangingPunct="1">
              <a:lnSpc>
                <a:spcPct val="90000"/>
              </a:lnSpc>
              <a:spcBef>
                <a:spcPts val="1200"/>
              </a:spcBef>
              <a:buFont typeface="Arial" pitchFamily="34" charset="0"/>
              <a:buChar char="•"/>
            </a:pPr>
            <a:r>
              <a:rPr lang="nb-NO" sz="2200" dirty="0" smtClean="0">
                <a:latin typeface="Times New Roman" pitchFamily="18" charset="0"/>
                <a:cs typeface="Times New Roman" pitchFamily="18" charset="0"/>
              </a:rPr>
              <a:t>Juridiske og økonomiske virkemidler setter miljøbegrunnede rammer for norsk jordbruksproduksjon</a:t>
            </a:r>
          </a:p>
          <a:p>
            <a:pPr eaLnBrk="1" hangingPunct="1">
              <a:lnSpc>
                <a:spcPct val="90000"/>
              </a:lnSpc>
              <a:spcBef>
                <a:spcPts val="1200"/>
              </a:spcBef>
              <a:buFont typeface="Arial" pitchFamily="34" charset="0"/>
              <a:buChar char="•"/>
            </a:pPr>
            <a:r>
              <a:rPr lang="nb-NO" sz="2200" dirty="0" smtClean="0">
                <a:latin typeface="Times New Roman" pitchFamily="18" charset="0"/>
                <a:cs typeface="Times New Roman" pitchFamily="18" charset="0"/>
              </a:rPr>
              <a:t>De negative miljøeffektene av ensidig kornproduksjon må håndteres gjennom forskrifter og økonomiske virkemidler</a:t>
            </a:r>
          </a:p>
          <a:p>
            <a:pPr eaLnBrk="1" hangingPunct="1">
              <a:lnSpc>
                <a:spcPct val="90000"/>
              </a:lnSpc>
              <a:spcBef>
                <a:spcPts val="1200"/>
              </a:spcBef>
              <a:buFont typeface="Arial" pitchFamily="34" charset="0"/>
              <a:buChar char="•"/>
            </a:pPr>
            <a:r>
              <a:rPr lang="nb-NO" sz="2200" b="1" dirty="0" smtClean="0">
                <a:solidFill>
                  <a:srgbClr val="FF0000"/>
                </a:solidFill>
                <a:latin typeface="Times New Roman" pitchFamily="18" charset="0"/>
                <a:cs typeface="Times New Roman" pitchFamily="18" charset="0"/>
              </a:rPr>
              <a:t>Områder med stor dyretetthet: Dep. vurdere behov for endrede juridiske og økonomiske virkemidler for å redusere miljøbelastningen</a:t>
            </a:r>
          </a:p>
          <a:p>
            <a:pPr eaLnBrk="1" hangingPunct="1">
              <a:lnSpc>
                <a:spcPct val="90000"/>
              </a:lnSpc>
              <a:spcBef>
                <a:spcPts val="1200"/>
              </a:spcBef>
              <a:buFont typeface="Arial" pitchFamily="34" charset="0"/>
              <a:buChar char="•"/>
            </a:pPr>
            <a:r>
              <a:rPr lang="nb-NO" sz="2200" dirty="0" smtClean="0">
                <a:latin typeface="Times New Roman" pitchFamily="18" charset="0"/>
                <a:cs typeface="Times New Roman" pitchFamily="18" charset="0"/>
              </a:rPr>
              <a:t>Økologisk = Videreføre mål og tiltak</a:t>
            </a:r>
          </a:p>
        </p:txBody>
      </p:sp>
      <p:pic>
        <p:nvPicPr>
          <p:cNvPr id="17412" name="Picture 2"/>
          <p:cNvPicPr>
            <a:picLocks noChangeAspect="1" noChangeArrowheads="1"/>
          </p:cNvPicPr>
          <p:nvPr/>
        </p:nvPicPr>
        <p:blipFill>
          <a:blip r:embed="rId3" cstate="print"/>
          <a:srcRect/>
          <a:stretch>
            <a:fillRect/>
          </a:stretch>
        </p:blipFill>
        <p:spPr bwMode="auto">
          <a:xfrm>
            <a:off x="5940425" y="3644900"/>
            <a:ext cx="3027363" cy="2795588"/>
          </a:xfrm>
          <a:prstGeom prst="rect">
            <a:avLst/>
          </a:prstGeom>
          <a:noFill/>
          <a:ln w="9525">
            <a:noFill/>
            <a:miter lim="800000"/>
            <a:headEnd/>
            <a:tailEnd/>
          </a:ln>
        </p:spPr>
      </p:pic>
      <p:pic>
        <p:nvPicPr>
          <p:cNvPr id="17413" name="Picture 9" descr="http://www.aftenbladet.no/archive/00192/hevdalokt2_jpg_192427a.jpg"/>
          <p:cNvPicPr>
            <a:picLocks noChangeAspect="1" noChangeArrowheads="1"/>
          </p:cNvPicPr>
          <p:nvPr/>
        </p:nvPicPr>
        <p:blipFill>
          <a:blip r:embed="rId4" cstate="print"/>
          <a:srcRect/>
          <a:stretch>
            <a:fillRect/>
          </a:stretch>
        </p:blipFill>
        <p:spPr bwMode="auto">
          <a:xfrm>
            <a:off x="5940425" y="981075"/>
            <a:ext cx="2987675" cy="2551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b="1" dirty="0" smtClean="0">
                <a:solidFill>
                  <a:srgbClr val="FF0000"/>
                </a:solidFill>
                <a:latin typeface="Times New Roman" pitchFamily="18" charset="0"/>
                <a:cs typeface="Times New Roman" pitchFamily="18" charset="0"/>
              </a:rPr>
              <a:t>Bærekraftig utvikling</a:t>
            </a:r>
            <a:endParaRPr lang="nb-NO" b="1" dirty="0">
              <a:solidFill>
                <a:srgbClr val="FF0000"/>
              </a:solidFill>
              <a:latin typeface="Times New Roman" pitchFamily="18" charset="0"/>
              <a:cs typeface="Times New Roman" pitchFamily="18" charset="0"/>
            </a:endParaRPr>
          </a:p>
        </p:txBody>
      </p:sp>
      <p:sp>
        <p:nvSpPr>
          <p:cNvPr id="3" name="Plassholder for innhold 2"/>
          <p:cNvSpPr>
            <a:spLocks noGrp="1"/>
          </p:cNvSpPr>
          <p:nvPr>
            <p:ph idx="1"/>
          </p:nvPr>
        </p:nvSpPr>
        <p:spPr/>
        <p:txBody>
          <a:bodyPr/>
          <a:lstStyle/>
          <a:p>
            <a:r>
              <a:rPr lang="nb-NO" dirty="0" smtClean="0"/>
              <a:t>Sammenheng mellom dyr og areal</a:t>
            </a:r>
          </a:p>
          <a:p>
            <a:r>
              <a:rPr lang="nb-NO" dirty="0" smtClean="0"/>
              <a:t>Frakte </a:t>
            </a:r>
            <a:r>
              <a:rPr lang="nb-NO" dirty="0" err="1" smtClean="0"/>
              <a:t>fór</a:t>
            </a:r>
            <a:r>
              <a:rPr lang="nb-NO" dirty="0" smtClean="0"/>
              <a:t> til Jæren – kjøtt og gjødsel tilbake til Østlandet – bærekraftig???</a:t>
            </a:r>
          </a:p>
          <a:p>
            <a:r>
              <a:rPr lang="nb-NO" dirty="0" smtClean="0"/>
              <a:t>Politisk og samfunnsmessig bærekraft</a:t>
            </a:r>
            <a:endParaRPr lang="nb-N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346050"/>
          </a:xfrm>
        </p:spPr>
        <p:txBody>
          <a:bodyPr/>
          <a:lstStyle/>
          <a:p>
            <a:r>
              <a:rPr lang="nb-NO" dirty="0" smtClean="0">
                <a:solidFill>
                  <a:srgbClr val="FF0000"/>
                </a:solidFill>
                <a:latin typeface="Times New Roman" pitchFamily="18" charset="0"/>
                <a:cs typeface="Times New Roman" pitchFamily="18" charset="0"/>
              </a:rPr>
              <a:t>Spredeareal Rogaland</a:t>
            </a:r>
            <a:br>
              <a:rPr lang="nb-NO" dirty="0" smtClean="0">
                <a:solidFill>
                  <a:srgbClr val="FF0000"/>
                </a:solidFill>
                <a:latin typeface="Times New Roman" pitchFamily="18" charset="0"/>
                <a:cs typeface="Times New Roman" pitchFamily="18" charset="0"/>
              </a:rPr>
            </a:br>
            <a:r>
              <a:rPr lang="nb-NO" sz="1200" dirty="0" smtClean="0">
                <a:latin typeface="Times New Roman" pitchFamily="18" charset="0"/>
                <a:cs typeface="Times New Roman" pitchFamily="18" charset="0"/>
              </a:rPr>
              <a:t>Kilde: NILF</a:t>
            </a:r>
            <a:endParaRPr lang="nb-NO"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1763688" y="1124744"/>
            <a:ext cx="5333345" cy="5487144"/>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NB_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NB_L</Template>
  <TotalTime>619</TotalTime>
  <Words>1021</Words>
  <Application>Microsoft Office PowerPoint</Application>
  <PresentationFormat>Skjermfremvisning (4:3)</PresentationFormat>
  <Paragraphs>168</Paragraphs>
  <Slides>21</Slides>
  <Notes>5</Notes>
  <HiddenSlides>0</HiddenSlides>
  <MMClips>0</MMClips>
  <ScaleCrop>false</ScaleCrop>
  <HeadingPairs>
    <vt:vector size="4" baseType="variant">
      <vt:variant>
        <vt:lpstr>Tema</vt:lpstr>
      </vt:variant>
      <vt:variant>
        <vt:i4>1</vt:i4>
      </vt:variant>
      <vt:variant>
        <vt:lpstr>Lysbildetitler</vt:lpstr>
      </vt:variant>
      <vt:variant>
        <vt:i4>21</vt:i4>
      </vt:variant>
    </vt:vector>
  </HeadingPairs>
  <TitlesOfParts>
    <vt:vector size="22" baseType="lpstr">
      <vt:lpstr>NB_L</vt:lpstr>
      <vt:lpstr>Nye miljøkrav - politisk eller faglig utfordring?  </vt:lpstr>
      <vt:lpstr>Svaret er ja –  dette er politikk og fag eller fag og politikk  men  Hvor og hva vil vi??</vt:lpstr>
      <vt:lpstr>Bakgrunn</vt:lpstr>
      <vt:lpstr>Overordnede mål </vt:lpstr>
      <vt:lpstr>Matsikkerhet - MÅL </vt:lpstr>
      <vt:lpstr>Landbruk over hele landet</vt:lpstr>
      <vt:lpstr>Miljø</vt:lpstr>
      <vt:lpstr>Bærekraftig utvikling</vt:lpstr>
      <vt:lpstr>Spredeareal Rogaland Kilde: NILF</vt:lpstr>
      <vt:lpstr>Endringer????</vt:lpstr>
      <vt:lpstr>Hva skjer med klimaet ?</vt:lpstr>
      <vt:lpstr>Radikal endring i klima</vt:lpstr>
      <vt:lpstr>Klimakur 2020</vt:lpstr>
      <vt:lpstr>Klimakur 2020 - virkemidler</vt:lpstr>
      <vt:lpstr>Også miljøkrav!!!</vt:lpstr>
      <vt:lpstr>Utfordringer, men også muligheter</vt:lpstr>
      <vt:lpstr>Biogass et kinderegg</vt:lpstr>
      <vt:lpstr>Målkonflikter</vt:lpstr>
      <vt:lpstr>Faglig forankring</vt:lpstr>
      <vt:lpstr>Konklusjon</vt:lpstr>
      <vt:lpstr>Lysbilde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Nye miljøkrav - politisk eller faglig utfordring?</dc:title>
  <dc:creator>Per Harald Agerup</dc:creator>
  <cp:lastModifiedBy>MOsmundsen</cp:lastModifiedBy>
  <cp:revision>45</cp:revision>
  <dcterms:created xsi:type="dcterms:W3CDTF">2012-01-17T10:16:37Z</dcterms:created>
  <dcterms:modified xsi:type="dcterms:W3CDTF">2012-01-20T08:53:25Z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ackOfficeType">
    <vt:lpwstr>growBusiness Solutions</vt:lpwstr>
  </property>
  <property fmtid="{D5CDD505-2E9C-101B-9397-08002B2CF9AE}" pid="3" name="Server">
    <vt:lpwstr>osl-public-prog</vt:lpwstr>
  </property>
  <property fmtid="{D5CDD505-2E9C-101B-9397-08002B2CF9AE}" pid="4" name="Protocol">
    <vt:lpwstr>off</vt:lpwstr>
  </property>
  <property fmtid="{D5CDD505-2E9C-101B-9397-08002B2CF9AE}" pid="5" name="Site">
    <vt:lpwstr>/locator.aspx</vt:lpwstr>
  </property>
  <property fmtid="{D5CDD505-2E9C-101B-9397-08002B2CF9AE}" pid="6" name="FileID">
    <vt:lpwstr>201439</vt:lpwstr>
  </property>
  <property fmtid="{D5CDD505-2E9C-101B-9397-08002B2CF9AE}" pid="7" name="VerID">
    <vt:lpwstr>0</vt:lpwstr>
  </property>
  <property fmtid="{D5CDD505-2E9C-101B-9397-08002B2CF9AE}" pid="8" name="FilePath">
    <vt:lpwstr>\\OSL-PUBLIC-prog\users\work\bs\geirt</vt:lpwstr>
  </property>
  <property fmtid="{D5CDD505-2E9C-101B-9397-08002B2CF9AE}" pid="9" name="FileName">
    <vt:lpwstr>10-60 Prøve 201439.pptx</vt:lpwstr>
  </property>
  <property fmtid="{D5CDD505-2E9C-101B-9397-08002B2CF9AE}" pid="10" name="FullFileName">
    <vt:lpwstr>\\OSL-PUBLIC-prog\users\work\bs\geirt\10-60 Prøve 201439.pptx</vt:lpwstr>
  </property>
</Properties>
</file>