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05" r:id="rId2"/>
  </p:sldMasterIdLst>
  <p:notesMasterIdLst>
    <p:notesMasterId r:id="rId15"/>
  </p:notesMasterIdLst>
  <p:sldIdLst>
    <p:sldId id="259" r:id="rId3"/>
    <p:sldId id="262" r:id="rId4"/>
    <p:sldId id="263" r:id="rId5"/>
    <p:sldId id="264" r:id="rId6"/>
    <p:sldId id="265" r:id="rId7"/>
    <p:sldId id="269" r:id="rId8"/>
    <p:sldId id="267" r:id="rId9"/>
    <p:sldId id="268" r:id="rId10"/>
    <p:sldId id="270" r:id="rId11"/>
    <p:sldId id="272" r:id="rId12"/>
    <p:sldId id="271" r:id="rId13"/>
    <p:sldId id="273" r:id="rId14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8B6"/>
    <a:srgbClr val="52575D"/>
    <a:srgbClr val="3C4145"/>
    <a:srgbClr val="73899D"/>
    <a:srgbClr val="D7899D"/>
    <a:srgbClr val="85A8B9"/>
    <a:srgbClr val="007BA3"/>
    <a:srgbClr val="2059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6" autoAdjust="0"/>
    <p:restoredTop sz="94660"/>
  </p:normalViewPr>
  <p:slideViewPr>
    <p:cSldViewPr showGuides="1">
      <p:cViewPr>
        <p:scale>
          <a:sx n="82" d="100"/>
          <a:sy n="82" d="100"/>
        </p:scale>
        <p:origin x="-2838" y="-1050"/>
      </p:cViewPr>
      <p:guideLst>
        <p:guide orient="horz" pos="2160"/>
        <p:guide orient="horz" pos="1003"/>
        <p:guide orient="horz" pos="913"/>
        <p:guide orient="horz" pos="3861"/>
        <p:guide pos="2880"/>
        <p:guide pos="453"/>
        <p:guide pos="52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A8A65D-2E2D-4055-8D5A-4C0DA9C12553}" type="datetimeFigureOut">
              <a:rPr lang="nb-NO"/>
              <a:pPr>
                <a:defRPr/>
              </a:pPr>
              <a:t>19.01.2012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130E93-B180-42DD-9510-267F0FD9333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A2108-EAAC-4853-83CF-8E59D225B363}" type="slidenum">
              <a:rPr lang="en-US"/>
              <a:pPr/>
              <a:t>2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7BC4D-A984-486A-B784-8B7AEEED5C85}" type="slidenum">
              <a:rPr lang="en-US"/>
              <a:pPr/>
              <a:t>8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6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57" y="2269824"/>
            <a:ext cx="9141484" cy="403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C04DCF4D-04F6-4D25-AC1A-8F430A6C1E00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CF2A-FD0B-4253-B797-EA7730EB9AC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-2160748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for 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engelsk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engelsk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4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976372" y="605092"/>
            <a:ext cx="3191256" cy="84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err="1" smtClean="0"/>
              <a:t>LMDs</a:t>
            </a:r>
            <a:r>
              <a:rPr lang="nb-NO" sz="1200" dirty="0" smtClean="0"/>
              <a:t>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1AC8-BD65-4855-8EAC-1272F2A1B677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63D1-B755-45F0-85AB-ABB0896C71E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err="1" smtClean="0"/>
              <a:t>LMDs</a:t>
            </a:r>
            <a:r>
              <a:rPr lang="nb-NO" sz="1200" dirty="0" smtClean="0"/>
              <a:t>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2A34D-FECE-4505-8701-E98587599A3D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DA3C-6C15-4D48-B662-02A74F99316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6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57" y="2269824"/>
            <a:ext cx="9141484" cy="403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B1750F4F-4580-40C7-9648-B60076B9A122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D927-2C4C-4B22-BD48-69E03D7481C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5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976372" y="605092"/>
            <a:ext cx="3191256" cy="84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6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57" y="2269824"/>
            <a:ext cx="9141484" cy="403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Startside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16D1D52F-ECFE-43AB-A0D3-08AE218DFE0B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A606-68E0-43BD-8F45-C09E6D246A1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-2160748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norsk.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5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424428" y="452692"/>
            <a:ext cx="2295144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2160588" y="4375150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 bort sidenummer, dato, samt redigere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engelsk under ”språk”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C1B01-E00E-4843-8D1D-9A22463D3456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7BDA-C571-48A0-86D5-7903C5D4232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58AE2-9FD4-4CAE-97A3-0F2E452EC8FF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8C03-6AC7-474B-A37C-5FF3E962FCD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468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97E7C-9910-495F-8734-2F8FBEBED307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63802-6505-4407-A6C9-B9AB5FC573C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320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26400"/>
            <a:ext cx="1944000" cy="212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02AF-D409-413D-9A8A-33CEF4EC33DE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F53C-48A5-4128-AEA9-4D245162F76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 bort sidenummer, dato, samt redigere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4D064-F664-49CF-952F-A19CB0D4B21B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bokmål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bokmål </a:t>
            </a:r>
            <a:r>
              <a:rPr lang="nb-NO" sz="1200" dirty="0"/>
              <a:t>under ”språk”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735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AA157-53F0-4C60-8932-5D8C85328770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59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9144000" cy="291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FBD0-6762-4478-BBA1-D958A8BEABEA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024E9-42D9-41BE-A6C1-880F13E515F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4764" y="2598737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4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F91ED-B5AF-45A7-8ADB-F18904F1CD48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F2875-A342-4AC4-A6AD-018C2AE2E30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304764" y="2598737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Diagram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err="1" smtClean="0"/>
              <a:t>LMDs</a:t>
            </a:r>
            <a:r>
              <a:rPr lang="nb-NO" sz="1200" dirty="0" smtClean="0"/>
              <a:t>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41EC-7864-4077-9DEE-B847700612A2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8CB5A-CF35-44DE-8D05-4151E1B8D3A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Tabell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err="1" smtClean="0"/>
              <a:t>LMDs</a:t>
            </a:r>
            <a:r>
              <a:rPr lang="nb-NO" sz="1200" dirty="0" smtClean="0"/>
              <a:t> </a:t>
            </a:r>
            <a:r>
              <a:rPr lang="nb-NO" sz="1200" dirty="0"/>
              <a:t>fargepalett er lagt inn i malen og vil brukes automatisk i diagrammer og tabeller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207A-49D9-42E0-A4C4-6627E9D17D75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67BC-B048-4F27-965F-2747B77A2A6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err="1" smtClean="0"/>
              <a:t>LMDs</a:t>
            </a:r>
            <a:r>
              <a:rPr lang="nb-NO" sz="1200" dirty="0" smtClean="0"/>
              <a:t> fargepalett </a:t>
            </a:r>
            <a:r>
              <a:rPr lang="nb-NO" sz="1200" dirty="0"/>
              <a:t>er lagt inn i malen og vil brukes automatisk i diagrammer og grafer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FCDD-E4D1-4DAD-8285-A6B36A634E8A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E0B62-6CF7-4871-AA1A-A5BABD49B74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6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57" y="2269824"/>
            <a:ext cx="9141484" cy="403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Sylinder 6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Sluttside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6987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14B07F8-1072-4F15-BE24-7FD12A29FAD2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348C-C6D7-4BEE-831F-901AA86F571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4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424428" y="452692"/>
            <a:ext cx="2295144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03D11-6636-43BB-A58D-32F60B97581E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FC2D-BD65-4768-A1BA-B6912D06504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bokmål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bokmål </a:t>
            </a:r>
            <a:r>
              <a:rPr lang="nb-NO" sz="1200" dirty="0"/>
              <a:t>under ”språk”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160588" y="4375150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 bort sidenummer, dato, samt redigere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10" name="Vinkel 9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4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5768-F73E-4C70-9998-BAD5CE853918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9D29-D0FA-4EEB-A0C7-23E9BC02F3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320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26400"/>
            <a:ext cx="1944000" cy="212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B458-8C50-4141-B913-6AB9A2AD1D21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45D76-6D58-4C3E-8DC6-F338C3DB766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735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8FFE-01BB-4C6B-A661-7A9711D4DDE3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59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9144000" cy="29163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47B32-8635-4293-A671-ECCA41C462B9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10B0-B275-4367-BD31-8D8F4A9749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304764" y="2598737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4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94EB6-8A06-403F-9A6E-ECFBC2126C7B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ABE8-6EAC-42C8-A7A8-126197E5DDE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304764" y="2598737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err="1" smtClean="0"/>
              <a:t>LMDs</a:t>
            </a:r>
            <a:r>
              <a:rPr lang="nb-NO" sz="1200" dirty="0" smtClean="0"/>
              <a:t>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AB82-BE07-4180-8EF8-8AF541C695D0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6A4C-46EA-4F41-8E40-E4968A13CCE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45238"/>
            <a:ext cx="9144000" cy="539750"/>
          </a:xfrm>
          <a:prstGeom prst="rect">
            <a:avLst/>
          </a:prstGeom>
          <a:solidFill>
            <a:srgbClr val="A1C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4163" y="6453336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029E375-A27D-401B-910F-224DA5AD5CE4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53336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5333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4C74751-260E-4041-9068-EBF1D4BC1DBF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084168" y="6508425"/>
            <a:ext cx="2701057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b-NO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Landbruks-</a:t>
            </a:r>
            <a:r>
              <a:rPr lang="nb-NO" sz="1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 og mat</a:t>
            </a:r>
            <a:r>
              <a:rPr lang="nb-NO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departementet</a:t>
            </a:r>
            <a:endParaRPr lang="nb-NO" sz="10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84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85" r:id="rId13"/>
    <p:sldLayoutId id="2147483986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45238"/>
            <a:ext cx="9144000" cy="539750"/>
          </a:xfrm>
          <a:prstGeom prst="rect">
            <a:avLst/>
          </a:prstGeom>
          <a:solidFill>
            <a:srgbClr val="A1C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4163" y="6480175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A07B7E3-C975-475F-92C0-697E125D8614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80175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80175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DC11A07-D55C-4E28-B2AC-92CE9B721867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688124" y="6511846"/>
            <a:ext cx="3097101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Norwegian</a:t>
            </a:r>
            <a:r>
              <a:rPr lang="nb-NO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Ministry</a:t>
            </a:r>
            <a:r>
              <a:rPr lang="nb-NO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of</a:t>
            </a:r>
            <a:r>
              <a:rPr lang="nb-NO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Agriculture</a:t>
            </a:r>
            <a:r>
              <a:rPr lang="nb-NO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 and </a:t>
            </a:r>
            <a:r>
              <a:rPr lang="nb-NO" sz="1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Food</a:t>
            </a:r>
            <a:endParaRPr lang="nb-NO" sz="10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83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Vannforskriften og revidering av forskrift om organisk gjødselvare</a:t>
            </a:r>
            <a:endParaRPr lang="nb-NO" dirty="0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Seniorrådgiver Frode Lyssandtræ</a:t>
            </a:r>
          </a:p>
          <a:p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r>
              <a:rPr lang="nb-NO" dirty="0" err="1" smtClean="0"/>
              <a:t>Vri-</a:t>
            </a:r>
            <a:r>
              <a:rPr lang="nb-NO" dirty="0" smtClean="0"/>
              <a:t> konferanse Rogaland, 20. januar 2012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Grunnlagsmateriale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772816"/>
            <a:ext cx="7631838" cy="4525963"/>
          </a:xfrm>
        </p:spPr>
        <p:txBody>
          <a:bodyPr/>
          <a:lstStyle/>
          <a:p>
            <a:r>
              <a:rPr lang="nb-NO" dirty="0" err="1" smtClean="0"/>
              <a:t>Bioforsk</a:t>
            </a:r>
            <a:r>
              <a:rPr lang="nb-NO" dirty="0" smtClean="0"/>
              <a:t>: Næringsinnhold i </a:t>
            </a:r>
            <a:br>
              <a:rPr lang="nb-NO" dirty="0" smtClean="0"/>
            </a:br>
            <a:r>
              <a:rPr lang="nb-NO" dirty="0" smtClean="0"/>
              <a:t>gjødsla (foreløpige resultater tilgjengelig)</a:t>
            </a:r>
          </a:p>
          <a:p>
            <a:r>
              <a:rPr lang="nb-NO" dirty="0" smtClean="0"/>
              <a:t>NILF: 2 rapporter om kostnader hvorav en spesifikk for Rogaland</a:t>
            </a:r>
          </a:p>
          <a:p>
            <a:r>
              <a:rPr lang="nb-NO" dirty="0" smtClean="0"/>
              <a:t>UMB: Vurderer beregninger av </a:t>
            </a:r>
            <a:r>
              <a:rPr lang="nb-NO" dirty="0" err="1" smtClean="0"/>
              <a:t>gjødseldyrenheter</a:t>
            </a:r>
            <a:r>
              <a:rPr lang="nb-NO" dirty="0" smtClean="0"/>
              <a:t> </a:t>
            </a:r>
            <a:r>
              <a:rPr lang="nb-NO" dirty="0" smtClean="0"/>
              <a:t>– ikke ferdig</a:t>
            </a:r>
          </a:p>
          <a:p>
            <a:pPr lvl="1"/>
            <a:r>
              <a:rPr lang="nb-NO" dirty="0" smtClean="0"/>
              <a:t>Stikkord: </a:t>
            </a:r>
          </a:p>
          <a:p>
            <a:pPr lvl="1"/>
            <a:r>
              <a:rPr lang="nb-NO" dirty="0" smtClean="0"/>
              <a:t>Ytelse melkeku – justere for det?</a:t>
            </a:r>
          </a:p>
          <a:p>
            <a:pPr lvl="1"/>
            <a:r>
              <a:rPr lang="nb-NO" dirty="0" smtClean="0"/>
              <a:t>Effektivisering i svineproduksjonen – mindre fosfor og nitrogen i gjødsla?</a:t>
            </a:r>
          </a:p>
          <a:p>
            <a:pPr lvl="1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34D064-F664-49CF-952F-A19CB0D4B21B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6CEFC-E2A8-487F-A5B2-A566719C223D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172" y="1"/>
            <a:ext cx="3023828" cy="226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792088"/>
          </a:xfrm>
        </p:spPr>
        <p:txBody>
          <a:bodyPr/>
          <a:lstStyle/>
          <a:p>
            <a:r>
              <a:rPr lang="nb-NO" dirty="0" smtClean="0"/>
              <a:t>Biogass og </a:t>
            </a:r>
            <a:r>
              <a:rPr lang="nb-NO" dirty="0" err="1" smtClean="0"/>
              <a:t>biorest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755576" y="1232756"/>
            <a:ext cx="6372280" cy="5148572"/>
          </a:xfrm>
        </p:spPr>
        <p:txBody>
          <a:bodyPr/>
          <a:lstStyle/>
          <a:p>
            <a:r>
              <a:rPr lang="nb-NO" dirty="0" smtClean="0"/>
              <a:t>Ny forskrift skal håndtere </a:t>
            </a:r>
            <a:r>
              <a:rPr lang="nb-NO" dirty="0" err="1" smtClean="0"/>
              <a:t>biorest</a:t>
            </a:r>
            <a:endParaRPr lang="nb-NO" dirty="0" smtClean="0"/>
          </a:p>
          <a:p>
            <a:pPr lvl="1"/>
            <a:r>
              <a:rPr lang="nb-NO" dirty="0" smtClean="0"/>
              <a:t>Krav til selger – deklarasjon av varen</a:t>
            </a:r>
          </a:p>
          <a:p>
            <a:pPr lvl="1"/>
            <a:r>
              <a:rPr lang="nb-NO" dirty="0" smtClean="0"/>
              <a:t>Bedre kjennskap til faktisk næringsinnhold</a:t>
            </a:r>
          </a:p>
          <a:p>
            <a:pPr lvl="1"/>
            <a:r>
              <a:rPr lang="nb-NO" dirty="0" smtClean="0"/>
              <a:t>Bruk skal inngå i gjødslingsplanlegging</a:t>
            </a:r>
          </a:p>
          <a:p>
            <a:pPr lvl="1"/>
            <a:r>
              <a:rPr lang="nb-NO" dirty="0" smtClean="0"/>
              <a:t>Riktig spredemåte er viktig</a:t>
            </a:r>
          </a:p>
          <a:p>
            <a:r>
              <a:rPr lang="nb-NO" dirty="0" err="1" smtClean="0"/>
              <a:t>Biorest</a:t>
            </a:r>
            <a:r>
              <a:rPr lang="nb-NO" dirty="0" smtClean="0"/>
              <a:t> en utfordring i Rogaland</a:t>
            </a:r>
          </a:p>
          <a:p>
            <a:pPr lvl="1"/>
            <a:r>
              <a:rPr lang="nb-NO" dirty="0" smtClean="0"/>
              <a:t>Ligger godt til rette for biogass</a:t>
            </a:r>
          </a:p>
          <a:p>
            <a:pPr lvl="1"/>
            <a:r>
              <a:rPr lang="nb-NO" dirty="0" smtClean="0"/>
              <a:t>K</a:t>
            </a:r>
            <a:r>
              <a:rPr lang="nb-NO" dirty="0" smtClean="0"/>
              <a:t>revende med tanke på </a:t>
            </a:r>
            <a:r>
              <a:rPr lang="nb-NO" dirty="0" err="1" smtClean="0"/>
              <a:t>biorest</a:t>
            </a:r>
            <a:r>
              <a:rPr lang="nb-NO" dirty="0" smtClean="0"/>
              <a:t> </a:t>
            </a:r>
            <a:r>
              <a:rPr lang="nb-NO" dirty="0" smtClean="0"/>
              <a:t>(økt mengde organisk gjødsel)</a:t>
            </a:r>
          </a:p>
          <a:p>
            <a:pPr lvl="1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434D064-F664-49CF-952F-A19CB0D4B21B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436CEFC-E2A8-487F-A5B2-A566719C223D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l="3164" r="316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4294967295"/>
          </p:nvPr>
        </p:nvSpPr>
        <p:spPr>
          <a:xfrm>
            <a:off x="7010400" y="6453188"/>
            <a:ext cx="2133600" cy="355600"/>
          </a:xfrm>
        </p:spPr>
        <p:txBody>
          <a:bodyPr/>
          <a:lstStyle/>
          <a:p>
            <a:pPr>
              <a:defRPr/>
            </a:pPr>
            <a:fld id="{06955768-F73E-4C70-9998-BAD5CE853918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294967295"/>
          </p:nvPr>
        </p:nvSpPr>
        <p:spPr>
          <a:xfrm>
            <a:off x="0" y="6453188"/>
            <a:ext cx="2895600" cy="355600"/>
          </a:xfrm>
        </p:spPr>
        <p:txBody>
          <a:bodyPr/>
          <a:lstStyle/>
          <a:p>
            <a:pPr>
              <a:defRPr/>
            </a:pPr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4294967295"/>
          </p:nvPr>
        </p:nvSpPr>
        <p:spPr>
          <a:xfrm>
            <a:off x="0" y="6453188"/>
            <a:ext cx="539750" cy="355600"/>
          </a:xfrm>
        </p:spPr>
        <p:txBody>
          <a:bodyPr/>
          <a:lstStyle/>
          <a:p>
            <a:pPr>
              <a:defRPr/>
            </a:pPr>
            <a:fld id="{23419D29-D0FA-4EEB-A0C7-23E9BC02F330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kstSylinder 8"/>
          <p:cNvSpPr txBox="1"/>
          <p:nvPr/>
        </p:nvSpPr>
        <p:spPr>
          <a:xfrm>
            <a:off x="1043608" y="836712"/>
            <a:ext cx="5878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Takk for oppmerksomheten!</a:t>
            </a:r>
            <a:endParaRPr lang="nb-NO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3" cstate="print"/>
          <a:srcRect l="36224" t="25830" r="22039" b="33381"/>
          <a:stretch>
            <a:fillRect/>
          </a:stretch>
        </p:blipFill>
        <p:spPr bwMode="auto">
          <a:xfrm>
            <a:off x="755576" y="476672"/>
            <a:ext cx="7632848" cy="466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/>
        </p:nvSpPr>
        <p:spPr>
          <a:xfrm>
            <a:off x="899592" y="522920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Prosessen skal være nedenfra og opp – lokale og regionale prosesser er sentrale.</a:t>
            </a:r>
            <a:endParaRPr lang="nb-NO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369" t="9840" r="15151" b="47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2267744" y="2924944"/>
            <a:ext cx="1152128" cy="58477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nb-NO" sz="1600" dirty="0" smtClean="0"/>
              <a:t>1. Juli 2012</a:t>
            </a:r>
          </a:p>
          <a:p>
            <a:pPr marL="342900" indent="-342900"/>
            <a:endParaRPr lang="nb-NO" sz="16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627784" y="3789040"/>
            <a:ext cx="5940660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b="1" dirty="0" smtClean="0"/>
              <a:t>Felles forståelse for vesentlige vannforvaltningsspørsmål </a:t>
            </a:r>
          </a:p>
          <a:p>
            <a:r>
              <a:rPr lang="nb-NO" sz="1600" b="1" dirty="0" smtClean="0"/>
              <a:t>gir et godt grunnlag for videre samarbeid om forvaltningsplanen</a:t>
            </a:r>
          </a:p>
          <a:p>
            <a:endParaRPr lang="nb-NO" sz="1400" dirty="0"/>
          </a:p>
        </p:txBody>
      </p:sp>
      <p:sp>
        <p:nvSpPr>
          <p:cNvPr id="6" name="Avrundet rektangel 5"/>
          <p:cNvSpPr/>
          <p:nvPr/>
        </p:nvSpPr>
        <p:spPr>
          <a:xfrm>
            <a:off x="1979712" y="1376772"/>
            <a:ext cx="1548172" cy="24482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b-NO" dirty="0" smtClean="0"/>
              <a:t>Prosesser i departementet - </a:t>
            </a:r>
            <a:r>
              <a:rPr lang="nb-NO" b="1" dirty="0" smtClean="0"/>
              <a:t>vannforskriften</a:t>
            </a:r>
            <a:endParaRPr lang="nb-NO" b="1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Det meste av jobben skjer på direktoratsnivå</a:t>
            </a:r>
          </a:p>
          <a:p>
            <a:r>
              <a:rPr lang="nb-NO" sz="2000" dirty="0" smtClean="0"/>
              <a:t>LMD deltar i deltakelse </a:t>
            </a:r>
            <a:r>
              <a:rPr lang="nb-NO" sz="2000" dirty="0" smtClean="0"/>
              <a:t>i departementsgruppa </a:t>
            </a:r>
          </a:p>
          <a:p>
            <a:r>
              <a:rPr lang="nb-NO" sz="2000" dirty="0" smtClean="0"/>
              <a:t>Jordbruksforhandlingene</a:t>
            </a:r>
          </a:p>
          <a:p>
            <a:pPr lvl="1"/>
            <a:r>
              <a:rPr lang="nb-NO" sz="1800" dirty="0" smtClean="0"/>
              <a:t>2011; + 15 mill til RMP og + 5 mill til SMIL til områder med </a:t>
            </a:r>
            <a:r>
              <a:rPr lang="nb-NO" sz="1800" i="1" dirty="0" smtClean="0"/>
              <a:t>vannmiljøutfordringer</a:t>
            </a:r>
          </a:p>
          <a:p>
            <a:pPr lvl="1"/>
            <a:r>
              <a:rPr lang="nb-NO" sz="1800" i="1" dirty="0" smtClean="0"/>
              <a:t>Rogaland fikk 24,9 mill kroner RMP (+0,9)</a:t>
            </a:r>
            <a:endParaRPr lang="nb-NO" sz="1800" i="1" dirty="0" smtClean="0"/>
          </a:p>
          <a:p>
            <a:r>
              <a:rPr lang="nb-NO" sz="2000" dirty="0" smtClean="0"/>
              <a:t>Statsbudsjettet; signaler om satsinger</a:t>
            </a:r>
          </a:p>
          <a:p>
            <a:pPr lvl="1"/>
            <a:r>
              <a:rPr lang="nb-NO" sz="1800" dirty="0" smtClean="0"/>
              <a:t>Styringsdialog med f.eks. </a:t>
            </a:r>
            <a:r>
              <a:rPr lang="nb-NO" sz="1800" dirty="0" smtClean="0"/>
              <a:t>SLF, </a:t>
            </a:r>
            <a:r>
              <a:rPr lang="nb-NO" sz="1800" dirty="0" err="1" smtClean="0"/>
              <a:t>Bioforsk</a:t>
            </a:r>
            <a:r>
              <a:rPr lang="nb-NO" sz="1800" dirty="0" smtClean="0"/>
              <a:t> og FM</a:t>
            </a:r>
            <a:endParaRPr lang="nb-NO" sz="1800" dirty="0" smtClean="0"/>
          </a:p>
          <a:p>
            <a:r>
              <a:rPr lang="nb-NO" sz="2000" dirty="0" smtClean="0"/>
              <a:t>Landbruksmelding </a:t>
            </a:r>
            <a:r>
              <a:rPr lang="nb-NO" sz="2000" dirty="0" smtClean="0"/>
              <a:t>2011 – jordbruket tar sektoransvar</a:t>
            </a:r>
            <a:endParaRPr lang="nb-NO" sz="2000" dirty="0" smtClean="0"/>
          </a:p>
          <a:p>
            <a:r>
              <a:rPr lang="nb-NO" sz="2000" dirty="0" smtClean="0"/>
              <a:t>Videreutvikling av virkemidler, bl.a. revidering av Forskrift om gjødselvarer mv. av organisk opphav</a:t>
            </a:r>
          </a:p>
          <a:p>
            <a:pPr>
              <a:buNone/>
            </a:pPr>
            <a:endParaRPr lang="nb-NO" sz="2000" dirty="0" smtClean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lassholder for bunnteks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Landbruks- og matdepartementet</a:t>
            </a:r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8336" y="0"/>
            <a:ext cx="1955664" cy="633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1600" y="1412776"/>
            <a:ext cx="4896543" cy="4896544"/>
          </a:xfrm>
        </p:spPr>
        <p:txBody>
          <a:bodyPr/>
          <a:lstStyle/>
          <a:p>
            <a:r>
              <a:rPr lang="nb-NO" sz="2000" dirty="0" smtClean="0"/>
              <a:t>Evaluering av RMP – nytte og kostnader for vannmiljøtiltak (SLF)</a:t>
            </a:r>
          </a:p>
          <a:p>
            <a:r>
              <a:rPr lang="nb-NO" sz="2000" dirty="0" smtClean="0"/>
              <a:t>Oppdrag fra MD og LMD til Klif og SLF </a:t>
            </a:r>
            <a:r>
              <a:rPr lang="nb-NO" sz="2000" dirty="0" smtClean="0"/>
              <a:t>:</a:t>
            </a:r>
            <a:endParaRPr lang="nb-NO" sz="2000" dirty="0" smtClean="0"/>
          </a:p>
          <a:p>
            <a:pPr lvl="1"/>
            <a:r>
              <a:rPr lang="nb-NO" sz="1800" dirty="0" smtClean="0"/>
              <a:t>Tiltaksovervåking; hva skjer i andre land – hvordan kan dette løses best i Norge </a:t>
            </a:r>
          </a:p>
          <a:p>
            <a:pPr lvl="1"/>
            <a:r>
              <a:rPr lang="nb-NO" sz="1800" dirty="0" smtClean="0"/>
              <a:t>Juli 2012</a:t>
            </a:r>
            <a:br>
              <a:rPr lang="nb-NO" sz="1800" dirty="0" smtClean="0"/>
            </a:br>
            <a:endParaRPr lang="nb-NO" sz="1800" dirty="0" smtClean="0"/>
          </a:p>
          <a:p>
            <a:r>
              <a:rPr lang="nb-NO" sz="2000" dirty="0" err="1" smtClean="0"/>
              <a:t>Bioforsk-prosjekt</a:t>
            </a:r>
            <a:r>
              <a:rPr lang="nb-NO" sz="2000" dirty="0" smtClean="0"/>
              <a:t> fra LMD:</a:t>
            </a:r>
          </a:p>
          <a:p>
            <a:pPr lvl="1"/>
            <a:r>
              <a:rPr lang="nb-NO" sz="1800" dirty="0" smtClean="0"/>
              <a:t>Se nærmere på tiltakseffekter og overførbarhet/oppskalering til områder uten målinger </a:t>
            </a:r>
          </a:p>
          <a:p>
            <a:pPr lvl="1"/>
            <a:r>
              <a:rPr lang="nb-NO" sz="1800" dirty="0" smtClean="0"/>
              <a:t>Frist 31.12.2012</a:t>
            </a:r>
            <a:br>
              <a:rPr lang="nb-NO" sz="1800" dirty="0" smtClean="0"/>
            </a:br>
            <a:endParaRPr lang="nb-NO" sz="1800" dirty="0" smtClean="0"/>
          </a:p>
          <a:p>
            <a:pPr lvl="1">
              <a:buNone/>
            </a:pPr>
            <a:endParaRPr lang="nb-NO" sz="1600" dirty="0" smtClean="0"/>
          </a:p>
          <a:p>
            <a:pPr lvl="1">
              <a:buNone/>
            </a:pPr>
            <a:endParaRPr lang="nb-NO" sz="1600" dirty="0"/>
          </a:p>
        </p:txBody>
      </p:sp>
      <p:sp>
        <p:nvSpPr>
          <p:cNvPr id="5" name="Tittel 2"/>
          <p:cNvSpPr>
            <a:spLocks noGrp="1"/>
          </p:cNvSpPr>
          <p:nvPr>
            <p:ph type="title"/>
          </p:nvPr>
        </p:nvSpPr>
        <p:spPr>
          <a:xfrm>
            <a:off x="755650" y="296652"/>
            <a:ext cx="7589838" cy="1187661"/>
          </a:xfrm>
          <a:noFill/>
        </p:spPr>
        <p:txBody>
          <a:bodyPr/>
          <a:lstStyle/>
          <a:p>
            <a:r>
              <a:rPr lang="nb-NO" dirty="0" smtClean="0"/>
              <a:t>Pågående prosesser </a:t>
            </a:r>
            <a:r>
              <a:rPr lang="nb-NO" dirty="0" smtClean="0"/>
              <a:t>departementet </a:t>
            </a:r>
            <a:r>
              <a:rPr lang="nb-NO" dirty="0" smtClean="0"/>
              <a:t>– relatert til </a:t>
            </a:r>
            <a:r>
              <a:rPr lang="nb-NO" dirty="0" smtClean="0"/>
              <a:t>vannforskriften</a:t>
            </a:r>
            <a:endParaRPr lang="nb-NO" dirty="0"/>
          </a:p>
        </p:txBody>
      </p:sp>
      <p:pic>
        <p:nvPicPr>
          <p:cNvPr id="6" name="Picture 2" descr="C:\Users\joragb\AppData\Local\Microsoft\Windows\Temporary Internet Files\Content.Outlook\3WB1EBSW\ikke pløyd forsenkning vannvei_ra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9768" r="25909"/>
          <a:stretch>
            <a:fillRect/>
          </a:stretch>
        </p:blipFill>
        <p:spPr bwMode="auto">
          <a:xfrm>
            <a:off x="6372200" y="1556792"/>
            <a:ext cx="24513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Sylinder 6"/>
          <p:cNvSpPr txBox="1"/>
          <p:nvPr/>
        </p:nvSpPr>
        <p:spPr>
          <a:xfrm>
            <a:off x="7452320" y="5877272"/>
            <a:ext cx="1390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Foto: Bioforsk</a:t>
            </a:r>
            <a:endParaRPr lang="nb-N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768752" cy="864096"/>
          </a:xfrm>
          <a:solidFill>
            <a:srgbClr val="9DC58F"/>
          </a:solidFill>
        </p:spPr>
        <p:txBody>
          <a:bodyPr/>
          <a:lstStyle/>
          <a:p>
            <a:r>
              <a:rPr lang="nb-NO" b="1" dirty="0" smtClean="0"/>
              <a:t>Grunnlaget er godt, men…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268760"/>
            <a:ext cx="6912768" cy="5112568"/>
          </a:xfrm>
        </p:spPr>
        <p:txBody>
          <a:bodyPr/>
          <a:lstStyle/>
          <a:p>
            <a:r>
              <a:rPr lang="nb-NO" sz="2000" dirty="0" smtClean="0"/>
              <a:t>Gjennomgående god kompetanse – men stadig behov for vedlikehold og styrking</a:t>
            </a:r>
          </a:p>
          <a:p>
            <a:r>
              <a:rPr lang="nb-NO" sz="2000" dirty="0" smtClean="0"/>
              <a:t>Virkemidlene stort sett på plass</a:t>
            </a:r>
          </a:p>
          <a:p>
            <a:pPr lvl="1"/>
            <a:r>
              <a:rPr lang="nb-NO" dirty="0" smtClean="0"/>
              <a:t>Behov for </a:t>
            </a:r>
            <a:r>
              <a:rPr lang="nb-NO" dirty="0" smtClean="0"/>
              <a:t>mer </a:t>
            </a:r>
            <a:r>
              <a:rPr lang="nb-NO" b="1" dirty="0" smtClean="0"/>
              <a:t>kunnskap</a:t>
            </a:r>
            <a:r>
              <a:rPr lang="nb-NO" dirty="0" smtClean="0"/>
              <a:t> </a:t>
            </a:r>
            <a:r>
              <a:rPr lang="nb-NO" dirty="0" smtClean="0"/>
              <a:t>om effekter, kostnader og nytte, klimapåvirkning</a:t>
            </a:r>
          </a:p>
          <a:p>
            <a:pPr lvl="1"/>
            <a:r>
              <a:rPr lang="nb-NO" dirty="0" smtClean="0"/>
              <a:t>Behov for ytterligere </a:t>
            </a:r>
            <a:r>
              <a:rPr lang="nb-NO" b="1" dirty="0" smtClean="0"/>
              <a:t>målretting av virkemidler</a:t>
            </a:r>
            <a:endParaRPr lang="nb-NO" b="1" dirty="0" smtClean="0"/>
          </a:p>
          <a:p>
            <a:pPr lvl="1"/>
            <a:r>
              <a:rPr lang="nb-NO" b="1" dirty="0" smtClean="0"/>
              <a:t>Formidling</a:t>
            </a:r>
            <a:r>
              <a:rPr lang="nb-NO" dirty="0" smtClean="0"/>
              <a:t> </a:t>
            </a:r>
          </a:p>
          <a:p>
            <a:r>
              <a:rPr lang="nb-NO" sz="2000" dirty="0" smtClean="0"/>
              <a:t>Forvaltningsplaner m/tiltaksprogram 2015-2020:</a:t>
            </a:r>
          </a:p>
          <a:p>
            <a:pPr lvl="1"/>
            <a:r>
              <a:rPr lang="nb-NO" dirty="0" smtClean="0"/>
              <a:t>Grunnlaget for gode planer legges lokalt</a:t>
            </a:r>
          </a:p>
          <a:p>
            <a:pPr lvl="2"/>
            <a:r>
              <a:rPr lang="nb-NO" dirty="0" smtClean="0"/>
              <a:t>Samarbeid på tvers av sektorer og langs vassdrag, engasjement, involvering, </a:t>
            </a:r>
            <a:r>
              <a:rPr lang="nb-NO" dirty="0" smtClean="0"/>
              <a:t>kunnskap</a:t>
            </a: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5569774" cy="450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589838" cy="864096"/>
          </a:xfrm>
          <a:solidFill>
            <a:srgbClr val="9DC58F"/>
          </a:solidFill>
        </p:spPr>
        <p:txBody>
          <a:bodyPr/>
          <a:lstStyle/>
          <a:p>
            <a:pPr algn="ctr"/>
            <a:r>
              <a:rPr lang="nb-NO" sz="2000" b="1" dirty="0" smtClean="0"/>
              <a:t>Revidering av Forskrift om gjødselvarer mv. av organisk opphav 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589838" cy="648072"/>
          </a:xfrm>
          <a:solidFill>
            <a:srgbClr val="9DC58F"/>
          </a:solidFill>
        </p:spPr>
        <p:txBody>
          <a:bodyPr/>
          <a:lstStyle/>
          <a:p>
            <a:pPr algn="ctr"/>
            <a:r>
              <a:rPr lang="nb-NO" sz="2000" b="1" dirty="0" smtClean="0"/>
              <a:t>Revidering av Forskrift om gjødselvarer mv. av organisk opphav </a:t>
            </a:r>
            <a:endParaRPr lang="nb-NO" sz="2000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24744"/>
            <a:ext cx="7849121" cy="5256584"/>
          </a:xfrm>
        </p:spPr>
        <p:txBody>
          <a:bodyPr/>
          <a:lstStyle/>
          <a:p>
            <a:r>
              <a:rPr lang="nb-NO" dirty="0" smtClean="0"/>
              <a:t>Økt </a:t>
            </a:r>
            <a:r>
              <a:rPr lang="nb-NO" dirty="0" smtClean="0"/>
              <a:t>kompetanse og oppmerksomhet om klima og miljø i landbruket</a:t>
            </a:r>
          </a:p>
          <a:p>
            <a:r>
              <a:rPr lang="nb-NO" dirty="0" smtClean="0"/>
              <a:t>Endra praksis (fôring, ytelse, spredemetoder, lagring)</a:t>
            </a:r>
          </a:p>
          <a:p>
            <a:r>
              <a:rPr lang="nb-NO" dirty="0" smtClean="0"/>
              <a:t>Teknologiutvikling (spredemetoder, lagring)</a:t>
            </a:r>
          </a:p>
          <a:p>
            <a:r>
              <a:rPr lang="nb-NO" dirty="0" smtClean="0"/>
              <a:t>Nye gjødselslag (</a:t>
            </a:r>
            <a:r>
              <a:rPr lang="nb-NO" dirty="0" err="1" smtClean="0"/>
              <a:t>biorest</a:t>
            </a:r>
            <a:r>
              <a:rPr lang="nb-NO" dirty="0" smtClean="0"/>
              <a:t>, slamprodukter, kompost osv.).</a:t>
            </a:r>
          </a:p>
          <a:p>
            <a:pPr>
              <a:buNone/>
            </a:pPr>
            <a:endParaRPr lang="nb-NO" sz="2000" b="1" dirty="0" smtClean="0"/>
          </a:p>
          <a:p>
            <a:pPr lvl="1"/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56" y="4185084"/>
            <a:ext cx="7884368" cy="21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 Aktuelle problemstillinger i forskriftsarbeidet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Deling </a:t>
            </a:r>
            <a:r>
              <a:rPr lang="nb-NO" dirty="0" smtClean="0"/>
              <a:t>av dagens forskrift? </a:t>
            </a:r>
            <a:r>
              <a:rPr lang="nb-NO" dirty="0" smtClean="0"/>
              <a:t>(1)tilvirkning/salg </a:t>
            </a:r>
            <a:r>
              <a:rPr lang="nb-NO" dirty="0" smtClean="0"/>
              <a:t>– </a:t>
            </a:r>
            <a:r>
              <a:rPr lang="nb-NO" dirty="0" smtClean="0"/>
              <a:t>2) bondens </a:t>
            </a:r>
            <a:r>
              <a:rPr lang="nb-NO" dirty="0" smtClean="0"/>
              <a:t>lagring og bruk)</a:t>
            </a:r>
          </a:p>
          <a:p>
            <a:r>
              <a:rPr lang="nb-NO" dirty="0" smtClean="0"/>
              <a:t>Regional differensiering? – Balansere regelverk </a:t>
            </a:r>
            <a:r>
              <a:rPr lang="nb-NO" dirty="0" smtClean="0"/>
              <a:t>i forhold til miljøutfordringer </a:t>
            </a:r>
            <a:r>
              <a:rPr lang="nb-NO" dirty="0" smtClean="0"/>
              <a:t>(vannmiljø)?</a:t>
            </a:r>
          </a:p>
          <a:p>
            <a:pPr marL="358775" indent="-358775"/>
            <a:r>
              <a:rPr lang="nb-NO" dirty="0" smtClean="0"/>
              <a:t>Regelverket for organiske gjødselvarer må også koordineres med EU prosesser, revisjon av </a:t>
            </a:r>
            <a:r>
              <a:rPr lang="nb-NO" dirty="0" err="1" smtClean="0"/>
              <a:t>Gøteborgprotokollen</a:t>
            </a:r>
            <a:r>
              <a:rPr lang="nb-NO" dirty="0" smtClean="0"/>
              <a:t> mm.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34D064-F664-49CF-952F-A19CB0D4B21B}" type="datetime4">
              <a:rPr lang="nb-NO" smtClean="0"/>
              <a:pPr>
                <a:defRPr/>
              </a:pPr>
              <a:t>19. januar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6CEFC-E2A8-487F-A5B2-A566719C223D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MAL">
  <a:themeElements>
    <a:clrScheme name="LMD fargepalett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A1C8B6"/>
      </a:accent1>
      <a:accent2>
        <a:srgbClr val="B25417"/>
      </a:accent2>
      <a:accent3>
        <a:srgbClr val="004250"/>
      </a:accent3>
      <a:accent4>
        <a:srgbClr val="A8BCD4"/>
      </a:accent4>
      <a:accent5>
        <a:srgbClr val="92D050"/>
      </a:accent5>
      <a:accent6>
        <a:srgbClr val="FFC000"/>
      </a:accent6>
      <a:hlink>
        <a:srgbClr val="B25417"/>
      </a:hlink>
      <a:folHlink>
        <a:srgbClr val="3C3C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MAL ­engelsk">
  <a:themeElements>
    <a:clrScheme name="LMD fargepalett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A1C8B6"/>
      </a:accent1>
      <a:accent2>
        <a:srgbClr val="B25417"/>
      </a:accent2>
      <a:accent3>
        <a:srgbClr val="004250"/>
      </a:accent3>
      <a:accent4>
        <a:srgbClr val="A8BCD4"/>
      </a:accent4>
      <a:accent5>
        <a:srgbClr val="92D050"/>
      </a:accent5>
      <a:accent6>
        <a:srgbClr val="FFC000"/>
      </a:accent6>
      <a:hlink>
        <a:srgbClr val="B25417"/>
      </a:hlink>
      <a:folHlink>
        <a:srgbClr val="3C3C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</TotalTime>
  <Words>433</Words>
  <Application>Microsoft Office PowerPoint</Application>
  <PresentationFormat>Skjermfremvisning (4:3)</PresentationFormat>
  <Paragraphs>77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12</vt:i4>
      </vt:variant>
    </vt:vector>
  </HeadingPairs>
  <TitlesOfParts>
    <vt:vector size="14" baseType="lpstr">
      <vt:lpstr>DEPMAL</vt:lpstr>
      <vt:lpstr>DEPMAL ­engelsk</vt:lpstr>
      <vt:lpstr>Vannforskriften og revidering av forskrift om organisk gjødselvare</vt:lpstr>
      <vt:lpstr>Lysbilde 2</vt:lpstr>
      <vt:lpstr>Lysbilde 3</vt:lpstr>
      <vt:lpstr>Prosesser i departementet - vannforskriften</vt:lpstr>
      <vt:lpstr>Pågående prosesser departementet – relatert til vannforskriften</vt:lpstr>
      <vt:lpstr>Grunnlaget er godt, men…</vt:lpstr>
      <vt:lpstr>Revidering av Forskrift om gjødselvarer mv. av organisk opphav </vt:lpstr>
      <vt:lpstr>Revidering av Forskrift om gjødselvarer mv. av organisk opphav </vt:lpstr>
      <vt:lpstr>     Aktuelle problemstillinger i forskriftsarbeidet</vt:lpstr>
      <vt:lpstr>Grunnlagsmateriale</vt:lpstr>
      <vt:lpstr>Biogass og biorest</vt:lpstr>
      <vt:lpstr>Lysbilde 12</vt:lpstr>
    </vt:vector>
  </TitlesOfParts>
  <Company>Departementenes servicesenter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Mowinckel Hild</dc:creator>
  <cp:lastModifiedBy>Frode Lyssandtræ</cp:lastModifiedBy>
  <cp:revision>238</cp:revision>
  <dcterms:created xsi:type="dcterms:W3CDTF">2010-11-05T13:35:06Z</dcterms:created>
  <dcterms:modified xsi:type="dcterms:W3CDTF">2012-01-19T13:53:51Z</dcterms:modified>
</cp:coreProperties>
</file>