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5" r:id="rId2"/>
    <p:sldId id="346" r:id="rId3"/>
    <p:sldId id="284" r:id="rId4"/>
    <p:sldId id="287" r:id="rId5"/>
    <p:sldId id="288" r:id="rId6"/>
    <p:sldId id="289" r:id="rId7"/>
    <p:sldId id="342" r:id="rId8"/>
    <p:sldId id="343" r:id="rId9"/>
    <p:sldId id="344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20FD78-C298-C81B-D5DF-183235870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103A598-A4FF-B114-F41E-D631D55F1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32BE580-D546-3B99-FAA4-C35F94B77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2126-F5AF-4265-8E75-ACE264A08D62}" type="datetimeFigureOut">
              <a:rPr lang="nb-NO" smtClean="0"/>
              <a:t>31.10.2023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03EBB74-F173-C5D7-1668-89D5093C6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BCCAC50-C3F8-4C43-3B13-46AA5A024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3C96-3868-4917-A95D-22F061E06C5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57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A642B6-0ED2-1B4E-FDDF-F75D975ED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1EA50BC-594F-943A-ADAD-77D4EE5B0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E81E0B0-AB57-0357-460A-073050C81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2126-F5AF-4265-8E75-ACE264A08D62}" type="datetimeFigureOut">
              <a:rPr lang="nb-NO" smtClean="0"/>
              <a:t>31.10.2023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E95A57B-6CBF-9851-ECB6-066E60D9D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DFD4F93-4058-D9D2-3EE8-157571E31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3C96-3868-4917-A95D-22F061E06C5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7496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5BF0296-CA40-D8DA-6EC2-0C8A06F1C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3BF3EA8-E28A-E421-A2C9-D92C4E08B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BCA39DC-AE72-BDB4-ADEE-DD7CD820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2126-F5AF-4265-8E75-ACE264A08D62}" type="datetimeFigureOut">
              <a:rPr lang="nb-NO" smtClean="0"/>
              <a:t>31.10.2023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FC87A-9D72-372E-FAA5-AC7A7A658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9908091-C103-AEB9-0681-44153CC70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3C96-3868-4917-A95D-22F061E06C5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2214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VikenSkog_PPT-mal_underlag-4_lav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2869435"/>
            <a:ext cx="12192000" cy="111532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0218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nholdsdeler neg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574545"/>
            <a:ext cx="12192000" cy="6283455"/>
          </a:xfrm>
          <a:prstGeom prst="rect">
            <a:avLst/>
          </a:prstGeom>
          <a:solidFill>
            <a:srgbClr val="2525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10" name="Rektangel 9"/>
          <p:cNvSpPr/>
          <p:nvPr userDrawn="1"/>
        </p:nvSpPr>
        <p:spPr>
          <a:xfrm>
            <a:off x="0" y="6551829"/>
            <a:ext cx="12192000" cy="30617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11" name="Rektangel 10"/>
          <p:cNvSpPr/>
          <p:nvPr userDrawn="1"/>
        </p:nvSpPr>
        <p:spPr>
          <a:xfrm>
            <a:off x="5887369" y="6461437"/>
            <a:ext cx="422184" cy="39656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12" name="Rektangel 11"/>
          <p:cNvSpPr/>
          <p:nvPr userDrawn="1"/>
        </p:nvSpPr>
        <p:spPr>
          <a:xfrm>
            <a:off x="0" y="1"/>
            <a:ext cx="12192000" cy="5745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pic>
        <p:nvPicPr>
          <p:cNvPr id="13" name="Bilde 12" descr="VikenSkog_logo_neg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592" y="5828876"/>
            <a:ext cx="1072545" cy="65272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37072" y="2051911"/>
            <a:ext cx="4421009" cy="4092533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>
              <a:defRPr sz="1867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61F54-4374-C442-AD04-6290F40DDA1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sz="half" idx="13"/>
          </p:nvPr>
        </p:nvSpPr>
        <p:spPr>
          <a:xfrm>
            <a:off x="6002842" y="2051911"/>
            <a:ext cx="4421009" cy="4092533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>
              <a:defRPr sz="1867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1554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E87748-05F6-7D53-CCC8-58BE11A64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7105CE-E949-19B8-58D6-49C7C40AB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5EC1858-BD30-564B-FE0D-2A6DD636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2126-F5AF-4265-8E75-ACE264A08D62}" type="datetimeFigureOut">
              <a:rPr lang="nb-NO" smtClean="0"/>
              <a:t>31.10.2023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FD3BF93-3262-8D04-047E-32C5F9961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BE61252-4F15-E7A3-37BB-48E071B1B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3C96-3868-4917-A95D-22F061E06C5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517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E8DD31-FE06-069C-4F54-193584735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D0872D1-E760-A123-6EAF-CD83225DC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7CBB999-585B-962D-A79B-4F08F3E5F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2126-F5AF-4265-8E75-ACE264A08D62}" type="datetimeFigureOut">
              <a:rPr lang="nb-NO" smtClean="0"/>
              <a:t>31.10.2023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BE29E25-FF09-8C67-E07A-D4096FBA7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C41E582-8284-7A01-DB8A-2C10A8F22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3C96-3868-4917-A95D-22F061E06C5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013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3E0E25-1FAD-8BF4-F42E-82ADFD592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B1A6A29-FB4E-5BA1-3D90-8D463A0D5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7FE4DE4-7B8D-0B09-3627-5569E54B2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36FCDC8-D02F-F7CB-69AE-E71018F05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2126-F5AF-4265-8E75-ACE264A08D62}" type="datetimeFigureOut">
              <a:rPr lang="nb-NO" smtClean="0"/>
              <a:t>31.10.2023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24EE399-4080-0570-5625-EC91C67B3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C1A14B0-44B9-D7A2-3A28-2557B0804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3C96-3868-4917-A95D-22F061E06C5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147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60DE8D-CF05-9938-5455-D8E22F4FF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4ECC95B-D1A6-3C7C-66CF-EE4591485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A4879AA-D071-4C1D-7C70-A5738996F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09BF951-DA2B-011B-AAD9-B7E21379BF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CD6152C-392B-94C9-5DEA-59CF3ABD11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1BD1D28-66E7-D8B4-EE7B-531B3296A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2126-F5AF-4265-8E75-ACE264A08D62}" type="datetimeFigureOut">
              <a:rPr lang="nb-NO" smtClean="0"/>
              <a:t>31.10.2023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1E5CD0F-9775-B619-5CB7-9221EE130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C7DBA2F-20FE-7870-E1D4-A90E6F50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3C96-3868-4917-A95D-22F061E06C5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1813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E873A6-FA15-A037-F2CD-DBF5F2AC8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4F0EB20-7F60-F761-612B-76590AC30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2126-F5AF-4265-8E75-ACE264A08D62}" type="datetimeFigureOut">
              <a:rPr lang="nb-NO" smtClean="0"/>
              <a:t>31.10.2023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FA89B25-CE59-4D59-9A6C-E773A6F5A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FBB88F8-7304-AE11-AD66-B9D623D29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3C96-3868-4917-A95D-22F061E06C5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572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7EFC2D6-B9D8-661F-BECA-08EA56D79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2126-F5AF-4265-8E75-ACE264A08D62}" type="datetimeFigureOut">
              <a:rPr lang="nb-NO" smtClean="0"/>
              <a:t>31.10.2023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A33344B-F65A-F92C-2083-BC798AC38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1AE52C5-7E7C-462E-E272-B317D13F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3C96-3868-4917-A95D-22F061E06C5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0134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2E640C-2CC4-40E9-DFA8-3EF9A5891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CB1F4D-E9F8-D372-11BC-9821880EE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7D75675-A0F8-4D9F-269C-D952F505C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00A46CA-C674-D50D-E5FF-54B081B89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2126-F5AF-4265-8E75-ACE264A08D62}" type="datetimeFigureOut">
              <a:rPr lang="nb-NO" smtClean="0"/>
              <a:t>31.10.2023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AC2343-6806-0AAC-21CA-1D098D297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C226EB2-B657-A9CE-A343-AD20E7FDD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3C96-3868-4917-A95D-22F061E06C5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691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DBEBD6-396D-B2CF-9C12-6CBE28DA4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7687F40-36EA-2A70-2E5B-2DCAFAC771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4060DAE-BD91-7E4C-10E8-64A24502A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A022795-7769-04B7-AE70-E9F2DB786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2126-F5AF-4265-8E75-ACE264A08D62}" type="datetimeFigureOut">
              <a:rPr lang="nb-NO" smtClean="0"/>
              <a:t>31.10.2023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95FA972-C713-92DC-2752-FAFD33D4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ECF8490-8A39-42F6-AE89-1A71DD899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3C96-3868-4917-A95D-22F061E06C5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770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48F9F2CA-0603-ECA7-BF97-34315C5A6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5A38D2-8E65-D217-67E9-F39CDC313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A31602E-7432-AB50-2196-A630C394A6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F2126-F5AF-4265-8E75-ACE264A08D62}" type="datetimeFigureOut">
              <a:rPr lang="nb-NO" smtClean="0"/>
              <a:t>31.10.2023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53534-8AEC-8B86-12FB-3179F467A3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03BFE28-7EBC-ADEB-D5E4-BE83B6F2F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73C96-3868-4917-A95D-22F061E06C5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470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622C40-861F-4595-BC53-75ABD562B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Situasjon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99224D-2D40-4F25-8F4E-E6E8580DD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err="1"/>
              <a:t>Tømmerkjøpere</a:t>
            </a:r>
            <a:r>
              <a:rPr lang="nb-NO" dirty="0"/>
              <a:t> får ikke solgt tømmer som ikke er sertifisert etter PEFC skogstandard</a:t>
            </a:r>
          </a:p>
          <a:p>
            <a:r>
              <a:rPr lang="nb-NO" dirty="0"/>
              <a:t>Eiendommer over 50 dekar må ha minimum Miljøregistrering i Skog(MIS) for å kunne levere tømmer</a:t>
            </a:r>
          </a:p>
          <a:p>
            <a:r>
              <a:rPr lang="nb-NO" dirty="0"/>
              <a:t>MIS registreringer har en godkjent levetid på 15 år, kan utvides med inntil to år om det er et pågående revisjonsprosjekt.</a:t>
            </a:r>
          </a:p>
          <a:p>
            <a:r>
              <a:rPr lang="nb-NO" dirty="0"/>
              <a:t>Skogbruksplan i Rakkestad kommune er fra 2008.</a:t>
            </a:r>
          </a:p>
          <a:p>
            <a:r>
              <a:rPr lang="nb-NO" dirty="0"/>
              <a:t>Prosjekt er startet sommeren 2023</a:t>
            </a:r>
          </a:p>
          <a:p>
            <a:r>
              <a:rPr lang="nb-NO" dirty="0"/>
              <a:t>Prosjektgruppa har basert på en vurdering av kvalitet og pris innstilt Viken Skog til å utføre takstoppdraget.</a:t>
            </a:r>
          </a:p>
          <a:p>
            <a:pPr lvl="1"/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7775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05B76-ED43-ABE4-97F1-1A8FA0A3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Medlemmer i takstutvalget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3FFD19-5958-F131-3482-2C92AA15A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162004"/>
              </p:ext>
            </p:extLst>
          </p:nvPr>
        </p:nvGraphicFramePr>
        <p:xfrm>
          <a:off x="838199" y="2093770"/>
          <a:ext cx="7807038" cy="35529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7251">
                  <a:extLst>
                    <a:ext uri="{9D8B030D-6E8A-4147-A177-3AD203B41FA5}">
                      <a16:colId xmlns:a16="http://schemas.microsoft.com/office/drawing/2014/main" val="1214622464"/>
                    </a:ext>
                  </a:extLst>
                </a:gridCol>
                <a:gridCol w="2225090">
                  <a:extLst>
                    <a:ext uri="{9D8B030D-6E8A-4147-A177-3AD203B41FA5}">
                      <a16:colId xmlns:a16="http://schemas.microsoft.com/office/drawing/2014/main" val="3493528887"/>
                    </a:ext>
                  </a:extLst>
                </a:gridCol>
                <a:gridCol w="3554697">
                  <a:extLst>
                    <a:ext uri="{9D8B030D-6E8A-4147-A177-3AD203B41FA5}">
                      <a16:colId xmlns:a16="http://schemas.microsoft.com/office/drawing/2014/main" val="719487962"/>
                    </a:ext>
                  </a:extLst>
                </a:gridCol>
              </a:tblGrid>
              <a:tr h="263996">
                <a:tc>
                  <a:txBody>
                    <a:bodyPr/>
                    <a:lstStyle/>
                    <a:p>
                      <a:r>
                        <a:rPr lang="nb-NO" sz="1150">
                          <a:effectLst/>
                        </a:rPr>
                        <a:t>Leder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>
                          <a:effectLst/>
                        </a:rPr>
                        <a:t>Ole-Petter Holene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150">
                          <a:effectLst/>
                        </a:rPr>
                        <a:t>Smaalenene Skogeierlag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6546332"/>
                  </a:ext>
                </a:extLst>
              </a:tr>
              <a:tr h="252996">
                <a:tc>
                  <a:txBody>
                    <a:bodyPr/>
                    <a:lstStyle/>
                    <a:p>
                      <a:r>
                        <a:rPr lang="nb-NO" sz="1150">
                          <a:effectLst/>
                        </a:rPr>
                        <a:t>Medlem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150">
                          <a:effectLst/>
                        </a:rPr>
                        <a:t>Ole Ludvig Gjøby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150" dirty="0">
                          <a:effectLst/>
                        </a:rPr>
                        <a:t>Smaalenene Skogeierlag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074249"/>
                  </a:ext>
                </a:extLst>
              </a:tr>
              <a:tr h="252996">
                <a:tc>
                  <a:txBody>
                    <a:bodyPr/>
                    <a:lstStyle/>
                    <a:p>
                      <a:r>
                        <a:rPr lang="nb-NO" sz="1150">
                          <a:effectLst/>
                        </a:rPr>
                        <a:t>Medlem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150">
                          <a:effectLst/>
                        </a:rPr>
                        <a:t>Ole Fredrik Herrebrøden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150">
                          <a:effectLst/>
                        </a:rPr>
                        <a:t>Berg Skogeierlag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7785616"/>
                  </a:ext>
                </a:extLst>
              </a:tr>
              <a:tr h="1770974">
                <a:tc>
                  <a:txBody>
                    <a:bodyPr/>
                    <a:lstStyle/>
                    <a:p>
                      <a:r>
                        <a:rPr lang="nb-NO" sz="1150">
                          <a:effectLst/>
                        </a:rPr>
                        <a:t>Medlem</a:t>
                      </a:r>
                      <a:endParaRPr lang="en-US" sz="1200">
                        <a:effectLst/>
                      </a:endParaRPr>
                    </a:p>
                    <a:p>
                      <a:r>
                        <a:rPr lang="nb-NO" sz="1150">
                          <a:effectLst/>
                        </a:rPr>
                        <a:t>Medlem</a:t>
                      </a:r>
                      <a:endParaRPr lang="en-US" sz="1200">
                        <a:effectLst/>
                      </a:endParaRPr>
                    </a:p>
                    <a:p>
                      <a:r>
                        <a:rPr lang="nb-NO" sz="1150">
                          <a:effectLst/>
                        </a:rPr>
                        <a:t>Medlem</a:t>
                      </a:r>
                      <a:endParaRPr lang="en-US" sz="1200">
                        <a:effectLst/>
                      </a:endParaRPr>
                    </a:p>
                    <a:p>
                      <a:r>
                        <a:rPr lang="nb-NO" sz="1150">
                          <a:effectLst/>
                        </a:rPr>
                        <a:t>Medlem</a:t>
                      </a:r>
                      <a:endParaRPr lang="en-US" sz="1200">
                        <a:effectLst/>
                      </a:endParaRPr>
                    </a:p>
                    <a:p>
                      <a:r>
                        <a:rPr lang="nb-NO" sz="1150">
                          <a:effectLst/>
                        </a:rPr>
                        <a:t>Medlem</a:t>
                      </a:r>
                      <a:endParaRPr lang="en-US" sz="1200">
                        <a:effectLst/>
                      </a:endParaRPr>
                    </a:p>
                    <a:p>
                      <a:r>
                        <a:rPr lang="nb-NO" sz="1150">
                          <a:effectLst/>
                        </a:rPr>
                        <a:t>Medlem</a:t>
                      </a:r>
                      <a:endParaRPr lang="en-US" sz="1200">
                        <a:effectLst/>
                      </a:endParaRPr>
                    </a:p>
                    <a:p>
                      <a:r>
                        <a:rPr lang="nb-NO" sz="115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>
                          <a:effectLst/>
                        </a:rPr>
                        <a:t>Ole Martin </a:t>
                      </a:r>
                      <a:r>
                        <a:rPr lang="en-US" sz="1150" dirty="0" err="1">
                          <a:effectLst/>
                        </a:rPr>
                        <a:t>Kynningsrud</a:t>
                      </a:r>
                      <a:endParaRPr lang="en-US" sz="1200" dirty="0">
                        <a:effectLst/>
                      </a:endParaRPr>
                    </a:p>
                    <a:p>
                      <a:r>
                        <a:rPr lang="en-US" sz="1150" dirty="0">
                          <a:effectLst/>
                        </a:rPr>
                        <a:t>Ingvar Seeland</a:t>
                      </a:r>
                      <a:endParaRPr lang="en-US" sz="1200" dirty="0">
                        <a:effectLst/>
                      </a:endParaRPr>
                    </a:p>
                    <a:p>
                      <a:r>
                        <a:rPr lang="en-US" sz="1150" dirty="0" err="1">
                          <a:effectLst/>
                        </a:rPr>
                        <a:t>Bror</a:t>
                      </a:r>
                      <a:r>
                        <a:rPr lang="en-US" sz="1150" dirty="0">
                          <a:effectLst/>
                        </a:rPr>
                        <a:t> </a:t>
                      </a:r>
                      <a:r>
                        <a:rPr lang="en-US" sz="1150" dirty="0" err="1">
                          <a:effectLst/>
                        </a:rPr>
                        <a:t>Skansen</a:t>
                      </a:r>
                      <a:endParaRPr lang="en-US" sz="1200" dirty="0">
                        <a:effectLst/>
                      </a:endParaRPr>
                    </a:p>
                    <a:p>
                      <a:r>
                        <a:rPr lang="nb-NO" sz="1150" dirty="0">
                          <a:effectLst/>
                        </a:rPr>
                        <a:t>Tor Vidar Nikolaisen</a:t>
                      </a:r>
                      <a:endParaRPr lang="en-US" sz="1200" dirty="0">
                        <a:effectLst/>
                      </a:endParaRPr>
                    </a:p>
                    <a:p>
                      <a:r>
                        <a:rPr lang="nb-NO" sz="1150" dirty="0">
                          <a:effectLst/>
                        </a:rPr>
                        <a:t>Stein Aasgaard</a:t>
                      </a:r>
                      <a:endParaRPr lang="en-US" sz="1200" dirty="0">
                        <a:effectLst/>
                      </a:endParaRPr>
                    </a:p>
                    <a:p>
                      <a:r>
                        <a:rPr lang="nb-NO" sz="1150" dirty="0">
                          <a:effectLst/>
                        </a:rPr>
                        <a:t>Erling </a:t>
                      </a:r>
                      <a:r>
                        <a:rPr lang="nb-NO" sz="1150" dirty="0" err="1">
                          <a:effectLst/>
                        </a:rPr>
                        <a:t>Dehnes</a:t>
                      </a:r>
                      <a:endParaRPr lang="en-US" sz="1200" dirty="0">
                        <a:effectLst/>
                      </a:endParaRPr>
                    </a:p>
                    <a:p>
                      <a:r>
                        <a:rPr lang="en-US" sz="115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150" dirty="0">
                          <a:effectLst/>
                        </a:rPr>
                        <a:t>Berg Skogeierlag</a:t>
                      </a:r>
                      <a:endParaRPr lang="en-US" sz="1200" dirty="0">
                        <a:effectLst/>
                      </a:endParaRPr>
                    </a:p>
                    <a:p>
                      <a:r>
                        <a:rPr lang="nb-NO" sz="1150" dirty="0">
                          <a:effectLst/>
                        </a:rPr>
                        <a:t>Degernes Skogeierlag</a:t>
                      </a:r>
                      <a:endParaRPr lang="en-US" sz="1200" dirty="0">
                        <a:effectLst/>
                      </a:endParaRPr>
                    </a:p>
                    <a:p>
                      <a:r>
                        <a:rPr lang="nn-NO" sz="1150" dirty="0">
                          <a:effectLst/>
                        </a:rPr>
                        <a:t>Viken Skog SA</a:t>
                      </a:r>
                      <a:endParaRPr lang="en-US" sz="1200" dirty="0">
                        <a:effectLst/>
                      </a:endParaRPr>
                    </a:p>
                    <a:p>
                      <a:r>
                        <a:rPr lang="nn-NO" sz="1150" dirty="0">
                          <a:effectLst/>
                        </a:rPr>
                        <a:t>Glommen </a:t>
                      </a:r>
                      <a:r>
                        <a:rPr lang="nn-NO" sz="1150" dirty="0" err="1">
                          <a:effectLst/>
                        </a:rPr>
                        <a:t>Mjøsen</a:t>
                      </a:r>
                      <a:r>
                        <a:rPr lang="nn-NO" sz="1150" dirty="0">
                          <a:effectLst/>
                        </a:rPr>
                        <a:t> Skog SA</a:t>
                      </a:r>
                      <a:endParaRPr lang="en-US" sz="1200" dirty="0">
                        <a:effectLst/>
                      </a:endParaRPr>
                    </a:p>
                    <a:p>
                      <a:r>
                        <a:rPr lang="nn-NO" sz="1150" dirty="0">
                          <a:effectLst/>
                        </a:rPr>
                        <a:t>Glommen </a:t>
                      </a:r>
                      <a:r>
                        <a:rPr lang="nn-NO" sz="1150" dirty="0" err="1">
                          <a:effectLst/>
                        </a:rPr>
                        <a:t>Mjøsen</a:t>
                      </a:r>
                      <a:r>
                        <a:rPr lang="nn-NO" sz="1150" dirty="0">
                          <a:effectLst/>
                        </a:rPr>
                        <a:t> Skog SA</a:t>
                      </a:r>
                      <a:endParaRPr lang="en-US" sz="1200" dirty="0">
                        <a:effectLst/>
                      </a:endParaRPr>
                    </a:p>
                    <a:p>
                      <a:r>
                        <a:rPr lang="nn-NO" sz="1150" dirty="0">
                          <a:effectLst/>
                        </a:rPr>
                        <a:t>Degernes </a:t>
                      </a:r>
                      <a:r>
                        <a:rPr lang="nn-NO" sz="1150" dirty="0" err="1">
                          <a:effectLst/>
                        </a:rPr>
                        <a:t>Skogeierlag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271330"/>
                  </a:ext>
                </a:extLst>
              </a:tr>
              <a:tr h="1011985">
                <a:tc>
                  <a:txBody>
                    <a:bodyPr/>
                    <a:lstStyle/>
                    <a:p>
                      <a:r>
                        <a:rPr lang="nb-NO" sz="1150">
                          <a:effectLst/>
                        </a:rPr>
                        <a:t>Rådgiver</a:t>
                      </a:r>
                      <a:endParaRPr lang="en-US" sz="1200">
                        <a:effectLst/>
                      </a:endParaRPr>
                    </a:p>
                    <a:p>
                      <a:r>
                        <a:rPr lang="nb-NO" sz="1150">
                          <a:effectLst/>
                        </a:rPr>
                        <a:t>Rådgiver</a:t>
                      </a:r>
                      <a:endParaRPr lang="en-US" sz="1200">
                        <a:effectLst/>
                      </a:endParaRPr>
                    </a:p>
                    <a:p>
                      <a:r>
                        <a:rPr lang="nb-NO" sz="1150">
                          <a:effectLst/>
                        </a:rPr>
                        <a:t>Rådgiver</a:t>
                      </a:r>
                      <a:endParaRPr lang="en-US" sz="1200">
                        <a:effectLst/>
                      </a:endParaRPr>
                    </a:p>
                    <a:p>
                      <a:r>
                        <a:rPr lang="nb-NO" sz="1150">
                          <a:effectLst/>
                        </a:rPr>
                        <a:t>Rådgiver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150">
                          <a:effectLst/>
                        </a:rPr>
                        <a:t>Torbjørn Fosser</a:t>
                      </a:r>
                      <a:endParaRPr lang="en-US" sz="1200">
                        <a:effectLst/>
                      </a:endParaRPr>
                    </a:p>
                    <a:p>
                      <a:r>
                        <a:rPr lang="nb-NO" sz="1150">
                          <a:effectLst/>
                        </a:rPr>
                        <a:t>Harald Nøding Østvik</a:t>
                      </a:r>
                      <a:endParaRPr lang="en-US" sz="1200">
                        <a:effectLst/>
                      </a:endParaRPr>
                    </a:p>
                    <a:p>
                      <a:r>
                        <a:rPr lang="nb-NO" sz="1150">
                          <a:effectLst/>
                        </a:rPr>
                        <a:t>Jan Egil Nygaard</a:t>
                      </a:r>
                      <a:endParaRPr lang="en-US" sz="1200">
                        <a:effectLst/>
                      </a:endParaRPr>
                    </a:p>
                    <a:p>
                      <a:r>
                        <a:rPr lang="nb-NO" sz="1150">
                          <a:effectLst/>
                        </a:rPr>
                        <a:t>Jon Anders Anmarkrud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n-NO" sz="1150" dirty="0">
                          <a:effectLst/>
                        </a:rPr>
                        <a:t>Rakkestad kommune (sekretær)</a:t>
                      </a:r>
                      <a:endParaRPr lang="en-US" sz="1200" dirty="0">
                        <a:effectLst/>
                      </a:endParaRPr>
                    </a:p>
                    <a:p>
                      <a:r>
                        <a:rPr lang="nn-NO" sz="1150" dirty="0">
                          <a:effectLst/>
                        </a:rPr>
                        <a:t>Halden kommune</a:t>
                      </a:r>
                      <a:endParaRPr lang="en-US" sz="1200" dirty="0">
                        <a:effectLst/>
                      </a:endParaRPr>
                    </a:p>
                    <a:p>
                      <a:r>
                        <a:rPr lang="nn-NO" sz="1150" dirty="0" err="1">
                          <a:effectLst/>
                        </a:rPr>
                        <a:t>Statsforvalteren</a:t>
                      </a:r>
                      <a:r>
                        <a:rPr lang="nn-NO" sz="1150" dirty="0">
                          <a:effectLst/>
                        </a:rPr>
                        <a:t> i Oslo og Viken</a:t>
                      </a:r>
                      <a:endParaRPr lang="en-US" sz="1200" dirty="0">
                        <a:effectLst/>
                      </a:endParaRPr>
                    </a:p>
                    <a:p>
                      <a:r>
                        <a:rPr lang="nn-NO" sz="1150" dirty="0" err="1">
                          <a:effectLst/>
                        </a:rPr>
                        <a:t>Statsforvalteren</a:t>
                      </a:r>
                      <a:r>
                        <a:rPr lang="nn-NO" sz="1150" dirty="0">
                          <a:effectLst/>
                        </a:rPr>
                        <a:t> i Oslo og Viken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3521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776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 skogbruksplan i Rakkestad og Berg</a:t>
            </a:r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4294967295"/>
          </p:nvPr>
        </p:nvSpPr>
        <p:spPr>
          <a:xfrm>
            <a:off x="11533717" y="6462184"/>
            <a:ext cx="658283" cy="364067"/>
          </a:xfrm>
        </p:spPr>
        <p:txBody>
          <a:bodyPr/>
          <a:lstStyle/>
          <a:p>
            <a:fld id="{3CA61F54-4374-C442-AD04-6290F40DDA1B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4601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61F54-4374-C442-AD04-6290F40DDA1B}" type="slidenum">
              <a:rPr lang="nb-NO" smtClean="0"/>
              <a:t>4</a:t>
            </a:fld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658" y="721735"/>
            <a:ext cx="5671260" cy="5717101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116" y="669216"/>
            <a:ext cx="5577961" cy="5769621"/>
          </a:xfrm>
          <a:prstGeom prst="rect">
            <a:avLst/>
          </a:prstGeom>
        </p:spPr>
      </p:pic>
      <p:sp>
        <p:nvSpPr>
          <p:cNvPr id="9" name="Tittel 4"/>
          <p:cNvSpPr>
            <a:spLocks noGrp="1"/>
          </p:cNvSpPr>
          <p:nvPr>
            <p:ph type="title"/>
          </p:nvPr>
        </p:nvSpPr>
        <p:spPr>
          <a:xfrm>
            <a:off x="191656" y="5948"/>
            <a:ext cx="11958917" cy="606627"/>
          </a:xfrm>
        </p:spPr>
        <p:txBody>
          <a:bodyPr>
            <a:normAutofit fontScale="90000"/>
          </a:bodyPr>
          <a:lstStyle/>
          <a:p>
            <a:r>
              <a:rPr lang="nb-NO" dirty="0"/>
              <a:t>Laserscanning gjennomført sommeren 2022</a:t>
            </a:r>
          </a:p>
        </p:txBody>
      </p:sp>
    </p:spTree>
    <p:extLst>
      <p:ext uri="{BB962C8B-B14F-4D97-AF65-F5344CB8AC3E}">
        <p14:creationId xmlns:p14="http://schemas.microsoft.com/office/powerpoint/2010/main" val="236760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61F54-4374-C442-AD04-6290F40DDA1B}" type="slidenum">
              <a:rPr lang="nb-NO" smtClean="0"/>
              <a:t>5</a:t>
            </a:fld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710" y="554923"/>
            <a:ext cx="7807660" cy="581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93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61F54-4374-C442-AD04-6290F40DDA1B}" type="slidenum">
              <a:rPr lang="nb-NO" smtClean="0"/>
              <a:t>6</a:t>
            </a:fld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4450" y="569183"/>
            <a:ext cx="7929988" cy="589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856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622C40-861F-4595-BC53-75ABD562B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Lasertakst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99224D-2D40-4F25-8F4E-E6E8580DD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/>
              <a:t>Arealbasert lasertakst brukes i kombinasjon med fototakst</a:t>
            </a:r>
          </a:p>
          <a:p>
            <a:pPr marL="0" indent="0">
              <a:buNone/>
            </a:pPr>
            <a:r>
              <a:rPr lang="nb-NO" dirty="0"/>
              <a:t>Lasertakst – laserdataene kan brukes til å finne </a:t>
            </a:r>
          </a:p>
          <a:p>
            <a:pPr lvl="1"/>
            <a:r>
              <a:rPr lang="nb-NO" u="sng" dirty="0" err="1"/>
              <a:t>Trehøyde</a:t>
            </a:r>
            <a:r>
              <a:rPr lang="nb-NO" u="sng" dirty="0"/>
              <a:t>, volum</a:t>
            </a:r>
            <a:r>
              <a:rPr lang="nb-NO" dirty="0"/>
              <a:t>, treantall, grunnflate osv.</a:t>
            </a:r>
          </a:p>
          <a:p>
            <a:pPr lvl="1"/>
            <a:r>
              <a:rPr lang="nb-NO" dirty="0"/>
              <a:t>Behandlingsforslag hogstklasse 2 og 3</a:t>
            </a:r>
          </a:p>
          <a:p>
            <a:pPr lvl="1"/>
            <a:r>
              <a:rPr lang="nb-NO" dirty="0"/>
              <a:t>Bestand som kan være egnet (eller uegnet) for lukkede hogster</a:t>
            </a:r>
          </a:p>
          <a:p>
            <a:pPr lvl="1"/>
            <a:r>
              <a:rPr lang="nb-NO" dirty="0"/>
              <a:t>Treslag</a:t>
            </a:r>
          </a:p>
          <a:p>
            <a:pPr lvl="1"/>
            <a:r>
              <a:rPr lang="nb-NO" dirty="0"/>
              <a:t>Hogster</a:t>
            </a:r>
          </a:p>
          <a:p>
            <a:pPr lvl="1"/>
            <a:r>
              <a:rPr lang="nb-NO" dirty="0"/>
              <a:t>Feil i gammel takst – for eksempel myr eller skrapskog som faktisk er produktiv skog eller bestand som burde vært delt opp i flere deler. </a:t>
            </a:r>
          </a:p>
          <a:p>
            <a:pPr marL="0" indent="0">
              <a:buNone/>
            </a:pPr>
            <a:r>
              <a:rPr lang="nb-NO" dirty="0"/>
              <a:t>Fototakst – i tillegg til laserdata bruker vi fortsatt flybilder</a:t>
            </a:r>
          </a:p>
          <a:p>
            <a:pPr lvl="1"/>
            <a:r>
              <a:rPr lang="nb-NO" dirty="0"/>
              <a:t>Bestandsinndeling</a:t>
            </a:r>
          </a:p>
          <a:p>
            <a:pPr lvl="1"/>
            <a:r>
              <a:rPr lang="nb-NO" dirty="0"/>
              <a:t>Dominerende treslag og treslagsfordeling</a:t>
            </a:r>
          </a:p>
          <a:p>
            <a:pPr lvl="1"/>
            <a:r>
              <a:rPr lang="nb-NO" dirty="0"/>
              <a:t>Lauvdominerte bestand</a:t>
            </a:r>
          </a:p>
          <a:p>
            <a:pPr lvl="1"/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4101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622C40-861F-4595-BC53-75ABD562B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Framdriftsplan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99224D-2D40-4F25-8F4E-E6E8580DD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nb-NO" dirty="0"/>
              <a:t>Januar/</a:t>
            </a:r>
            <a:r>
              <a:rPr lang="nb-NO" dirty="0" err="1"/>
              <a:t>ferbuar</a:t>
            </a:r>
            <a:r>
              <a:rPr lang="nb-NO"/>
              <a:t> 2024</a:t>
            </a:r>
            <a:endParaRPr lang="nb-NO" dirty="0"/>
          </a:p>
          <a:p>
            <a:pPr lvl="1"/>
            <a:r>
              <a:rPr lang="nb-NO" dirty="0"/>
              <a:t>Bestillingsskjema og takstbrosjyre sendes til alle skogeiere over 50 daa</a:t>
            </a:r>
          </a:p>
          <a:p>
            <a:pPr lvl="1"/>
            <a:r>
              <a:rPr lang="nb-NO" dirty="0"/>
              <a:t>Informasjonsmøter</a:t>
            </a:r>
          </a:p>
          <a:p>
            <a:pPr lvl="1"/>
            <a:endParaRPr lang="nb-NO" dirty="0"/>
          </a:p>
          <a:p>
            <a:pPr marL="457200" lvl="1" indent="0">
              <a:buNone/>
            </a:pPr>
            <a:r>
              <a:rPr lang="nb-NO" dirty="0"/>
              <a:t>Sommeren 2024</a:t>
            </a:r>
          </a:p>
          <a:p>
            <a:pPr lvl="1"/>
            <a:r>
              <a:rPr lang="nb-NO" dirty="0"/>
              <a:t>Feltarbeid med prøveflater – grunnlaget for lasertakseringen</a:t>
            </a:r>
          </a:p>
          <a:p>
            <a:pPr lvl="1"/>
            <a:r>
              <a:rPr lang="nb-NO" dirty="0"/>
              <a:t>Feltarbeid for miljørevisjon – grunnlaget for nøkkelbiotoper</a:t>
            </a:r>
          </a:p>
          <a:p>
            <a:pPr marL="457200" lvl="1" indent="0">
              <a:buNone/>
            </a:pPr>
            <a:endParaRPr lang="nb-NO" dirty="0"/>
          </a:p>
          <a:p>
            <a:pPr marL="457200" lvl="1" indent="0">
              <a:buNone/>
            </a:pPr>
            <a:r>
              <a:rPr lang="nb-NO" dirty="0"/>
              <a:t>Sommeren 2025</a:t>
            </a:r>
          </a:p>
          <a:p>
            <a:pPr lvl="1"/>
            <a:r>
              <a:rPr lang="nb-NO" dirty="0"/>
              <a:t>Markbefaring for eiendommer hvor det er bestilt</a:t>
            </a:r>
          </a:p>
          <a:p>
            <a:pPr lvl="1"/>
            <a:r>
              <a:rPr lang="nb-NO" dirty="0"/>
              <a:t>Skogbruksplanene skal leveres innen 31. august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54415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622C40-861F-4595-BC53-75ABD562B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Priseksempler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F803BB7-FE20-FFDF-F38F-CDE04F62F6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997994"/>
              </p:ext>
            </p:extLst>
          </p:nvPr>
        </p:nvGraphicFramePr>
        <p:xfrm>
          <a:off x="911225" y="1577975"/>
          <a:ext cx="10166350" cy="483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166399" imgH="4832441" progId="Excel.Sheet.12">
                  <p:embed/>
                </p:oleObj>
              </mc:Choice>
              <mc:Fallback>
                <p:oleObj name="Worksheet" r:id="rId2" imgW="10166399" imgH="483244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11225" y="1577975"/>
                        <a:ext cx="10166350" cy="4832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4068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326</Words>
  <Application>Microsoft Office PowerPoint</Application>
  <PresentationFormat>Widescreen</PresentationFormat>
  <Paragraphs>81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Office-tema</vt:lpstr>
      <vt:lpstr>Worksheet</vt:lpstr>
      <vt:lpstr>Situasjon</vt:lpstr>
      <vt:lpstr>Medlemmer i takstutvalget</vt:lpstr>
      <vt:lpstr>Ny skogbruksplan i Rakkestad og Berg</vt:lpstr>
      <vt:lpstr>Laserscanning gjennomført sommeren 2022</vt:lpstr>
      <vt:lpstr>PowerPoint Presentation</vt:lpstr>
      <vt:lpstr>PowerPoint Presentation</vt:lpstr>
      <vt:lpstr>Lasertakst</vt:lpstr>
      <vt:lpstr>Framdriftsplan</vt:lpstr>
      <vt:lpstr>Priseksempler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 skogbruksplan i Rakkestad og Berg</dc:title>
  <dc:creator>Pollen, Vebjørn Oppegård</dc:creator>
  <cp:lastModifiedBy>Ole-Petter Holene</cp:lastModifiedBy>
  <cp:revision>5</cp:revision>
  <dcterms:created xsi:type="dcterms:W3CDTF">2023-10-30T09:31:21Z</dcterms:created>
  <dcterms:modified xsi:type="dcterms:W3CDTF">2023-10-31T10:18:56Z</dcterms:modified>
</cp:coreProperties>
</file>