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5"/>
  </p:notesMasterIdLst>
  <p:sldIdLst>
    <p:sldId id="840" r:id="rId3"/>
    <p:sldId id="1371" r:id="rId4"/>
    <p:sldId id="1362" r:id="rId5"/>
    <p:sldId id="1356" r:id="rId6"/>
    <p:sldId id="1363" r:id="rId7"/>
    <p:sldId id="1364" r:id="rId8"/>
    <p:sldId id="1365" r:id="rId9"/>
    <p:sldId id="1366" r:id="rId10"/>
    <p:sldId id="1367" r:id="rId11"/>
    <p:sldId id="1368" r:id="rId12"/>
    <p:sldId id="1369" r:id="rId13"/>
    <p:sldId id="1370" r:id="rId14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796" autoAdjust="0"/>
  </p:normalViewPr>
  <p:slideViewPr>
    <p:cSldViewPr>
      <p:cViewPr varScale="1">
        <p:scale>
          <a:sx n="65" d="100"/>
          <a:sy n="65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67FA-F978-45E9-AF84-F533D10AC237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DC6C-B32D-4C57-846A-10AF987A3E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26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ADC6C-B32D-4C57-846A-10AF987A3E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ADC6C-B32D-4C57-846A-10AF987A3E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DC6C-B32D-4C57-846A-10AF987A3E8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91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ADC6C-B32D-4C57-846A-10AF987A3E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7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DC6C-B32D-4C57-846A-10AF987A3E8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85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Mindre norsk kjøttproduksjon som legger 1 million dekar brakk og reduserer sysselsettinga i norsk jordbruk med 5000 årsverk. 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ADC6C-B32D-4C57-846A-10AF987A3E8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DC6C-B32D-4C57-846A-10AF987A3E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6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9144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AC80-9C0D-4469-8517-D85CFDC9A0A2}" type="datetimeFigureOut">
              <a:rPr lang="nb-NO"/>
              <a:pPr>
                <a:defRPr/>
              </a:pPr>
              <a:t>26.10.2023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59C7-AC53-46C5-B375-0AC2F822233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335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FBFD-9A81-4F33-9AA0-E51085A64D6C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14CA-4FAF-42AA-9DB1-D0B30F18B8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3609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744E-0D31-4198-97A5-8F5083882959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C9F4-C71D-4AEF-AF46-6836F31E528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7820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9" name="Picture 2" descr="&#10;gronnfelt.jpg                                                  00437E67Macintosh HD                   BE753FAD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657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8150" y="1793875"/>
            <a:ext cx="4968875" cy="1439863"/>
          </a:xfrm>
        </p:spPr>
        <p:txBody>
          <a:bodyPr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5613" y="4360863"/>
            <a:ext cx="6335712" cy="56991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8" y="6381750"/>
            <a:ext cx="2663825" cy="22860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pic>
        <p:nvPicPr>
          <p:cNvPr id="7" name="Bilde 6" descr="Nordvest_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01215" y="5212967"/>
            <a:ext cx="3114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7320-A854-4A6F-8042-060A636B6E86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95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DCEF-F774-4371-AA5A-F7552561AD11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036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2313" y="1412875"/>
            <a:ext cx="37925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67250" y="1412875"/>
            <a:ext cx="37925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5B23-3E50-4B06-BE08-32613EFAEC5F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631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209B-7B31-41EF-ABD1-CA2E7A7A9664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751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9185-E5A4-4150-A2D2-3BC6962FF8FA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887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B9604-269E-41A6-88B5-16842C762AC5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128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95316-42A9-45FE-A38D-34FE0D181653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135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782C-16DA-4184-B55A-77AE48DCB735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15BD-A915-43DA-8BE6-14DF8F02BF8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0534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2F3DF-98D2-4248-A669-CA72B8588396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0411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DFDD-1D76-49A4-B089-CEC99C7A99D8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79105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0663" y="358775"/>
            <a:ext cx="1949450" cy="55530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99125" cy="55530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E1F7-B70C-4652-9ED6-4E351379F368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250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0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4DED-E5B6-49D6-A9D6-59076CF17BC9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EB71-FDD7-4456-8AF0-D7DBF4E3C3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5528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6CB0-86EA-4D39-8957-B6E27F80FD62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D57E9-9DEB-4962-B11B-C584309D68C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173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544F-3084-4231-94D6-2DDA1F129049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6BE96-2C4D-4774-90CB-3F31BEF2F87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39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F6B4-386D-4841-915B-012C24E30E5B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D5DF-93F3-4619-A16E-78B817AB617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6723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F873-1F0C-4886-97CF-857F59C73B69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1908-8A0C-4C1F-B1D5-B2AE42882E9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01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BA52-1AFD-4DE5-9B45-AB5A245BC5E3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4F30-2104-4DB6-8AB2-0F712976D5C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355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B059-2845-4463-8343-1AB0714D524D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47C3-0A56-48AC-BAAB-A8F15375FF4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5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63C62-B28A-45A3-86C2-676C454B4637}" type="datetimeFigureOut">
              <a:rPr lang="nb-NO"/>
              <a:pPr>
                <a:defRPr/>
              </a:pPr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82B206-67A0-49FE-9089-222B8E04667D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8009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Klikk for å redigere tittelstil i malen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0013" y="6500813"/>
            <a:ext cx="37449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endParaRPr lang="nn-NO"/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481763"/>
            <a:ext cx="3095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nn-NO"/>
          </a:p>
        </p:txBody>
      </p:sp>
      <p:sp>
        <p:nvSpPr>
          <p:cNvPr id="329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4150" y="6500813"/>
            <a:ext cx="6588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57DA913-0532-48C1-9864-20AE7D177668}" type="slidenum">
              <a:rPr lang="nn-NO"/>
              <a:pPr/>
              <a:t>‹#›</a:t>
            </a:fld>
            <a:endParaRPr lang="nn-NO"/>
          </a:p>
        </p:txBody>
      </p:sp>
      <p:sp>
        <p:nvSpPr>
          <p:cNvPr id="3297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1412875"/>
            <a:ext cx="77374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 descr="Nordvest_logo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12" y="6223871"/>
            <a:ext cx="23544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916F"/>
          </a:solidFill>
          <a:latin typeface="Arial" pitchFamily="34" charset="0"/>
        </a:defRPr>
      </a:lvl9pPr>
    </p:titleStyle>
    <p:bodyStyle>
      <a:lvl1pPr marL="269875" indent="-269875" algn="l" defTabSz="520700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1"/>
        </a:buClr>
        <a:buSzPct val="12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defTabSz="520700" rtl="0" eaLnBrk="1" fontAlgn="base" hangingPunct="1">
        <a:lnSpc>
          <a:spcPct val="120000"/>
        </a:lnSpc>
        <a:spcBef>
          <a:spcPct val="10000"/>
        </a:spcBef>
        <a:spcAft>
          <a:spcPct val="0"/>
        </a:spcAft>
        <a:buClr>
          <a:schemeClr val="tx1"/>
        </a:buClr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2pPr>
      <a:lvl3pPr marL="1096963" indent="-198438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465263" indent="-188913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ú"/>
        <a:defRPr sz="1600">
          <a:solidFill>
            <a:schemeClr val="tx1"/>
          </a:solidFill>
          <a:latin typeface="+mn-lt"/>
        </a:defRPr>
      </a:lvl4pPr>
      <a:lvl5pPr marL="1835150" indent="-190500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5pPr>
      <a:lvl6pPr marL="2292350" indent="-190500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6pPr>
      <a:lvl7pPr marL="2749550" indent="-190500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7pPr>
      <a:lvl8pPr marL="3206750" indent="-190500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8pPr>
      <a:lvl9pPr marL="3663950" indent="-190500" algn="l" defTabSz="5207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igrid.hjornegard@bondelaget.no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audun@storstova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tle.frantzen@bondelaget.no" TargetMode="External"/><Relationship Id="rId5" Type="http://schemas.openxmlformats.org/officeDocument/2006/relationships/hyperlink" Target="mailto:nina.kolltveit.sater@bondelaget.no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lise.boeck.jakobsen@bondelaget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sa.no/" TargetMode="External"/><Relationship Id="rId5" Type="http://schemas.openxmlformats.org/officeDocument/2006/relationships/hyperlink" Target="http://www.tryggeresammen.no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odtbondevett.no/om-prosjektet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godtbondevett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ms.nlr.no/krisebistand" TargetMode="External"/><Relationship Id="rId5" Type="http://schemas.openxmlformats.org/officeDocument/2006/relationships/hyperlink" Target="https://www.tryggeresammen.no/medmenneske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tryggeresammen.n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yggeresammen.no/" TargetMode="External"/><Relationship Id="rId5" Type="http://schemas.openxmlformats.org/officeDocument/2006/relationships/hyperlink" Target="https://www.mattilsynet.no/planter_og_dyrking/planteskadegjorere/fremmede_skadelige_arter/" TargetMode="External"/><Relationship Id="rId4" Type="http://schemas.openxmlformats.org/officeDocument/2006/relationships/hyperlink" Target="https://www.tryggeresammen.no/sykdom-og-smittefa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yggeresammen.no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yggeresammen.no/" TargetMode="External"/><Relationship Id="rId5" Type="http://schemas.openxmlformats.org/officeDocument/2006/relationships/hyperlink" Target="https://www.tryggeresammen.no/brann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yggeresammen.no/" TargetMode="External"/><Relationship Id="rId4" Type="http://schemas.openxmlformats.org/officeDocument/2006/relationships/hyperlink" Target="http://www.tryggeresammen.no/ulykker-og-far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hms.nlr.no/krisebistan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yggeresammen.no/medmenneske/" TargetMode="External"/><Relationship Id="rId5" Type="http://schemas.openxmlformats.org/officeDocument/2006/relationships/hyperlink" Target="http://www.tryggeresammen.no/" TargetMode="External"/><Relationship Id="rId4" Type="http://schemas.openxmlformats.org/officeDocument/2006/relationships/hyperlink" Target="https://godtbondevett.no/om-prosjekt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tryggeresammen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tilsynet.no/dyr_og_dyrehold/dyrehelse/dyresykdommer/" TargetMode="External"/><Relationship Id="rId5" Type="http://schemas.openxmlformats.org/officeDocument/2006/relationships/hyperlink" Target="https://www.animalia.no/no/Dyr/antibiotikaresistens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ggeresammen.no/flom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tryggeresammen.no/uva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r.no/" TargetMode="External"/><Relationship Id="rId5" Type="http://schemas.openxmlformats.org/officeDocument/2006/relationships/hyperlink" Target="http://www.varsom.no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ndelaget.no/rovdyr/" TargetMode="External"/><Relationship Id="rId4" Type="http://schemas.openxmlformats.org/officeDocument/2006/relationships/hyperlink" Target="https://www.miljodirektoratet.no/om-oss/miljodirektoratets-organisasjon/statens-naturoppsyn/kontakt-statens-naturoppsy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ndelaget.no/apen-gard-for-arrangorer/category812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78F8D6-BC8A-46AF-A080-37EE61F7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1"/>
          <a:stretch/>
        </p:blipFill>
        <p:spPr>
          <a:xfrm>
            <a:off x="0" y="-1136"/>
            <a:ext cx="9715498" cy="685799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48EB31E-182C-4531-82CB-B9E259C71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16633"/>
            <a:ext cx="1632397" cy="4157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31215-EBFD-4FBA-8129-0547DF0F8FD0}"/>
              </a:ext>
            </a:extLst>
          </p:cNvPr>
          <p:cNvSpPr txBox="1"/>
          <p:nvPr/>
        </p:nvSpPr>
        <p:spPr>
          <a:xfrm>
            <a:off x="472881" y="1196752"/>
            <a:ext cx="4032447" cy="4001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+mj-lt"/>
              </a:rPr>
              <a:t>Bondelaget sin rolle ved kriser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Ansatte og tillitsvalgte har et individuelt ansvar for å melde fra om saker som kan utvikle seg til en krise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Sakene skal meldes til organisasjonssjef og fylkesleder eller deres stedfortreder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Fylkesleder og organisasjonssjef avgjør raskt om saken kan defineres som krise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Avklar hvem som «eier» krisen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Loggføring på skjema, org. sjef har ansvar for loggføring, sensitiv informasjon skal skjermes. Ta bilde. Evaluer hendelsen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Vær tilgjengelig på telefon og tilgjengelig for å hjelpe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Kontakt, og om nødvendig, hjelp «eieren» av krisen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Hjelp og ta vare på personer som er ramma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Vurdere om noen skal dra til plassen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Avklar mediekontakt, avklar budskap til media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Holde organisasjoner og lokallagsledere oppdatert, ha   informasjonsmøte, vurdere ut ifra hendelse informasjon til tillitsvalgte og ansatte</a:t>
            </a:r>
          </a:p>
          <a:p>
            <a:r>
              <a:rPr lang="nb-NO" sz="1200" dirty="0">
                <a:latin typeface="+mj-lt"/>
              </a:rPr>
              <a:t> </a:t>
            </a:r>
          </a:p>
          <a:p>
            <a:r>
              <a:rPr lang="nb-NO" sz="1200" dirty="0">
                <a:latin typeface="+mj-lt"/>
              </a:rPr>
              <a:t> </a:t>
            </a:r>
            <a:endParaRPr lang="nb-NO" sz="12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110B98-38A7-4972-B49D-66DACE17DAAA}"/>
              </a:ext>
            </a:extLst>
          </p:cNvPr>
          <p:cNvSpPr txBox="1"/>
          <p:nvPr/>
        </p:nvSpPr>
        <p:spPr>
          <a:xfrm>
            <a:off x="472881" y="759781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GENERELL DEL – 1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0FC9525-3134-4B04-B14D-2F50280CD3A9}"/>
              </a:ext>
            </a:extLst>
          </p:cNvPr>
          <p:cNvSpPr txBox="1"/>
          <p:nvPr/>
        </p:nvSpPr>
        <p:spPr>
          <a:xfrm>
            <a:off x="5105792" y="1200808"/>
            <a:ext cx="288604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+mj-lt"/>
              </a:rPr>
              <a:t>Viktige telefonnummer</a:t>
            </a:r>
          </a:p>
          <a:p>
            <a:r>
              <a:rPr lang="nb-NO" sz="1200" dirty="0">
                <a:latin typeface="+mj-lt"/>
              </a:rPr>
              <a:t>Brann:              		110</a:t>
            </a:r>
          </a:p>
          <a:p>
            <a:r>
              <a:rPr lang="nb-NO" sz="1200" dirty="0">
                <a:latin typeface="+mj-lt"/>
              </a:rPr>
              <a:t>Politi:		112</a:t>
            </a:r>
          </a:p>
          <a:p>
            <a:r>
              <a:rPr lang="nb-NO" sz="1200" dirty="0">
                <a:latin typeface="+mj-lt"/>
              </a:rPr>
              <a:t>Ambulanse:		113</a:t>
            </a:r>
          </a:p>
          <a:p>
            <a:endParaRPr lang="nn-NO" sz="1200" dirty="0">
              <a:latin typeface="+mj-lt"/>
            </a:endParaRPr>
          </a:p>
          <a:p>
            <a:r>
              <a:rPr lang="nn-NO" sz="1200" dirty="0">
                <a:latin typeface="+mj-lt"/>
              </a:rPr>
              <a:t>Møre og Romsdal politidistrikt: 70 11 87 00</a:t>
            </a:r>
            <a:endParaRPr lang="nb-NO" sz="1200" dirty="0">
              <a:latin typeface="+mj-lt"/>
            </a:endParaRPr>
          </a:p>
          <a:p>
            <a:r>
              <a:rPr lang="nb-NO" sz="1200" dirty="0">
                <a:latin typeface="+mj-lt"/>
              </a:rPr>
              <a:t>Mattilsynet: 22 40 00 00</a:t>
            </a:r>
          </a:p>
          <a:p>
            <a:r>
              <a:rPr lang="nn-NO" sz="1200" dirty="0">
                <a:latin typeface="+mj-lt"/>
              </a:rPr>
              <a:t>LNV HMS v/</a:t>
            </a:r>
            <a:r>
              <a:rPr lang="nn-NO" sz="1200" dirty="0" err="1">
                <a:latin typeface="+mj-lt"/>
              </a:rPr>
              <a:t>Annbjørn</a:t>
            </a:r>
            <a:r>
              <a:rPr lang="nn-NO" sz="1200" dirty="0">
                <a:latin typeface="+mj-lt"/>
              </a:rPr>
              <a:t> Husby: 474 48 686</a:t>
            </a:r>
            <a:endParaRPr lang="nb-NO" sz="1200" dirty="0">
              <a:latin typeface="+mj-lt"/>
            </a:endParaRP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39FBC611-68E6-4F3B-8BC9-66181464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9981"/>
              </p:ext>
            </p:extLst>
          </p:nvPr>
        </p:nvGraphicFramePr>
        <p:xfrm>
          <a:off x="4572000" y="3068961"/>
          <a:ext cx="4440709" cy="3290774"/>
        </p:xfrm>
        <a:graphic>
          <a:graphicData uri="http://schemas.openxmlformats.org/drawingml/2006/table">
            <a:tbl>
              <a:tblPr firstRow="1" firstCol="1" bandRow="1"/>
              <a:tblGrid>
                <a:gridCol w="2344504">
                  <a:extLst>
                    <a:ext uri="{9D8B030D-6E8A-4147-A177-3AD203B41FA5}">
                      <a16:colId xmlns:a16="http://schemas.microsoft.com/office/drawing/2014/main" val="803802017"/>
                    </a:ext>
                  </a:extLst>
                </a:gridCol>
                <a:gridCol w="2096205">
                  <a:extLst>
                    <a:ext uri="{9D8B030D-6E8A-4147-A177-3AD203B41FA5}">
                      <a16:colId xmlns:a16="http://schemas.microsoft.com/office/drawing/2014/main" val="3313343251"/>
                    </a:ext>
                  </a:extLst>
                </a:gridCol>
              </a:tblGrid>
              <a:tr h="2462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Kriseorganisering Møre og Romsdal Bondelag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84314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Ledelse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Stedfortreder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001012"/>
                  </a:ext>
                </a:extLst>
              </a:tr>
              <a:tr h="631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Nina Kolltveit Sæter, </a:t>
                      </a:r>
                      <a:r>
                        <a:rPr lang="nb-NO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org.sjef</a:t>
                      </a:r>
                      <a:r>
                        <a:rPr lang="nb-NO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n-NO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nina.kolltveit.sater@bondelaget.no</a:t>
                      </a:r>
                      <a:endParaRPr lang="nn-NO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Tlf</a:t>
                      </a: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952 52 288</a:t>
                      </a:r>
                      <a:endParaRPr lang="nb-N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 Frantzen, rådgjevar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atle.frantzen@bondelaget.no</a:t>
                      </a:r>
                      <a:endParaRPr lang="nn-NO" sz="1200" u="sng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Tlf</a:t>
                      </a:r>
                      <a:r>
                        <a:rPr lang="nn-NO" sz="12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909 54 787 </a:t>
                      </a:r>
                      <a:endParaRPr lang="nb-NO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426400"/>
                  </a:ext>
                </a:extLst>
              </a:tr>
              <a:tr h="672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Olav Håkon Ulfsnes, fylkesleder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olav@ulfsnes.com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Tlf</a:t>
                      </a: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n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900 15 888</a:t>
                      </a:r>
                      <a:endParaRPr lang="nb-N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Audun Skjervøy, </a:t>
                      </a:r>
                      <a:r>
                        <a:rPr lang="nn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nestleder</a:t>
                      </a:r>
                      <a:endParaRPr lang="n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audun@storstova.no</a:t>
                      </a: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Tlf</a:t>
                      </a: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995 79 175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40083"/>
                  </a:ext>
                </a:extLst>
              </a:tr>
              <a:tr h="1434673"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Generalsekretær i Norges Bondelag, </a:t>
                      </a: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Sigrid Hjørnegård, </a:t>
                      </a:r>
                      <a:r>
                        <a:rPr lang="nb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tlf</a:t>
                      </a: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975 08 901 </a:t>
                      </a: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sigrid.hjornegard@bondelaget.no</a:t>
                      </a:r>
                      <a:endParaRPr lang="nn-NO" sz="1200" u="sng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Avdelingsssjef</a:t>
                      </a: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kommunikasjon, medlem og organisasjon </a:t>
                      </a: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Elin Røed, </a:t>
                      </a:r>
                      <a:r>
                        <a:rPr lang="nb-NO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tlf</a:t>
                      </a: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928 18 333</a:t>
                      </a: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elin.roed@bondelaget.no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43815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189E477-0D37-4B39-A9D3-623EB0D0927E}"/>
              </a:ext>
            </a:extLst>
          </p:cNvPr>
          <p:cNvSpPr txBox="1"/>
          <p:nvPr/>
        </p:nvSpPr>
        <p:spPr>
          <a:xfrm>
            <a:off x="3155989" y="259769"/>
            <a:ext cx="352153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latin typeface="+mj-lt"/>
              </a:rPr>
              <a:t>Beredskapsplan</a:t>
            </a:r>
          </a:p>
          <a:p>
            <a:pPr algn="ctr"/>
            <a:r>
              <a:rPr lang="nb-NO" sz="1100" b="1" dirty="0">
                <a:latin typeface="+mj-lt"/>
              </a:rPr>
              <a:t>Per mars 2023</a:t>
            </a:r>
          </a:p>
        </p:txBody>
      </p:sp>
    </p:spTree>
    <p:extLst>
      <p:ext uri="{BB962C8B-B14F-4D97-AF65-F5344CB8AC3E}">
        <p14:creationId xmlns:p14="http://schemas.microsoft.com/office/powerpoint/2010/main" val="212376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78F8D6-BC8A-46AF-A080-37EE61F7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1"/>
          <a:stretch/>
        </p:blipFill>
        <p:spPr>
          <a:xfrm>
            <a:off x="0" y="0"/>
            <a:ext cx="9715498" cy="685799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48EB31E-182C-4531-82CB-B9E259C71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16633"/>
            <a:ext cx="1632397" cy="4157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31215-EBFD-4FBA-8129-0547DF0F8FD0}"/>
              </a:ext>
            </a:extLst>
          </p:cNvPr>
          <p:cNvSpPr txBox="1"/>
          <p:nvPr/>
        </p:nvSpPr>
        <p:spPr>
          <a:xfrm>
            <a:off x="472881" y="1196752"/>
            <a:ext cx="4032447" cy="433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+mj-lt"/>
              </a:rPr>
              <a:t>BONDELAGET SI ROLLE VED: </a:t>
            </a:r>
            <a:endParaRPr lang="nb-NO" sz="1200" dirty="0">
              <a:latin typeface="+mj-lt"/>
            </a:endParaRPr>
          </a:p>
          <a:p>
            <a:r>
              <a:rPr lang="nb-NO" sz="1200" dirty="0">
                <a:latin typeface="+mj-lt"/>
              </a:rPr>
              <a:t> </a:t>
            </a:r>
          </a:p>
          <a:p>
            <a:r>
              <a:rPr lang="nb-NO" sz="1200" b="1" dirty="0">
                <a:latin typeface="+mj-lt"/>
              </a:rPr>
              <a:t>Atomulykker: </a:t>
            </a:r>
            <a:endParaRPr lang="nb-NO" sz="1200" dirty="0">
              <a:latin typeface="+mj-lt"/>
            </a:endParaRPr>
          </a:p>
          <a:p>
            <a:pPr lvl="0"/>
            <a:r>
              <a:rPr lang="nb-NO" sz="1200" b="1" dirty="0">
                <a:latin typeface="+mj-lt"/>
              </a:rPr>
              <a:t>Fylkeskontoret sørger for organisering og inkluderer nødvendige lokallag i følgende</a:t>
            </a:r>
            <a:r>
              <a:rPr lang="nb-NO" sz="1200" dirty="0">
                <a:latin typeface="+mj-lt"/>
              </a:rPr>
              <a:t>: </a:t>
            </a:r>
          </a:p>
          <a:p>
            <a:pPr lvl="0"/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Hjelpe med å berge avlinger etter instruks fra krisestab hos Mattilsynet. Sørge for at traktorer og redskap blir gjort tilgjengelig i områder som må høstes eller dekkes til innen tidsfrister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Hjelpe til med å redde (dekke til) vannkilder etter instruks fra krisestab hos myndighet/Mattilsynet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Hjelpe til med å få dyr under tak/inn fra beite etter instruks fra krisestab hos myndighet/Mattilsynet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Gjennomføre nedfôringstiltak i områder der det trengs</a:t>
            </a:r>
          </a:p>
          <a:p>
            <a:r>
              <a:rPr lang="nb-NO" sz="1200" dirty="0">
                <a:latin typeface="+mj-lt"/>
              </a:rPr>
              <a:t> </a:t>
            </a:r>
          </a:p>
          <a:p>
            <a:r>
              <a:rPr lang="nb-NO" sz="1200" b="1" dirty="0">
                <a:latin typeface="+mj-lt"/>
              </a:rPr>
              <a:t>Andre kriser/hendinger:</a:t>
            </a:r>
            <a:endParaRPr lang="nb-NO" sz="1200" dirty="0">
              <a:latin typeface="+mj-lt"/>
            </a:endParaRPr>
          </a:p>
          <a:p>
            <a:pPr lvl="0"/>
            <a:r>
              <a:rPr lang="nb-NO" sz="1200" b="1" dirty="0">
                <a:latin typeface="+mj-lt"/>
              </a:rPr>
              <a:t>Gjennomføre nødvendige tiltak ut ifra ordre fra staten eller Norges Bondelag</a:t>
            </a:r>
            <a:endParaRPr lang="nb-NO" sz="1200" dirty="0">
              <a:latin typeface="+mj-lt"/>
            </a:endParaRPr>
          </a:p>
          <a:p>
            <a:endParaRPr lang="nb-NO" sz="1200" dirty="0">
              <a:latin typeface="+mj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110B98-38A7-4972-B49D-66DACE17DAAA}"/>
              </a:ext>
            </a:extLst>
          </p:cNvPr>
          <p:cNvSpPr txBox="1"/>
          <p:nvPr/>
        </p:nvSpPr>
        <p:spPr>
          <a:xfrm>
            <a:off x="568964" y="528069"/>
            <a:ext cx="542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j-lt"/>
              </a:rPr>
              <a:t>ATOMULYKKER OG ANDRE INTERNATIONALE KRISER – 9 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0FC9525-3134-4B04-B14D-2F50280CD3A9}"/>
              </a:ext>
            </a:extLst>
          </p:cNvPr>
          <p:cNvSpPr txBox="1"/>
          <p:nvPr/>
        </p:nvSpPr>
        <p:spPr>
          <a:xfrm>
            <a:off x="4788025" y="1246211"/>
            <a:ext cx="410445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+mj-lt"/>
              </a:rPr>
              <a:t>FORBEREDELSE:</a:t>
            </a:r>
            <a:r>
              <a:rPr lang="nb-NO" sz="1200" dirty="0">
                <a:latin typeface="+mj-lt"/>
              </a:rPr>
              <a:t> </a:t>
            </a:r>
          </a:p>
          <a:p>
            <a:r>
              <a:rPr lang="nb-NO" sz="1200" dirty="0">
                <a:latin typeface="+mj-lt"/>
              </a:rPr>
              <a:t> 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Oppdatert kontaktliste over bruksmedlemmer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Oversikt over traktorer, hengere, vogner m.m.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Opplada sikringsradio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Ha beredskap i hjemmet: Jod tabletter, drikke, matlager, energikilder, såpe i tilfelle atomforurensning på kroppen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Følg nasjonale føringer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Hold deg innendørs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F52512-F871-4885-8538-2BC337C5D33E}"/>
              </a:ext>
            </a:extLst>
          </p:cNvPr>
          <p:cNvSpPr/>
          <p:nvPr/>
        </p:nvSpPr>
        <p:spPr>
          <a:xfrm>
            <a:off x="395536" y="5768237"/>
            <a:ext cx="4572000" cy="581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beredskap:</a:t>
            </a: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n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www.tryggeresammen.no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atomberedskap</a:t>
            </a: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n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https://www.dsa.no/</a:t>
            </a: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B9DC3BD-876F-4469-B21D-9998AFD3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8D7E9C5-395D-4EE1-A220-02C1E184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27773" cy="41456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8BDAF61-DC0E-4F01-808C-0748B96E19B1}"/>
              </a:ext>
            </a:extLst>
          </p:cNvPr>
          <p:cNvSpPr txBox="1"/>
          <p:nvPr/>
        </p:nvSpPr>
        <p:spPr>
          <a:xfrm>
            <a:off x="462675" y="323914"/>
            <a:ext cx="267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PSYKISK HELSE – 10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583A3CA-1ECC-4690-8439-B8D16634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91490"/>
              </p:ext>
            </p:extLst>
          </p:nvPr>
        </p:nvGraphicFramePr>
        <p:xfrm>
          <a:off x="369877" y="1052736"/>
          <a:ext cx="4214495" cy="4040378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43455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BONDELAGET SI ROLLE VED PERSONLIGE TRAGEDIER</a:t>
                      </a: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 som oppdager/mistenker tilfeller, varsler 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Bondelaget skal være til hjelp og støtte for bonden 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Fylkeskontoret: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Landbrukets HMS tjeneste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lokallagsleder og kommunens kriseteam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Lokallaget: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fylkeskontoret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Tilby familien hjelp, samtale, hjelp til å søke hjelp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Hjelp til med å skaffe hjelp til stell av dyr, om ønskelig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Organiser dugnad/arbeidshjelp til arbeid på gården (onnearbeid)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04474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167EE8C8-E0F3-458E-B63A-3D8B056DC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41206"/>
              </p:ext>
            </p:extLst>
          </p:nvPr>
        </p:nvGraphicFramePr>
        <p:xfrm>
          <a:off x="4756938" y="1063486"/>
          <a:ext cx="4214495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3194785624"/>
                    </a:ext>
                  </a:extLst>
                </a:gridCol>
              </a:tblGrid>
              <a:tr h="4008314">
                <a:tc>
                  <a:txBody>
                    <a:bodyPr/>
                    <a:lstStyle/>
                    <a:p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FOREBYGGING AV PERSONLIGE TRAGEDIER: </a:t>
                      </a: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Tørr å bry deg, vær den gode nabo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Åpenhet om og respekt for psykisk helse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Kunnskap om psykisk helse. Medlemsmøte med psykiske helse som tema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Trygge møter i bondelaget – ingen skal møtes med hånlige eller respektløse kommentarer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Søk noen å snakke med – søk hjelp i tide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 en god samtalepartner: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https://www.tryggeresammen.no/medmenneske/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kan jeg få hjelp: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Legevakt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Kommunens psykiatriske helsetjeneste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LHMS: </a:t>
                      </a:r>
                      <a:r>
                        <a:rPr lang="nb-NO" sz="1200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https://hms.nlr.no/krisebistand</a:t>
                      </a:r>
                      <a:endParaRPr lang="nb-NO" sz="1200" u="sng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https://godtbondevett.no/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89348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AB1CE4E-02BE-4697-A720-DE30B6CFAADA}"/>
              </a:ext>
            </a:extLst>
          </p:cNvPr>
          <p:cNvSpPr txBox="1"/>
          <p:nvPr/>
        </p:nvSpPr>
        <p:spPr>
          <a:xfrm>
            <a:off x="355099" y="5266499"/>
            <a:ext cx="2790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b="1" dirty="0">
                <a:latin typeface="+mj-lt"/>
              </a:rPr>
              <a:t>Les meir om psykisk helse i landbruket: </a:t>
            </a:r>
            <a:endParaRPr lang="nb-NO" sz="1200" dirty="0">
              <a:latin typeface="+mj-lt"/>
            </a:endParaRPr>
          </a:p>
          <a:p>
            <a:r>
              <a:rPr lang="nn-NO" sz="1200" u="sng" dirty="0">
                <a:latin typeface="+mj-lt"/>
                <a:hlinkClick r:id="rId8"/>
              </a:rPr>
              <a:t>https://godtbondevett.no/om-prosjektet/</a:t>
            </a:r>
            <a:endParaRPr lang="nb-NO" sz="1200" dirty="0">
              <a:latin typeface="+mj-lt"/>
            </a:endParaRPr>
          </a:p>
          <a:p>
            <a:r>
              <a:rPr lang="nn-NO" sz="1200" b="1" dirty="0">
                <a:latin typeface="+mj-lt"/>
              </a:rPr>
              <a:t>Les meir om beredskap i landbruket: </a:t>
            </a:r>
            <a:endParaRPr lang="nb-NO" sz="1200" dirty="0">
              <a:latin typeface="+mj-lt"/>
            </a:endParaRPr>
          </a:p>
          <a:p>
            <a:r>
              <a:rPr lang="nn-NO" sz="1200" u="sng" dirty="0">
                <a:latin typeface="+mj-lt"/>
                <a:hlinkClick r:id="rId9"/>
              </a:rPr>
              <a:t>https://www.tryggeresammen.no/</a:t>
            </a:r>
            <a:endParaRPr lang="nb-NO" sz="1200" dirty="0">
              <a:latin typeface="+mj-lt"/>
            </a:endParaRPr>
          </a:p>
          <a:p>
            <a:endParaRPr lang="nb-N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3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35DCD0-3648-48CC-A3D2-B901BCF19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92B28B-9D43-446F-A9C4-DC7F0FF3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8640"/>
            <a:ext cx="1627773" cy="41456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4BB599-0E16-4912-93DD-F6B9AC640645}"/>
              </a:ext>
            </a:extLst>
          </p:cNvPr>
          <p:cNvSpPr txBox="1"/>
          <p:nvPr/>
        </p:nvSpPr>
        <p:spPr>
          <a:xfrm>
            <a:off x="383162" y="272617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SMITTSOMME PLANTESJUKDOMMER – 11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18AF572-9696-4E8A-8432-DB78B2E0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03564"/>
              </p:ext>
            </p:extLst>
          </p:nvPr>
        </p:nvGraphicFramePr>
        <p:xfrm>
          <a:off x="281872" y="1082461"/>
          <a:ext cx="4039039" cy="4027551"/>
        </p:xfrm>
        <a:graphic>
          <a:graphicData uri="http://schemas.openxmlformats.org/drawingml/2006/table">
            <a:tbl>
              <a:tblPr firstRow="1" firstCol="1" bandRow="1"/>
              <a:tblGrid>
                <a:gridCol w="4039039">
                  <a:extLst>
                    <a:ext uri="{9D8B030D-6E8A-4147-A177-3AD203B41FA5}">
                      <a16:colId xmlns:a16="http://schemas.microsoft.com/office/drawing/2014/main" val="2082787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BONDELAGET SI ROLLE VED SMITTSOMME  PLANTESJUKDOMMER: 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Fylkeskontoret: </a:t>
                      </a:r>
                      <a:endParaRPr lang="nb-NO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Organisasjonssjef får som regel varsel via Norges Bondelag. Avklarer raskt hvem som gjør hva av ansatte og eventuelt tillitsvalgte. Involver lokallagsleder der det blir nødvendig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Mattilsynet og avklar videre arbeid og oppgaver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NLR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Loggfør forespørsler og oppgaver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Delta på møter, vær tilgjengelig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Aktuelle oppgaver kan være kontakt med bønder, eventuelt mediekontakt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 kontakt med bønder som ble ramma i ettertid for å høre hvordan det går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72700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6218C995-09A7-477A-84A0-5A4F916A3AB1}"/>
              </a:ext>
            </a:extLst>
          </p:cNvPr>
          <p:cNvSpPr/>
          <p:nvPr/>
        </p:nvSpPr>
        <p:spPr>
          <a:xfrm>
            <a:off x="179512" y="5473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b="1" dirty="0">
                <a:latin typeface="+mj-lt"/>
              </a:rPr>
              <a:t>Les mer om smitte: </a:t>
            </a:r>
            <a:endParaRPr lang="nb-NO" sz="1200" dirty="0">
              <a:latin typeface="+mj-lt"/>
            </a:endParaRPr>
          </a:p>
          <a:p>
            <a:r>
              <a:rPr lang="nb-NO" sz="1200" u="sng" dirty="0">
                <a:latin typeface="+mj-lt"/>
                <a:hlinkClick r:id="rId4"/>
              </a:rPr>
              <a:t>https://www.tryggeresammen.no/sykdom-og-smittefare/</a:t>
            </a:r>
            <a:endParaRPr lang="nb-NO" sz="1200" dirty="0">
              <a:latin typeface="+mj-lt"/>
            </a:endParaRPr>
          </a:p>
          <a:p>
            <a:r>
              <a:rPr lang="nb-NO" sz="1200" u="sng" dirty="0">
                <a:latin typeface="+mj-lt"/>
                <a:hlinkClick r:id="rId5"/>
              </a:rPr>
              <a:t>https://www.mattilsynet.no/planter_og_dyrking/planteskadegjorere/fremmede_skadelige_arter/</a:t>
            </a:r>
            <a:r>
              <a:rPr lang="nb-NO" sz="1200" u="sng" dirty="0">
                <a:latin typeface="+mj-lt"/>
              </a:rPr>
              <a:t> </a:t>
            </a:r>
            <a:endParaRPr lang="nb-NO" sz="1200" dirty="0">
              <a:latin typeface="+mj-lt"/>
            </a:endParaRPr>
          </a:p>
          <a:p>
            <a:r>
              <a:rPr lang="nb-NO" sz="1200" b="1" dirty="0">
                <a:latin typeface="+mj-lt"/>
              </a:rPr>
              <a:t>Les mer om beredskap i landbruket: </a:t>
            </a:r>
            <a:endParaRPr lang="nb-NO" sz="1200" dirty="0">
              <a:latin typeface="+mj-lt"/>
            </a:endParaRPr>
          </a:p>
          <a:p>
            <a:r>
              <a:rPr lang="nb-NO" sz="1200" u="sng" dirty="0">
                <a:latin typeface="+mj-lt"/>
                <a:hlinkClick r:id="rId6"/>
              </a:rPr>
              <a:t>https://www.tryggeresammen.no/</a:t>
            </a:r>
            <a:endParaRPr lang="nb-NO" sz="1200" dirty="0">
              <a:latin typeface="+mj-lt"/>
            </a:endParaRPr>
          </a:p>
          <a:p>
            <a:r>
              <a:rPr lang="nn-NO" sz="1200" b="1" dirty="0">
                <a:latin typeface="+mj-lt"/>
              </a:rPr>
              <a:t> </a:t>
            </a:r>
            <a:endParaRPr lang="nb-NO" sz="1200" dirty="0">
              <a:latin typeface="+mj-lt"/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4C0B66F0-3667-4175-A3C9-D5D97F1F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26562"/>
              </p:ext>
            </p:extLst>
          </p:nvPr>
        </p:nvGraphicFramePr>
        <p:xfrm>
          <a:off x="4535034" y="1089769"/>
          <a:ext cx="4292029" cy="4759071"/>
        </p:xfrm>
        <a:graphic>
          <a:graphicData uri="http://schemas.openxmlformats.org/drawingml/2006/table">
            <a:tbl>
              <a:tblPr firstRow="1" firstCol="1" bandRow="1"/>
              <a:tblGrid>
                <a:gridCol w="4292029">
                  <a:extLst>
                    <a:ext uri="{9D8B030D-6E8A-4147-A177-3AD203B41FA5}">
                      <a16:colId xmlns:a16="http://schemas.microsoft.com/office/drawing/2014/main" val="3087369096"/>
                    </a:ext>
                  </a:extLst>
                </a:gridCol>
              </a:tblGrid>
              <a:tr h="2969222">
                <a:tc>
                  <a:txBody>
                    <a:bodyPr/>
                    <a:lstStyle/>
                    <a:p>
                      <a:r>
                        <a:rPr lang="nb-NO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FØREBYGGING AV SMITTE/HMS-TILTAK: 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Meld fra til Mattilsynet snarest dersom du oppdager svartelista ugras, insekt, sopp eller plantevirus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Oppmuntre til åpenhet, alle må ta ansvar for å unngå smitte mellom bruk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Kunnskap om smitte og smitteforebygging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 av </a:t>
                      </a:r>
                      <a:r>
                        <a:rPr lang="nb-NO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overtrekkssko</a:t>
                      </a: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jordfelt for å unngå smitte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 av planter/fôr skal skje i henhold til regelverk og via godkjente kanaler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Unngå import av grovfôr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Importer grovfôr fra naboland, som er fri for </a:t>
                      </a:r>
                      <a:r>
                        <a:rPr lang="nb-NO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Tilletia</a:t>
                      </a: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</a:t>
                      </a: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ensilert og pass etter at fôr/emballasje ikke er forurensa med jord.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48-timers regelen ved utlandsbesøk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 opp egenprodusert fôr først. Smittefaren blir redusert ved å la importert fôr ligge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5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4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78F8D6-BC8A-46AF-A080-37EE61F7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1"/>
          <a:stretch/>
        </p:blipFill>
        <p:spPr>
          <a:xfrm>
            <a:off x="0" y="0"/>
            <a:ext cx="9715498" cy="685799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48EB31E-182C-4531-82CB-B9E259C71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16633"/>
            <a:ext cx="1632397" cy="4157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31215-EBFD-4FBA-8129-0547DF0F8FD0}"/>
              </a:ext>
            </a:extLst>
          </p:cNvPr>
          <p:cNvSpPr txBox="1"/>
          <p:nvPr/>
        </p:nvSpPr>
        <p:spPr>
          <a:xfrm>
            <a:off x="472881" y="1196752"/>
            <a:ext cx="7843535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+mj-lt"/>
              </a:rPr>
              <a:t>Bondelaget sin rolle ved kriser</a:t>
            </a:r>
          </a:p>
          <a:p>
            <a:r>
              <a:rPr lang="nb-NO" sz="1200" dirty="0">
                <a:latin typeface="+mj-lt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Nyttig i</a:t>
            </a:r>
            <a:r>
              <a:rPr lang="nb-NO" sz="1200" dirty="0">
                <a:latin typeface="+mn-lt"/>
              </a:rPr>
              <a:t>nformasjon om beredskap og kriser: </a:t>
            </a:r>
            <a:r>
              <a:rPr lang="nn-NO" sz="1200" u="sng" dirty="0">
                <a:latin typeface="+mn-lt"/>
                <a:hlinkClick r:id="rId5"/>
              </a:rPr>
              <a:t>www.tryggeresammen.no</a:t>
            </a:r>
            <a:endParaRPr lang="nn-NO" sz="1200" u="sng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n-NO" sz="1200" u="sng" dirty="0">
              <a:latin typeface="+mn-lt"/>
            </a:endParaRPr>
          </a:p>
          <a:p>
            <a:r>
              <a:rPr lang="nb-NO" sz="1200" dirty="0">
                <a:latin typeface="+mn-lt"/>
              </a:rPr>
              <a:t>Når en sak er definert som en krise, opprettes et </a:t>
            </a:r>
            <a:r>
              <a:rPr lang="nb-NO" sz="1200" b="1" dirty="0">
                <a:latin typeface="+mn-lt"/>
              </a:rPr>
              <a:t>handteringsteam</a:t>
            </a:r>
            <a:r>
              <a:rPr lang="nb-NO" sz="1200" dirty="0">
                <a:latin typeface="+mn-lt"/>
              </a:rPr>
              <a:t> bestående av: 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Organisasjonssjef (leder)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Fylkesleder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Representant for varemottaker der det blir sett som relevant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n-NO" sz="1200" u="sng" dirty="0">
              <a:latin typeface="+mn-lt"/>
            </a:endParaRPr>
          </a:p>
          <a:p>
            <a:r>
              <a:rPr lang="nb-NO" sz="1200" b="1" dirty="0">
                <a:latin typeface="+mn-lt"/>
              </a:rPr>
              <a:t>Råd om mediekontakt</a:t>
            </a:r>
          </a:p>
          <a:p>
            <a:r>
              <a:rPr lang="nb-NO" sz="1200" dirty="0">
                <a:latin typeface="+mn-lt"/>
              </a:rPr>
              <a:t>Krisekommunikasjon handler om å formidle viktige og presise budskap på en mest mulig effektiv måte under stort tidspress. Organisasjonen dømmes etter hvordan krisen blir handtert og hvordan vi kommuniserer, og i mindre grad etter innholdet i selve krisen. </a:t>
            </a:r>
          </a:p>
          <a:p>
            <a:endParaRPr lang="nb-NO" sz="1200" dirty="0">
              <a:latin typeface="+mn-lt"/>
            </a:endParaRP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Vær sikker på hvem som «eier», f.eks. brannvesen, politi, Mattilsynet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Gi eventuelle utsagn på vegne av Bondelaget, vis til rett aktør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Send pressekontakt til stedet dersom det er aktuelt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Skjerm involverte fra pressen, om nødvendig med fysiske sperringer 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Informasjonen må være riktig, forståelig, kort og presis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r>
              <a:rPr lang="nb-NO" sz="1200" dirty="0">
                <a:latin typeface="+mn-lt"/>
              </a:rPr>
              <a:t>Si det du har bestemt deg for å si, gjenta budskapet og vis til de som «eier» krisen for detaljer</a:t>
            </a:r>
          </a:p>
          <a:p>
            <a:pPr marL="628650" lvl="1" indent="-171450" hangingPunct="0">
              <a:buFont typeface="Courier New" panose="02070309020205020404" pitchFamily="49" charset="0"/>
              <a:buChar char="o"/>
            </a:pPr>
            <a:endParaRPr lang="nb-NO" sz="1200" dirty="0">
              <a:latin typeface="+mn-lt"/>
            </a:endParaRPr>
          </a:p>
          <a:p>
            <a:endParaRPr lang="nb-NO" sz="1200" dirty="0">
              <a:latin typeface="+mn-lt"/>
            </a:endParaRPr>
          </a:p>
          <a:p>
            <a:endParaRPr lang="nb-NO" sz="1200" dirty="0">
              <a:latin typeface="+mn-lt"/>
            </a:endParaRPr>
          </a:p>
          <a:p>
            <a:endParaRPr lang="nb-NO" sz="1200" dirty="0">
              <a:latin typeface="+mn-lt"/>
            </a:endParaRPr>
          </a:p>
          <a:p>
            <a:endParaRPr lang="nb-NO" sz="1200" dirty="0">
              <a:latin typeface="+mj-lt"/>
            </a:endParaRPr>
          </a:p>
          <a:p>
            <a:endParaRPr lang="nb-NO" sz="12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110B98-38A7-4972-B49D-66DACE17DAAA}"/>
              </a:ext>
            </a:extLst>
          </p:cNvPr>
          <p:cNvSpPr txBox="1"/>
          <p:nvPr/>
        </p:nvSpPr>
        <p:spPr>
          <a:xfrm>
            <a:off x="395536" y="781253"/>
            <a:ext cx="3167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GENERELL DEL – 1 forts.</a:t>
            </a:r>
          </a:p>
          <a:p>
            <a:endParaRPr lang="nb-NO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49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B9DC3BD-876F-4469-B21D-9998AFD3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8D7E9C5-395D-4EE1-A220-02C1E184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27773" cy="41456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8BDAF61-DC0E-4F01-808C-0748B96E19B1}"/>
              </a:ext>
            </a:extLst>
          </p:cNvPr>
          <p:cNvSpPr txBox="1"/>
          <p:nvPr/>
        </p:nvSpPr>
        <p:spPr>
          <a:xfrm>
            <a:off x="369877" y="295536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BRANN – 2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583A3CA-1ECC-4690-8439-B8D16634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95263"/>
              </p:ext>
            </p:extLst>
          </p:nvPr>
        </p:nvGraphicFramePr>
        <p:xfrm>
          <a:off x="369877" y="1052736"/>
          <a:ext cx="4214495" cy="3741865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43455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SI ROLLE VED BRANN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som oppdager brannen varsler nødetat: 110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Fylkeskontoret: 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Sjekk hvem det gjelder og om de har fått nødvendig hjelp og bistand. Kontakt lokallagsleder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Lokallaget: 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Hjelpe brannvesenet (tankvogner med vatn, evakuering av dyr) ved behov.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Tilby hjelp og støtte til bonden og familien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Eventuelt stille med dugnadshjelp/organisering av dugnad etter brannen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 kontakt etter litt tid og hør hvordan det går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04474"/>
                  </a:ext>
                </a:extLst>
              </a:tr>
            </a:tbl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02297323-3B67-4B29-BD18-4329490864FF}"/>
              </a:ext>
            </a:extLst>
          </p:cNvPr>
          <p:cNvSpPr txBox="1"/>
          <p:nvPr/>
        </p:nvSpPr>
        <p:spPr>
          <a:xfrm>
            <a:off x="467544" y="5071800"/>
            <a:ext cx="362830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latin typeface="+mj-lt"/>
              </a:rPr>
              <a:t>Les mer om branner i landbruket:</a:t>
            </a:r>
          </a:p>
          <a:p>
            <a:r>
              <a:rPr lang="nb-NO" sz="1600" dirty="0">
                <a:latin typeface="+mj-lt"/>
                <a:hlinkClick r:id="rId5"/>
              </a:rPr>
              <a:t>https://www.tryggeresammen.no/brann/</a:t>
            </a:r>
            <a:endParaRPr lang="nb-NO" sz="1600" dirty="0">
              <a:latin typeface="+mj-lt"/>
            </a:endParaRPr>
          </a:p>
          <a:p>
            <a:endParaRPr lang="nb-NO" sz="1600" b="1" dirty="0">
              <a:latin typeface="+mj-lt"/>
            </a:endParaRPr>
          </a:p>
          <a:p>
            <a:r>
              <a:rPr lang="nb-NO" sz="1600" b="1" dirty="0">
                <a:latin typeface="+mj-lt"/>
              </a:rPr>
              <a:t>Les mer om beredskap i landbruket:</a:t>
            </a:r>
          </a:p>
          <a:p>
            <a:r>
              <a:rPr lang="nb-NO" sz="1600" dirty="0">
                <a:latin typeface="+mj-lt"/>
                <a:hlinkClick r:id="rId6"/>
              </a:rPr>
              <a:t>https://www.tryggeresammen.no/</a:t>
            </a:r>
            <a:endParaRPr lang="nb-NO" sz="1600" dirty="0">
              <a:latin typeface="+mj-lt"/>
            </a:endParaRP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167EE8C8-E0F3-458E-B63A-3D8B056DC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54958"/>
              </p:ext>
            </p:extLst>
          </p:nvPr>
        </p:nvGraphicFramePr>
        <p:xfrm>
          <a:off x="4756938" y="1063486"/>
          <a:ext cx="4214495" cy="4008314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3194785624"/>
                    </a:ext>
                  </a:extLst>
                </a:gridCol>
              </a:tblGrid>
              <a:tr h="4008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FOREBYGGANDE BRANN OG HMS-TILTAK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El-tilsyn med termografering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 brannvarslingsanlegg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Oversiktskart brannslokkingsutstyr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Rømningsplan/kart over fjøs og bolig med viktige punkt (stoppekran, førstehjelpsutstyr, oversikt over elektroinstallasjoner m.m.)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Branndører og brannvegger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Rydding, vasking, fjerning av støv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Jamnlige brannøvinger med rømming, førstehjelpsutstyr og brannslokkingsutstyr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Kontroller brannslokkingsutstyret jamnlig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Tenk brannsikkerhet ved nybygg og utbedringer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maskinmanualer/bruksanvisninger og kontaktinformasjon til leverandører tilgjengelig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8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35DCD0-3648-48CC-A3D2-B901BCF19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92B28B-9D43-446F-A9C4-DC7F0FF3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8640"/>
            <a:ext cx="1627773" cy="41456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4BB599-0E16-4912-93DD-F6B9AC640645}"/>
              </a:ext>
            </a:extLst>
          </p:cNvPr>
          <p:cNvSpPr txBox="1"/>
          <p:nvPr/>
        </p:nvSpPr>
        <p:spPr>
          <a:xfrm>
            <a:off x="383162" y="272617"/>
            <a:ext cx="179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ULYKKER – 3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18AF572-9696-4E8A-8432-DB78B2E0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84919"/>
              </p:ext>
            </p:extLst>
          </p:nvPr>
        </p:nvGraphicFramePr>
        <p:xfrm>
          <a:off x="281872" y="1082461"/>
          <a:ext cx="4039039" cy="3807016"/>
        </p:xfrm>
        <a:graphic>
          <a:graphicData uri="http://schemas.openxmlformats.org/drawingml/2006/table">
            <a:tbl>
              <a:tblPr firstRow="1" firstCol="1" bandRow="1"/>
              <a:tblGrid>
                <a:gridCol w="4039039">
                  <a:extLst>
                    <a:ext uri="{9D8B030D-6E8A-4147-A177-3AD203B41FA5}">
                      <a16:colId xmlns:a16="http://schemas.microsoft.com/office/drawing/2014/main" val="2082787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SI ROLLE VED ULYKKER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som kommer først til ulykkesstedet, varsler nødetat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Fylkeskontoret: 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Sjekk hvem det gjelder og om bonden/familien har fått nødvendig hjelp og bistand. Kontakt lokallagsleder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Lokallaget: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Tilby familien hjelp, samtale, hjelp til å søke hjelp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Hjelp til med å skaffe hjelp til stell av dyr dersom ønskelig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Tilby å organisere dugnad/arbeidshjelp til arbeid på garden (onnearbeid) </a:t>
                      </a: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72700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6218C995-09A7-477A-84A0-5A4F916A3AB1}"/>
              </a:ext>
            </a:extLst>
          </p:cNvPr>
          <p:cNvSpPr/>
          <p:nvPr/>
        </p:nvSpPr>
        <p:spPr>
          <a:xfrm>
            <a:off x="395536" y="5153798"/>
            <a:ext cx="4572000" cy="1106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ulukker i landbruket: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http://www.tryggeresammen.no/ulykker-og-farer/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beredskap i landbruket: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4C0B66F0-3667-4175-A3C9-D5D97F1F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18688"/>
              </p:ext>
            </p:extLst>
          </p:nvPr>
        </p:nvGraphicFramePr>
        <p:xfrm>
          <a:off x="4535034" y="1089769"/>
          <a:ext cx="4292029" cy="3420047"/>
        </p:xfrm>
        <a:graphic>
          <a:graphicData uri="http://schemas.openxmlformats.org/drawingml/2006/table">
            <a:tbl>
              <a:tblPr firstRow="1" firstCol="1" bandRow="1"/>
              <a:tblGrid>
                <a:gridCol w="4292029">
                  <a:extLst>
                    <a:ext uri="{9D8B030D-6E8A-4147-A177-3AD203B41FA5}">
                      <a16:colId xmlns:a16="http://schemas.microsoft.com/office/drawing/2014/main" val="3087369096"/>
                    </a:ext>
                  </a:extLst>
                </a:gridCol>
              </a:tblGrid>
              <a:tr h="296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FOREBYGGING AV ULYKKER/HMS-TILTAK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 setebelte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Gjennomfør vernerunder på bygninger og utstyr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Utfør nødvendige reparasjoner/HMS-tiltak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 verneutstyr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Sikre deg med tau dersom gjødselgass/silogass kan oppstå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Vurder risiko når dyr skal flyttes/håndteres, vær flere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 plan for arbeidet og unngå stress, hastverk er lastverk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Sikringsradio skal være lada og med når man arbeider alene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5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gress, utendørs, sauer, fjell&#10;&#10;Automatisk generert beskrivelse">
            <a:extLst>
              <a:ext uri="{FF2B5EF4-FFF2-40B4-BE49-F238E27FC236}">
                <a16:creationId xmlns:a16="http://schemas.microsoft.com/office/drawing/2014/main" id="{CD9455B1-DEC0-42C8-817F-B122C3FFC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E9208B6-45F7-49C7-8DA9-C3000BA9E653}"/>
              </a:ext>
            </a:extLst>
          </p:cNvPr>
          <p:cNvSpPr txBox="1"/>
          <p:nvPr/>
        </p:nvSpPr>
        <p:spPr>
          <a:xfrm>
            <a:off x="268178" y="258389"/>
            <a:ext cx="277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DYRETRAGEDIER – 4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47F0D72-2D41-4A94-9F09-350608E1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16632"/>
            <a:ext cx="1627773" cy="414564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F0BC78F-B070-4B43-9C99-7D21D37B8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03699"/>
              </p:ext>
            </p:extLst>
          </p:nvPr>
        </p:nvGraphicFramePr>
        <p:xfrm>
          <a:off x="251520" y="954767"/>
          <a:ext cx="3844313" cy="4346441"/>
        </p:xfrm>
        <a:graphic>
          <a:graphicData uri="http://schemas.openxmlformats.org/drawingml/2006/table">
            <a:tbl>
              <a:tblPr firstRow="1" firstCol="1" bandRow="1"/>
              <a:tblGrid>
                <a:gridCol w="3844313">
                  <a:extLst>
                    <a:ext uri="{9D8B030D-6E8A-4147-A177-3AD203B41FA5}">
                      <a16:colId xmlns:a16="http://schemas.microsoft.com/office/drawing/2014/main" val="1385733222"/>
                    </a:ext>
                  </a:extLst>
                </a:gridCol>
              </a:tblGrid>
              <a:tr h="434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SI ROLLE VED DYRETRAGEDIER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som oppdager dyretragedier, varsler Mattilsynet på telefon </a:t>
                      </a: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22 40 00 00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Politiet kobles inn av Mattilsynet dersom nødvendig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skal være til hjelp og støtte for bonden.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Fylkeskontoret: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 med kommunen og Mattilsynet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 med lokallagsleder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 med Norges Bondelag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Lokallaget: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 med fylkeskontoret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Vurder dialog med familie og eventuelt bonde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62882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CA8F02DC-2B4F-4C60-B0B4-3F7F791D1FB6}"/>
              </a:ext>
            </a:extLst>
          </p:cNvPr>
          <p:cNvSpPr/>
          <p:nvPr/>
        </p:nvSpPr>
        <p:spPr>
          <a:xfrm>
            <a:off x="270415" y="5492833"/>
            <a:ext cx="4572000" cy="1106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psykisk helse i landbruket: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https://godtbondevett.no/om-prosjektet/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meir om beredskap i landbruket: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271FA16-92B4-4426-A004-235F5F3F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8204"/>
              </p:ext>
            </p:extLst>
          </p:nvPr>
        </p:nvGraphicFramePr>
        <p:xfrm>
          <a:off x="4578299" y="954767"/>
          <a:ext cx="4214495" cy="4649465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3723763107"/>
                    </a:ext>
                  </a:extLst>
                </a:gridCol>
              </a:tblGrid>
              <a:tr h="4649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FOREBYGGING AV DYRETRAGEIDER/HMS-TILTAK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 besøker bonde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Tørre å bry seg, være «den gode nabo»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Åpenhet om og respekt for psykisk helse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Kunnskap om psykisk helse. Medlemsmøte med psykisk helse og dyretragedier som tema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Trygge møter i bondelaget – ingen skal møtes med tankeløse eller respektløse kommentarer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Søk noen å snakke med – søk hjelp i tide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 en god samtalepartner: </a:t>
                      </a:r>
                      <a:r>
                        <a:rPr lang="nb-NO" sz="1400" u="sng" noProof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http://www.tryggeresammen.no/medmenneske/</a:t>
                      </a: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nb-NO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 kan jeg få hjelp dersom jeg sliter: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Legevakt, telefon 116 117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Kirkens SOS, telefon 22 40 00 40 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Kommunens psykiatriske helsetjeneste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4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Landbrukets HMS tjeneste: </a:t>
                      </a:r>
                      <a:r>
                        <a:rPr lang="nb-NO" sz="1400" u="sng" noProof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https://hms.nlr.no/krisebistand/</a:t>
                      </a:r>
                      <a:endParaRPr lang="nb-NO" sz="1400" u="sng" noProof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9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78F8D6-BC8A-46AF-A080-37EE61F7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1"/>
          <a:stretch/>
        </p:blipFill>
        <p:spPr>
          <a:xfrm>
            <a:off x="0" y="0"/>
            <a:ext cx="9715498" cy="685799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48EB31E-182C-4531-82CB-B9E259C71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16633"/>
            <a:ext cx="1632397" cy="4157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31215-EBFD-4FBA-8129-0547DF0F8FD0}"/>
              </a:ext>
            </a:extLst>
          </p:cNvPr>
          <p:cNvSpPr txBox="1"/>
          <p:nvPr/>
        </p:nvSpPr>
        <p:spPr>
          <a:xfrm>
            <a:off x="508437" y="1033234"/>
            <a:ext cx="4032447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+mj-lt"/>
              </a:rPr>
              <a:t>Bondelaget sin rolle ved smittsomme sykdommer</a:t>
            </a:r>
          </a:p>
          <a:p>
            <a:endParaRPr lang="nn-NO" sz="1200" dirty="0">
              <a:latin typeface="+mj-lt"/>
            </a:endParaRPr>
          </a:p>
          <a:p>
            <a:r>
              <a:rPr lang="nb-NO" sz="1200" b="1" dirty="0">
                <a:latin typeface="+mj-lt"/>
              </a:rPr>
              <a:t>Fylkeskontoret: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Organisasjonssjefen får som regel varsel via Norges Bondelag. Avklarer raskt hvem som gjør hva av tilsatte og eventuelt tillitsvalgte. Involver lokallagsleder der det er nødvendig</a:t>
            </a:r>
          </a:p>
          <a:p>
            <a:pPr lvl="0"/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Kontakt Mattilsynet og avklar videre arbeid og oppgaver</a:t>
            </a:r>
          </a:p>
          <a:p>
            <a:pPr lvl="0"/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Loggføre henvendelser og oppgaver</a:t>
            </a:r>
          </a:p>
          <a:p>
            <a:pPr lvl="0"/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Ha dialog med Mattilsynet, vær tilgjengelig, delta på møter</a:t>
            </a:r>
          </a:p>
          <a:p>
            <a:pPr lvl="0"/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Aktuelle oppgaver kan være å sørge for forsyninger til folk og dyr, kontakt med ramma bønder, eventuelt mediekontakt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Ta kontakt med bøndene som er ramma i ettertid av hendelsen for å høre hvordan det går</a:t>
            </a:r>
            <a:endParaRPr lang="nb-NO" sz="1000" dirty="0">
              <a:latin typeface="+mj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110B98-38A7-4972-B49D-66DACE17DAAA}"/>
              </a:ext>
            </a:extLst>
          </p:cNvPr>
          <p:cNvSpPr txBox="1"/>
          <p:nvPr/>
        </p:nvSpPr>
        <p:spPr>
          <a:xfrm>
            <a:off x="488763" y="328397"/>
            <a:ext cx="47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SMITSOMME DYRESYKDOMMER – 5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A5B867-41DD-4D1F-AAD8-FE7DBB951473}"/>
              </a:ext>
            </a:extLst>
          </p:cNvPr>
          <p:cNvSpPr/>
          <p:nvPr/>
        </p:nvSpPr>
        <p:spPr>
          <a:xfrm>
            <a:off x="477478" y="4997296"/>
            <a:ext cx="4572000" cy="1654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 om </a:t>
            </a:r>
            <a:r>
              <a:rPr lang="nb-NO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antibiotikaresistens</a:t>
            </a: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https://www.animalia.no/no/Dyr/antibiotikaresistens/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 om smittsame </a:t>
            </a:r>
            <a:r>
              <a:rPr lang="nb-NO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dyresjukdommar</a:t>
            </a: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https://www.mattilsynet.no/dyr_og_dyrehold/dyrehelse/dyresykdommer/</a:t>
            </a: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 om beredskap i landbruket: </a:t>
            </a:r>
          </a:p>
          <a:p>
            <a:r>
              <a:rPr lang="nb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F56465E-161C-41B4-AC86-67A3EF31FD49}"/>
              </a:ext>
            </a:extLst>
          </p:cNvPr>
          <p:cNvSpPr txBox="1"/>
          <p:nvPr/>
        </p:nvSpPr>
        <p:spPr>
          <a:xfrm>
            <a:off x="4857749" y="971678"/>
            <a:ext cx="3539687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n-NO" sz="1200" b="1" dirty="0">
                <a:latin typeface="+mj-lt"/>
              </a:rPr>
              <a:t>F</a:t>
            </a:r>
            <a:r>
              <a:rPr lang="nb-NO" sz="1200" b="1" dirty="0">
                <a:latin typeface="+mj-lt"/>
              </a:rPr>
              <a:t>OREBYGGING AV SMITTE/HMS-TILTAK</a:t>
            </a:r>
            <a:endParaRPr lang="nb-NO" sz="1200" dirty="0">
              <a:latin typeface="+mj-lt"/>
            </a:endParaRPr>
          </a:p>
          <a:p>
            <a:r>
              <a:rPr lang="nb-NO" sz="1200" b="1" dirty="0">
                <a:latin typeface="+mj-lt"/>
              </a:rPr>
              <a:t> </a:t>
            </a: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Kunnskap om smitte og smitteforebygging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48-timers regelen ved utlandsbesøk</a:t>
            </a:r>
          </a:p>
          <a:p>
            <a:pPr lvl="0"/>
            <a:r>
              <a:rPr lang="nn-NO" sz="1200" dirty="0">
                <a:latin typeface="+mj-lt"/>
              </a:rPr>
              <a:t> </a:t>
            </a: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n-NO" sz="1200" dirty="0" err="1">
                <a:latin typeface="+mj-lt"/>
              </a:rPr>
              <a:t>Smitteslusing</a:t>
            </a:r>
            <a:r>
              <a:rPr lang="nn-NO" sz="1200" dirty="0">
                <a:latin typeface="+mj-lt"/>
              </a:rPr>
              <a:t> i driftsbygning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KSL/helseattest livdyr. Smitteslusing livdyrtransport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Smitteslusing dyretransport til slakt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Fjørfe: Alt inn-alt ut-prinsippet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Overholde regelverk livdyr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Unngå import av livdyr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nb-NO" sz="1200" dirty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Smittefri arbeidskraft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205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B9DC3BD-876F-4469-B21D-9998AFD3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8D7E9C5-395D-4EE1-A220-02C1E184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27773" cy="41456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8BDAF61-DC0E-4F01-808C-0748B96E19B1}"/>
              </a:ext>
            </a:extLst>
          </p:cNvPr>
          <p:cNvSpPr txBox="1"/>
          <p:nvPr/>
        </p:nvSpPr>
        <p:spPr>
          <a:xfrm>
            <a:off x="462675" y="323914"/>
            <a:ext cx="330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NATURKATASTROFER – 6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583A3CA-1ECC-4690-8439-B8D16634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67621"/>
              </p:ext>
            </p:extLst>
          </p:nvPr>
        </p:nvGraphicFramePr>
        <p:xfrm>
          <a:off x="369877" y="1052736"/>
          <a:ext cx="4214495" cy="3151632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43455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SI ROLLE VED NATURKATASTROFER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b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Fylkeskontoret: </a:t>
                      </a:r>
                    </a:p>
                    <a:p>
                      <a:endParaRPr lang="nb-NO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Organisere bistand til nødetater dersom ønskelig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Vurdere å sende en representant til plassen</a:t>
                      </a:r>
                    </a:p>
                    <a:p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Lokallaget: </a:t>
                      </a:r>
                    </a:p>
                    <a:p>
                      <a:endParaRPr lang="nb-NO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Tilby hjelp til nødetat dersom det er nødvendig. Det kan være vannpumping, evakuering av husdyr, evakuering av folk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Delta på dugnad, og organiser varmestue, mat og drikke ved eventuell evakuering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04474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167EE8C8-E0F3-458E-B63A-3D8B056DC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8608"/>
              </p:ext>
            </p:extLst>
          </p:nvPr>
        </p:nvGraphicFramePr>
        <p:xfrm>
          <a:off x="4793590" y="1052736"/>
          <a:ext cx="4214495" cy="4008314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3194785624"/>
                    </a:ext>
                  </a:extLst>
                </a:gridCol>
              </a:tblGrid>
              <a:tr h="4008314">
                <a:tc>
                  <a:txBody>
                    <a:bodyPr/>
                    <a:lstStyle/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FOREBYGGING AV SKADER VED NATURKATASTROFER/HMS-TILTAK: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 bygninger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Flomsikker lagring av fôr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Følg anbefalinger fra myndigheter/værvarsling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Følg </a:t>
                      </a:r>
                      <a:r>
                        <a:rPr lang="nb-NO" sz="1200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www.varsom.no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200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www.yr.no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 du trygt, hold deg hjemme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Evakuer ved ekstremvarsling dersom du bor i utsatte områder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Sørg for å ha alternativ energikilde dersom strømmen går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Opplada sikringsradio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Beredskapslager med mat og drikke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89348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CEA9C3B1-E45A-42B9-A70B-DA029DD4EEA4}"/>
              </a:ext>
            </a:extLst>
          </p:cNvPr>
          <p:cNvSpPr/>
          <p:nvPr/>
        </p:nvSpPr>
        <p:spPr>
          <a:xfrm>
            <a:off x="369877" y="4808863"/>
            <a:ext cx="4572000" cy="10620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 om uvær: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http://www.tryggeresammen.no/uvaer/</a:t>
            </a:r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 om flom:</a:t>
            </a:r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http://www.tryggeresammen.no/flom/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37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35DCD0-3648-48CC-A3D2-B901BCF19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92B28B-9D43-446F-A9C4-DC7F0FF3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8640"/>
            <a:ext cx="1627773" cy="41456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4BB599-0E16-4912-93DD-F6B9AC640645}"/>
              </a:ext>
            </a:extLst>
          </p:cNvPr>
          <p:cNvSpPr txBox="1"/>
          <p:nvPr/>
        </p:nvSpPr>
        <p:spPr>
          <a:xfrm>
            <a:off x="383162" y="272617"/>
            <a:ext cx="278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ROVDYRANGREP – 7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18AF572-9696-4E8A-8432-DB78B2E0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01593"/>
              </p:ext>
            </p:extLst>
          </p:nvPr>
        </p:nvGraphicFramePr>
        <p:xfrm>
          <a:off x="276870" y="908720"/>
          <a:ext cx="4039039" cy="2801430"/>
        </p:xfrm>
        <a:graphic>
          <a:graphicData uri="http://schemas.openxmlformats.org/drawingml/2006/table">
            <a:tbl>
              <a:tblPr firstRow="1" firstCol="1" bandRow="1"/>
              <a:tblGrid>
                <a:gridCol w="4039039">
                  <a:extLst>
                    <a:ext uri="{9D8B030D-6E8A-4147-A177-3AD203B41FA5}">
                      <a16:colId xmlns:a16="http://schemas.microsoft.com/office/drawing/2014/main" val="2082787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BONDELAGET SI ROLLE VED ULYKKER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Fylkeskontoret: </a:t>
                      </a:r>
                    </a:p>
                    <a:p>
                      <a:endParaRPr lang="nb-NO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beitenæring i område som er ramma av angrep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</a:t>
                      </a:r>
                      <a:r>
                        <a:rPr lang="nn-N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rovviltnemda</a:t>
                      </a: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Fylkesmannen, SNO og Miljødirektoratet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Lokallag:</a:t>
                      </a:r>
                    </a:p>
                    <a:p>
                      <a:endParaRPr lang="nb-NO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Dialog med beitenæring i råka område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Rapportere til fylkeskontoret</a:t>
                      </a: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72700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4C0B66F0-3667-4175-A3C9-D5D97F1F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67073"/>
              </p:ext>
            </p:extLst>
          </p:nvPr>
        </p:nvGraphicFramePr>
        <p:xfrm>
          <a:off x="4572000" y="908720"/>
          <a:ext cx="4303018" cy="2836736"/>
        </p:xfrm>
        <a:graphic>
          <a:graphicData uri="http://schemas.openxmlformats.org/drawingml/2006/table">
            <a:tbl>
              <a:tblPr firstRow="1" firstCol="1" bandRow="1"/>
              <a:tblGrid>
                <a:gridCol w="4303018">
                  <a:extLst>
                    <a:ext uri="{9D8B030D-6E8A-4147-A177-3AD203B41FA5}">
                      <a16:colId xmlns:a16="http://schemas.microsoft.com/office/drawing/2014/main" val="3087369096"/>
                    </a:ext>
                  </a:extLst>
                </a:gridCol>
              </a:tblGrid>
              <a:tr h="2346539">
                <a:tc>
                  <a:txBody>
                    <a:bodyPr/>
                    <a:lstStyle/>
                    <a:p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VIKTIGE TELEFONNUMMER</a:t>
                      </a:r>
                    </a:p>
                    <a:p>
                      <a:endParaRPr lang="nn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Rovvilttelefon - beredskap: 90 92 60 16</a:t>
                      </a:r>
                    </a:p>
                    <a:p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Statsforvalteren: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Bjarne Otnes, </a:t>
                      </a:r>
                      <a:r>
                        <a:rPr lang="nb-NO" sz="1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tlf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71 25 85 75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Sandnes Granli, </a:t>
                      </a:r>
                      <a:r>
                        <a:rPr lang="nb-NO" sz="1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tlf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71 25 84 27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Regionalt fagansvarlig for store rovdyr SNO: 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 Olav Lund, </a:t>
                      </a:r>
                      <a:r>
                        <a:rPr lang="nb-NO" sz="12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tlf</a:t>
                      </a: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95 96 51 28</a:t>
                      </a:r>
                    </a:p>
                    <a:p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Rovviltkontakter i SNO: </a:t>
                      </a: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https://www.miljodirektoratet.no/om-oss/miljodirektoratets-organisasjon/statens-naturoppsyn/kontakt-statens-naturoppsyn/</a:t>
                      </a: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54155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AA6F1A47-0981-428A-883D-B858920B3901}"/>
              </a:ext>
            </a:extLst>
          </p:cNvPr>
          <p:cNvSpPr txBox="1"/>
          <p:nvPr/>
        </p:nvSpPr>
        <p:spPr>
          <a:xfrm>
            <a:off x="4567768" y="3931641"/>
            <a:ext cx="4307250" cy="2647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+mj-lt"/>
              </a:rPr>
              <a:t>FOREBYGGENDE OG KONFLIKTDEMPENDE TILTAK</a:t>
            </a:r>
          </a:p>
          <a:p>
            <a:r>
              <a:rPr lang="nb-NO" sz="1200" dirty="0">
                <a:latin typeface="+mj-lt"/>
              </a:rPr>
              <a:t> 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Dialogmøte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Prosjekt som gir økt kunnskap om rovdyrangrep og beitedyr</a:t>
            </a:r>
            <a:endParaRPr lang="nb-NO" sz="1200" dirty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Elektronisk </a:t>
            </a:r>
            <a:r>
              <a:rPr lang="nn-NO" sz="1200" dirty="0" err="1">
                <a:latin typeface="+mj-lt"/>
              </a:rPr>
              <a:t>gjeting</a:t>
            </a:r>
            <a:endParaRPr lang="nb-NO" sz="1200" dirty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Gjerder </a:t>
            </a:r>
            <a:endParaRPr lang="nb-NO" sz="1200" dirty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Gjeter</a:t>
            </a:r>
            <a:endParaRPr lang="nb-NO" sz="1200" dirty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1200" dirty="0">
                <a:latin typeface="+mj-lt"/>
              </a:rPr>
              <a:t>Felle rovdyr</a:t>
            </a:r>
            <a:endParaRPr lang="nb-NO" sz="1200" dirty="0">
              <a:latin typeface="+mj-lt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1200" dirty="0">
                <a:latin typeface="+mj-lt"/>
              </a:rPr>
              <a:t>Ta jegerprøve, registrere som lisensjeger og meld deg til tjeneste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BC93F6B-1455-436A-B0AB-919DB080C90B}"/>
              </a:ext>
            </a:extLst>
          </p:cNvPr>
          <p:cNvSpPr/>
          <p:nvPr/>
        </p:nvSpPr>
        <p:spPr>
          <a:xfrm>
            <a:off x="268982" y="4077072"/>
            <a:ext cx="3828677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nn-NO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</a:t>
            </a:r>
            <a:r>
              <a:rPr lang="nn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rovdyr:  </a:t>
            </a:r>
            <a:r>
              <a:rPr lang="nn-NO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https://www.bondelaget.no/rovdyr/</a:t>
            </a: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gress, utendørs, sauer, fjell&#10;&#10;Automatisk generert beskrivelse">
            <a:extLst>
              <a:ext uri="{FF2B5EF4-FFF2-40B4-BE49-F238E27FC236}">
                <a16:creationId xmlns:a16="http://schemas.microsoft.com/office/drawing/2014/main" id="{CD9455B1-DEC0-42C8-817F-B122C3FFC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E9208B6-45F7-49C7-8DA9-C3000BA9E653}"/>
              </a:ext>
            </a:extLst>
          </p:cNvPr>
          <p:cNvSpPr txBox="1"/>
          <p:nvPr/>
        </p:nvSpPr>
        <p:spPr>
          <a:xfrm>
            <a:off x="161679" y="339192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ÅPEN GÅRD OG ANDRE ARRANGEMENT – 8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47F0D72-2D41-4A94-9F09-350608E1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16632"/>
            <a:ext cx="1627773" cy="414564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F0BC78F-B070-4B43-9C99-7D21D37B8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21572"/>
              </p:ext>
            </p:extLst>
          </p:nvPr>
        </p:nvGraphicFramePr>
        <p:xfrm>
          <a:off x="251520" y="954767"/>
          <a:ext cx="3844313" cy="3674618"/>
        </p:xfrm>
        <a:graphic>
          <a:graphicData uri="http://schemas.openxmlformats.org/drawingml/2006/table">
            <a:tbl>
              <a:tblPr firstRow="1" firstCol="1" bandRow="1"/>
              <a:tblGrid>
                <a:gridCol w="3844313">
                  <a:extLst>
                    <a:ext uri="{9D8B030D-6E8A-4147-A177-3AD203B41FA5}">
                      <a16:colId xmlns:a16="http://schemas.microsoft.com/office/drawing/2014/main" val="1385733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BONDELAGET SI ROLLE: 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Dersom alvorlig skade oppstår på Åpen Gård eller andre arrangement i regi av bondelaget, skal organisasjonssjef kontaktes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Arrangør av Åpen Gård skal ha en HMS-gjennomgang av gården og vurdere risiko. Nødvendige sikkerhetstiltak  skal iverksettes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Deltakerliste med kontaktinformasjon til pårørende ved turer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Vis hensyn til 48-timers regelen ved turer til utlandet og gårdsbesøk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Sørg for at nødvendig smittevernutstyr blir brukt ved gårdsbesøk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62882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CA8F02DC-2B4F-4C60-B0B4-3F7F791D1FB6}"/>
              </a:ext>
            </a:extLst>
          </p:cNvPr>
          <p:cNvSpPr/>
          <p:nvPr/>
        </p:nvSpPr>
        <p:spPr>
          <a:xfrm>
            <a:off x="467544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1200" b="1" dirty="0">
                <a:latin typeface="+mj-lt"/>
              </a:rPr>
              <a:t>Les </a:t>
            </a:r>
            <a:r>
              <a:rPr lang="nn-NO" sz="1200" b="1" dirty="0" err="1">
                <a:latin typeface="+mj-lt"/>
              </a:rPr>
              <a:t>mer</a:t>
            </a:r>
            <a:r>
              <a:rPr lang="nn-NO" sz="1200" b="1" dirty="0">
                <a:latin typeface="+mj-lt"/>
              </a:rPr>
              <a:t> om </a:t>
            </a:r>
            <a:r>
              <a:rPr lang="nn-NO" sz="1200" b="1" dirty="0" err="1">
                <a:latin typeface="+mj-lt"/>
              </a:rPr>
              <a:t>Åpen</a:t>
            </a:r>
            <a:r>
              <a:rPr lang="nn-NO" sz="1200" b="1" dirty="0">
                <a:latin typeface="+mj-lt"/>
              </a:rPr>
              <a:t> </a:t>
            </a:r>
            <a:r>
              <a:rPr lang="nn-NO" sz="1200" b="1" dirty="0" err="1">
                <a:latin typeface="+mj-lt"/>
              </a:rPr>
              <a:t>Gård</a:t>
            </a:r>
            <a:r>
              <a:rPr lang="nn-NO" sz="1200" b="1" dirty="0">
                <a:latin typeface="+mj-lt"/>
              </a:rPr>
              <a:t>:</a:t>
            </a:r>
            <a:r>
              <a:rPr lang="nn-NO" sz="1200" dirty="0">
                <a:latin typeface="+mj-lt"/>
              </a:rPr>
              <a:t> </a:t>
            </a:r>
          </a:p>
          <a:p>
            <a:r>
              <a:rPr lang="nn-NO" sz="1200" u="sng" dirty="0">
                <a:latin typeface="+mj-lt"/>
                <a:hlinkClick r:id="rId4"/>
              </a:rPr>
              <a:t>https://www.bondelaget.no/apen-gard-for-arrangorer/category8124.html</a:t>
            </a:r>
            <a:r>
              <a:rPr lang="nn-NO" sz="1200" dirty="0">
                <a:latin typeface="+mj-lt"/>
              </a:rPr>
              <a:t> 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271FA16-92B4-4426-A004-235F5F3F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28011"/>
              </p:ext>
            </p:extLst>
          </p:nvPr>
        </p:nvGraphicFramePr>
        <p:xfrm>
          <a:off x="4427984" y="949130"/>
          <a:ext cx="4214495" cy="3674619"/>
        </p:xfrm>
        <a:graphic>
          <a:graphicData uri="http://schemas.openxmlformats.org/drawingml/2006/table">
            <a:tbl>
              <a:tblPr firstRow="1" firstCol="1" bandRow="1"/>
              <a:tblGrid>
                <a:gridCol w="4214495">
                  <a:extLst>
                    <a:ext uri="{9D8B030D-6E8A-4147-A177-3AD203B41FA5}">
                      <a16:colId xmlns:a16="http://schemas.microsoft.com/office/drawing/2014/main" val="3723763107"/>
                    </a:ext>
                  </a:extLst>
                </a:gridCol>
              </a:tblGrid>
              <a:tr h="3674619">
                <a:tc>
                  <a:txBody>
                    <a:bodyPr/>
                    <a:lstStyle/>
                    <a:p>
                      <a:r>
                        <a:rPr lang="nn-NO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HMS-TILTAK 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n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HMS-gjennomgang av gårder der Åpen Gård skal arrangeres. </a:t>
                      </a: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 garden med tanke på fallulykker, klemulykker, drukningsulykker, smitte, dyr og farer ved bruk av redskap/utstyr</a:t>
                      </a: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Gjennomgå risiko (HMS, mat, aktiviteter, muligheter for at skader kan oppstå)</a:t>
                      </a:r>
                    </a:p>
                    <a:p>
                      <a:pPr lvl="0"/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Sørge for beredskap ut ifra risikogjennomgang (nok med førstehjelpsutstyr eller bør det være et samarbeid med f.eks. Røde Kors?)</a:t>
                      </a:r>
                    </a:p>
                    <a:p>
                      <a:pPr lvl="0"/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48-timers regelen</a:t>
                      </a:r>
                    </a:p>
                    <a:p>
                      <a:pPr lvl="0"/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 håndboka for Åpen Gård-arrangører</a:t>
                      </a:r>
                    </a:p>
                    <a:p>
                      <a:pPr lvl="0"/>
                      <a:endParaRPr lang="nb-NO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Kartlegge helsepersonell-kompetanse i lokallaga og involvere </a:t>
                      </a:r>
                    </a:p>
                    <a:p>
                      <a:r>
                        <a:rPr lang="nb-NO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vedkommende i arrangement/turer</a:t>
                      </a:r>
                      <a:endParaRPr lang="nb-NO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NV kanskje ny uten vannmerke">
  <a:themeElements>
    <a:clrScheme name="LFR_gfko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22205D"/>
      </a:accent1>
      <a:accent2>
        <a:srgbClr val="F6130D"/>
      </a:accent2>
      <a:accent3>
        <a:srgbClr val="FFFFFF"/>
      </a:accent3>
      <a:accent4>
        <a:srgbClr val="000000"/>
      </a:accent4>
      <a:accent5>
        <a:srgbClr val="ABABB6"/>
      </a:accent5>
      <a:accent6>
        <a:srgbClr val="DF100B"/>
      </a:accent6>
      <a:hlink>
        <a:srgbClr val="88A4C1"/>
      </a:hlink>
      <a:folHlink>
        <a:srgbClr val="C5C9B6"/>
      </a:folHlink>
    </a:clrScheme>
    <a:fontScheme name="LFR_gf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FR_gfko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22205D"/>
        </a:accent1>
        <a:accent2>
          <a:srgbClr val="F6130D"/>
        </a:accent2>
        <a:accent3>
          <a:srgbClr val="FFFFFF"/>
        </a:accent3>
        <a:accent4>
          <a:srgbClr val="000000"/>
        </a:accent4>
        <a:accent5>
          <a:srgbClr val="ABABB6"/>
        </a:accent5>
        <a:accent6>
          <a:srgbClr val="DF100B"/>
        </a:accent6>
        <a:hlink>
          <a:srgbClr val="88A4C1"/>
        </a:hlink>
        <a:folHlink>
          <a:srgbClr val="C5C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19-00497-2 Prioriterte saker - innledninger lokallag 738128_1_0</Template>
  <TotalTime>3299</TotalTime>
  <Words>2445</Words>
  <Application>Microsoft Office PowerPoint</Application>
  <PresentationFormat>Skjermfremvisning (4:3)</PresentationFormat>
  <Paragraphs>439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Office-tema</vt:lpstr>
      <vt:lpstr>LNV kanskje ny uten vannmerke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Ledelse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Prioriterte saker - innledninger lokallag</dc:title>
  <dc:creator>Harald Velsand</dc:creator>
  <cp:lastModifiedBy>Mathias Berstad Malmgren</cp:lastModifiedBy>
  <cp:revision>205</cp:revision>
  <cp:lastPrinted>2020-11-27T12:43:05Z</cp:lastPrinted>
  <dcterms:created xsi:type="dcterms:W3CDTF">2019-09-04T12:40:54Z</dcterms:created>
  <dcterms:modified xsi:type="dcterms:W3CDTF">2023-10-26T10:51:44Z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p360.bondelaget.no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738128</vt:lpwstr>
  </property>
  <property fmtid="{D5CDD505-2E9C-101B-9397-08002B2CF9AE}" pid="7" name="VerID">
    <vt:lpwstr>0</vt:lpwstr>
  </property>
  <property fmtid="{D5CDD505-2E9C-101B-9397-08002B2CF9AE}" pid="8" name="FilePath">
    <vt:lpwstr>\\OSL-PUBLIC-360\360users\work\bs\hv</vt:lpwstr>
  </property>
  <property fmtid="{D5CDD505-2E9C-101B-9397-08002B2CF9AE}" pid="9" name="FileName">
    <vt:lpwstr>19-00497-2 Prioriterte saker - innledninger lokallag 738128_1_0.pptx</vt:lpwstr>
  </property>
  <property fmtid="{D5CDD505-2E9C-101B-9397-08002B2CF9AE}" pid="10" name="FullFileName">
    <vt:lpwstr>\\OSL-PUBLIC-360\360users\work\bs\hv\19-00497-2 Prioriterte saker - innledninger lokallag 738128_1_0.pptx</vt:lpwstr>
  </property>
</Properties>
</file>