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012" r:id="rId2"/>
  </p:sldMasterIdLst>
  <p:notesMasterIdLst>
    <p:notesMasterId r:id="rId9"/>
  </p:notesMasterIdLst>
  <p:handoutMasterIdLst>
    <p:handoutMasterId r:id="rId10"/>
  </p:handoutMasterIdLst>
  <p:sldIdLst>
    <p:sldId id="256" r:id="rId3"/>
    <p:sldId id="312" r:id="rId4"/>
    <p:sldId id="308" r:id="rId5"/>
    <p:sldId id="309" r:id="rId6"/>
    <p:sldId id="310" r:id="rId7"/>
    <p:sldId id="311" r:id="rId8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67905" autoAdjust="0"/>
  </p:normalViewPr>
  <p:slideViewPr>
    <p:cSldViewPr showGuides="1">
      <p:cViewPr varScale="1">
        <p:scale>
          <a:sx n="57" d="100"/>
          <a:sy n="57" d="100"/>
        </p:scale>
        <p:origin x="1356" y="102"/>
      </p:cViewPr>
      <p:guideLst>
        <p:guide orient="horz" pos="2160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01.12.2022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01.12.2022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38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11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38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10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09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76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3273572"/>
            <a:ext cx="12215801" cy="35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327527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- 2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5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04312" y="2819670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289422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04312" y="3826125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8904312" y="1811596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23920" y="4367560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8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8904312" y="2819670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21" name="Plassholder for tekst 5"/>
          <p:cNvSpPr>
            <a:spLocks noGrp="1"/>
          </p:cNvSpPr>
          <p:nvPr>
            <p:ph type="body" sz="quarter" idx="26" hasCustomPrompt="1"/>
          </p:nvPr>
        </p:nvSpPr>
        <p:spPr>
          <a:xfrm>
            <a:off x="8904312" y="1329967"/>
            <a:ext cx="3203942" cy="237626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3273572"/>
            <a:ext cx="12215801" cy="35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  <p:sp>
        <p:nvSpPr>
          <p:cNvPr id="14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</p:spTree>
    <p:extLst>
      <p:ext uri="{BB962C8B-B14F-4D97-AF65-F5344CB8AC3E}">
        <p14:creationId xmlns:p14="http://schemas.microsoft.com/office/powerpoint/2010/main" val="192964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1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" y="6630060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2791669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1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  <p:sp>
        <p:nvSpPr>
          <p:cNvPr id="14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</p:spTree>
    <p:extLst>
      <p:ext uri="{BB962C8B-B14F-4D97-AF65-F5344CB8AC3E}">
        <p14:creationId xmlns:p14="http://schemas.microsoft.com/office/powerpoint/2010/main" val="19180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273572"/>
            <a:ext cx="12215808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Sluttside Alternativ 3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346124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" y="3273572"/>
            <a:ext cx="12215797" cy="35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Sluttside Alternativ 4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  <p:sp>
        <p:nvSpPr>
          <p:cNvPr id="14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1216075" y="67948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©Jon Marius Nilsson</a:t>
            </a:r>
          </a:p>
        </p:txBody>
      </p:sp>
    </p:spTree>
    <p:extLst>
      <p:ext uri="{BB962C8B-B14F-4D97-AF65-F5344CB8AC3E}">
        <p14:creationId xmlns:p14="http://schemas.microsoft.com/office/powerpoint/2010/main" val="2983653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" y="3273572"/>
            <a:ext cx="12215794" cy="35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Sluttside Alternativ 5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4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©Jon Marius Nilsson</a:t>
            </a:r>
          </a:p>
        </p:txBody>
      </p:sp>
    </p:spTree>
    <p:extLst>
      <p:ext uri="{BB962C8B-B14F-4D97-AF65-F5344CB8AC3E}">
        <p14:creationId xmlns:p14="http://schemas.microsoft.com/office/powerpoint/2010/main" val="156421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3273572"/>
            <a:ext cx="12215801" cy="35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2158529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1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" y="6630060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4061162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273572"/>
            <a:ext cx="12215808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3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1761221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" y="3273572"/>
            <a:ext cx="12215797" cy="35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4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1096548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" y="3273572"/>
            <a:ext cx="12215794" cy="35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5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©Jon Marius Nilsson</a:t>
            </a:r>
          </a:p>
        </p:txBody>
      </p:sp>
    </p:spTree>
    <p:extLst>
      <p:ext uri="{BB962C8B-B14F-4D97-AF65-F5344CB8AC3E}">
        <p14:creationId xmlns:p14="http://schemas.microsoft.com/office/powerpoint/2010/main" val="2607305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</a:t>
            </a:r>
            <a:r>
              <a:rPr lang="nb-NO" sz="1200" baseline="0" dirty="0"/>
              <a:t>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6636848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247237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273572"/>
            <a:ext cx="12215808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3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2047615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Kapittel /</a:t>
            </a:r>
            <a:r>
              <a:rPr lang="nb-NO" sz="1200" baseline="0" dirty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6636848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1521530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DB29CC-17F4-4C5D-B011-40365AF05D12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4580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9CC9FA-2FB9-4A09-A006-2F8D933D2AB5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0032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F0FFB1-21CA-4213-A4BB-D0191298519C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1764685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- 2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2DCE2A-7D15-4768-A62D-926FDDA71DBC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5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04312" y="2819670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219571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4D269D-0985-4918-90B2-0E15934C42AE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04312" y="3826125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8904312" y="1811596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2041353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4B0F40-7854-445A-8E7A-F08B6D2B1544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23920" y="4367560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18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8904312" y="2819670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  <p:sp>
        <p:nvSpPr>
          <p:cNvPr id="21" name="Plassholder for tekst 5"/>
          <p:cNvSpPr>
            <a:spLocks noGrp="1"/>
          </p:cNvSpPr>
          <p:nvPr>
            <p:ph type="body" sz="quarter" idx="26" hasCustomPrompt="1"/>
          </p:nvPr>
        </p:nvSpPr>
        <p:spPr>
          <a:xfrm>
            <a:off x="8904312" y="1329967"/>
            <a:ext cx="3203942" cy="237626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3679048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B071DF-D283-4785-AA71-000C0D9E4885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466249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9A820A-FD89-412C-918A-F53B602E91DC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5892544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2331429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33B86D-3157-4559-ADAD-C0036E546F12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808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" y="3273572"/>
            <a:ext cx="12215797" cy="35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4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662169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416DD0-558B-41B0-8AAD-3F80A3C5FD87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4750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F5A0F3-A47E-43C3-9DB7-EA46F4FD7F95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593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3273572"/>
            <a:ext cx="12215801" cy="35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  <p:sp>
        <p:nvSpPr>
          <p:cNvPr id="14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</p:spTree>
    <p:extLst>
      <p:ext uri="{BB962C8B-B14F-4D97-AF65-F5344CB8AC3E}">
        <p14:creationId xmlns:p14="http://schemas.microsoft.com/office/powerpoint/2010/main" val="2666312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1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  <p:sp>
        <p:nvSpPr>
          <p:cNvPr id="14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</p:spTree>
    <p:extLst>
      <p:ext uri="{BB962C8B-B14F-4D97-AF65-F5344CB8AC3E}">
        <p14:creationId xmlns:p14="http://schemas.microsoft.com/office/powerpoint/2010/main" val="2478640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273572"/>
            <a:ext cx="12215808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Sluttside Alternativ 3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134975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" y="3273572"/>
            <a:ext cx="12215797" cy="35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Sluttside Alternativ 4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  <p:sp>
        <p:nvSpPr>
          <p:cNvPr id="14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1216075" y="67948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©Jon Marius Nilsson</a:t>
            </a:r>
          </a:p>
        </p:txBody>
      </p:sp>
    </p:spTree>
    <p:extLst>
      <p:ext uri="{BB962C8B-B14F-4D97-AF65-F5344CB8AC3E}">
        <p14:creationId xmlns:p14="http://schemas.microsoft.com/office/powerpoint/2010/main" val="3348249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" y="3273572"/>
            <a:ext cx="12215794" cy="35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Sluttside Alternativ 5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4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756375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©Jon Marius Nilsson</a:t>
            </a:r>
          </a:p>
        </p:txBody>
      </p:sp>
    </p:spTree>
    <p:extLst>
      <p:ext uri="{BB962C8B-B14F-4D97-AF65-F5344CB8AC3E}">
        <p14:creationId xmlns:p14="http://schemas.microsoft.com/office/powerpoint/2010/main" val="3802849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sk Startside Alt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1" cy="35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" y="6630060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©Torbjørn Tandberg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©Torbjørn Tandberg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21"/>
          </p:nvPr>
        </p:nvSpPr>
        <p:spPr>
          <a:xfrm>
            <a:off x="0" y="3273425"/>
            <a:ext cx="12192000" cy="357187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045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si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</a:t>
            </a:r>
            <a:r>
              <a:rPr lang="nb-NO" dirty="0"/>
              <a:t>Foredragsholder</a:t>
            </a:r>
            <a:r>
              <a:rPr lang="en-US" dirty="0"/>
              <a:t>/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Foredragshaldar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57390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" y="3273572"/>
            <a:ext cx="12215794" cy="35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5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11063675" y="664240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©Jon Marius Nilsson</a:t>
            </a:r>
          </a:p>
        </p:txBody>
      </p:sp>
    </p:spTree>
    <p:extLst>
      <p:ext uri="{BB962C8B-B14F-4D97-AF65-F5344CB8AC3E}">
        <p14:creationId xmlns:p14="http://schemas.microsoft.com/office/powerpoint/2010/main" val="381708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</a:t>
            </a:r>
            <a:r>
              <a:rPr lang="nb-NO" sz="1200" baseline="0" dirty="0"/>
              <a:t>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6636848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Kapittel /</a:t>
            </a:r>
            <a:r>
              <a:rPr lang="nb-NO" sz="1200" baseline="0" dirty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Landbruks-</a:t>
            </a:r>
            <a:r>
              <a:rPr lang="nb-NO" sz="1300" baseline="0" noProof="0" dirty="0"/>
              <a:t> og </a:t>
            </a:r>
            <a:br>
              <a:rPr lang="nb-NO" sz="1300" noProof="0" dirty="0"/>
            </a:br>
            <a:r>
              <a:rPr lang="nb-NO" sz="1300" noProof="0" dirty="0"/>
              <a:t>matdepartementet</a:t>
            </a:r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04312" y="6636848"/>
            <a:ext cx="3203942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/>
              <a:t>Bildekreditering: </a:t>
            </a:r>
            <a:r>
              <a:rPr lang="nb-NO" sz="1200" dirty="0">
                <a:latin typeface="Calibri" panose="020F0502020204030204" pitchFamily="34" charset="0"/>
              </a:rPr>
              <a:t>©</a:t>
            </a:r>
            <a:r>
              <a:rPr lang="nb-NO" dirty="0"/>
              <a:t>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/>
              <a:t>Landbruks-</a:t>
            </a:r>
            <a:r>
              <a:rPr lang="nb-NO" sz="800" baseline="0" noProof="0" dirty="0"/>
              <a:t> og </a:t>
            </a:r>
            <a:r>
              <a:rPr lang="nb-NO" sz="800" noProof="0" dirty="0"/>
              <a:t>matdepartementet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6" r:id="rId2"/>
    <p:sldLayoutId id="2147483997" r:id="rId3"/>
    <p:sldLayoutId id="2147484004" r:id="rId4"/>
    <p:sldLayoutId id="2147484005" r:id="rId5"/>
    <p:sldLayoutId id="2147483995" r:id="rId6"/>
    <p:sldLayoutId id="2147483989" r:id="rId7"/>
    <p:sldLayoutId id="2147483962" r:id="rId8"/>
    <p:sldLayoutId id="2147483963" r:id="rId9"/>
    <p:sldLayoutId id="2147483964" r:id="rId10"/>
    <p:sldLayoutId id="2147484011" r:id="rId11"/>
    <p:sldLayoutId id="2147483965" r:id="rId12"/>
    <p:sldLayoutId id="2147483983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4006" r:id="rId19"/>
    <p:sldLayoutId id="2147484007" r:id="rId20"/>
    <p:sldLayoutId id="2147484008" r:id="rId21"/>
    <p:sldLayoutId id="2147484009" r:id="rId22"/>
    <p:sldLayoutId id="2147484010" r:id="rId2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7762EA-C134-49D8-99DD-F3063349ABDB}" type="datetime1">
              <a:rPr lang="nb-NO" smtClean="0"/>
              <a:t>01.12.2022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/>
              <a:t>Landbruks-</a:t>
            </a:r>
            <a:r>
              <a:rPr lang="nb-NO" sz="800" baseline="0" noProof="0" dirty="0"/>
              <a:t> og </a:t>
            </a:r>
            <a:r>
              <a:rPr lang="nb-NO" sz="800" noProof="0" dirty="0"/>
              <a:t>matdepartementet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2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7" r:id="rId24"/>
    <p:sldLayoutId id="2147484038" r:id="rId2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3"/>
          </p:nvPr>
        </p:nvSpPr>
        <p:spPr>
          <a:xfrm>
            <a:off x="14152" y="2032921"/>
            <a:ext cx="8535416" cy="2160000"/>
          </a:xfrm>
        </p:spPr>
        <p:txBody>
          <a:bodyPr/>
          <a:lstStyle/>
          <a:p>
            <a:pPr algn="ctr"/>
            <a:r>
              <a:rPr lang="nb-NO" sz="2800" dirty="0"/>
              <a:t>Landbrukets nedbygging,</a:t>
            </a:r>
          </a:p>
          <a:p>
            <a:pPr algn="ctr"/>
            <a:r>
              <a:rPr lang="nb-NO" sz="2800" dirty="0"/>
              <a:t>Kort oversikt over regelverk</a:t>
            </a:r>
            <a:endParaRPr lang="nb-NO" sz="2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>
          <a:xfrm>
            <a:off x="14152" y="4192921"/>
            <a:ext cx="8549568" cy="336798"/>
          </a:xfrm>
        </p:spPr>
        <p:txBody>
          <a:bodyPr/>
          <a:lstStyle/>
          <a:p>
            <a:pPr algn="ctr"/>
            <a:r>
              <a:rPr lang="nb-NO" dirty="0"/>
              <a:t>Hanne Klægstad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14152" y="4529719"/>
            <a:ext cx="8535416" cy="336798"/>
          </a:xfrm>
        </p:spPr>
        <p:txBody>
          <a:bodyPr/>
          <a:lstStyle/>
          <a:p>
            <a:pPr algn="ctr"/>
            <a:r>
              <a:rPr lang="nb-NO" dirty="0"/>
              <a:t>5. desember 2022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F6A44C68-56EC-4623-A0E5-C0FCE52F9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720" y="864458"/>
            <a:ext cx="3614128" cy="60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612" y="127007"/>
            <a:ext cx="6481452" cy="723500"/>
          </a:xfrm>
        </p:spPr>
        <p:txBody>
          <a:bodyPr/>
          <a:lstStyle/>
          <a:p>
            <a:r>
              <a:rPr lang="nb-NO" dirty="0"/>
              <a:t>Nedbygging av jordbruksareal</a:t>
            </a:r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5FF7B71C-CEDC-40A8-AA23-3946929EA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8866" y="2993745"/>
            <a:ext cx="3084843" cy="1322947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l"/>
            <a:r>
              <a:rPr lang="nb-NO" sz="1100" dirty="0">
                <a:solidFill>
                  <a:schemeClr val="bg1"/>
                </a:solidFill>
              </a:rPr>
              <a:t>Foto: Bente Lise Dagenborg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C30F39-6288-4C93-A455-89A309873367}"/>
              </a:ext>
            </a:extLst>
          </p:cNvPr>
          <p:cNvSpPr/>
          <p:nvPr/>
        </p:nvSpPr>
        <p:spPr>
          <a:xfrm>
            <a:off x="3523201" y="1038991"/>
            <a:ext cx="7224535" cy="432709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3ADA2CF-786E-463E-9B49-C8CF60EE956D}"/>
              </a:ext>
            </a:extLst>
          </p:cNvPr>
          <p:cNvSpPr/>
          <p:nvPr/>
        </p:nvSpPr>
        <p:spPr>
          <a:xfrm>
            <a:off x="6644889" y="2702054"/>
            <a:ext cx="3705058" cy="2204276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Bolig</a:t>
            </a:r>
          </a:p>
          <a:p>
            <a:r>
              <a:rPr lang="nb-NO" dirty="0">
                <a:solidFill>
                  <a:schemeClr val="tx1"/>
                </a:solidFill>
              </a:rPr>
              <a:t>Fritid</a:t>
            </a:r>
          </a:p>
          <a:p>
            <a:r>
              <a:rPr lang="nb-NO" dirty="0">
                <a:solidFill>
                  <a:schemeClr val="tx1"/>
                </a:solidFill>
              </a:rPr>
              <a:t>Osv.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671D8B4-FB99-44C2-957A-4E1EE0816F98}"/>
              </a:ext>
            </a:extLst>
          </p:cNvPr>
          <p:cNvSpPr txBox="1"/>
          <p:nvPr/>
        </p:nvSpPr>
        <p:spPr>
          <a:xfrm>
            <a:off x="5711659" y="191546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Nedbygging:</a:t>
            </a:r>
          </a:p>
          <a:p>
            <a:r>
              <a:rPr lang="nb-NO" dirty="0"/>
              <a:t>Vei, jernbane, næring, bolig…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C6612DF-C8D8-4753-B01D-D6286CD2E271}"/>
              </a:ext>
            </a:extLst>
          </p:cNvPr>
          <p:cNvSpPr txBox="1"/>
          <p:nvPr/>
        </p:nvSpPr>
        <p:spPr>
          <a:xfrm>
            <a:off x="318382" y="2086801"/>
            <a:ext cx="271195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b="1" dirty="0"/>
              <a:t>Plan- og bygningsloven</a:t>
            </a:r>
            <a:r>
              <a:rPr lang="nb-NO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Reguleringsplan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Kommuneplanens arealdel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Hensynssoner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57D4A51-4554-44B2-B961-BD51909E5095}"/>
              </a:ext>
            </a:extLst>
          </p:cNvPr>
          <p:cNvSpPr txBox="1"/>
          <p:nvPr/>
        </p:nvSpPr>
        <p:spPr>
          <a:xfrm>
            <a:off x="9674398" y="5000572"/>
            <a:ext cx="2152941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b="1" dirty="0"/>
              <a:t>Jordloven: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Omdisponering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Deling</a:t>
            </a:r>
          </a:p>
          <a:p>
            <a:endParaRPr lang="nb-NO" dirty="0"/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056E3870-C491-432F-B464-701F46A14F36}"/>
              </a:ext>
            </a:extLst>
          </p:cNvPr>
          <p:cNvCxnSpPr>
            <a:cxnSpLocks/>
          </p:cNvCxnSpPr>
          <p:nvPr/>
        </p:nvCxnSpPr>
        <p:spPr>
          <a:xfrm flipH="1" flipV="1">
            <a:off x="7592100" y="4399530"/>
            <a:ext cx="2057295" cy="849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249304E5-5C3A-4F54-9F72-184D943DB71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030339" y="2625410"/>
            <a:ext cx="2201565" cy="2206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D53D40BA-3CD1-4348-8709-6D26E475A4D7}"/>
              </a:ext>
            </a:extLst>
          </p:cNvPr>
          <p:cNvSpPr txBox="1"/>
          <p:nvPr/>
        </p:nvSpPr>
        <p:spPr>
          <a:xfrm>
            <a:off x="347534" y="5281892"/>
            <a:ext cx="27119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dirty="0"/>
              <a:t>Jordlovens virkeområde, § 2</a:t>
            </a:r>
          </a:p>
          <a:p>
            <a:r>
              <a:rPr lang="nb-NO" sz="1600" dirty="0"/>
              <a:t>samordningsbestemmelse</a:t>
            </a:r>
          </a:p>
        </p:txBody>
      </p: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CC3BD552-AAB5-4FA8-AAAD-8B9C7E7ECB04}"/>
              </a:ext>
            </a:extLst>
          </p:cNvPr>
          <p:cNvCxnSpPr>
            <a:cxnSpLocks/>
            <a:stCxn id="23" idx="3"/>
            <a:endCxn id="16" idx="1"/>
          </p:cNvCxnSpPr>
          <p:nvPr/>
        </p:nvCxnSpPr>
        <p:spPr>
          <a:xfrm flipV="1">
            <a:off x="3059492" y="5554570"/>
            <a:ext cx="6614906" cy="19710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54FB9D6C-FE7F-44BA-A939-79DB5330E635}"/>
              </a:ext>
            </a:extLst>
          </p:cNvPr>
          <p:cNvCxnSpPr>
            <a:cxnSpLocks/>
            <a:stCxn id="11" idx="2"/>
            <a:endCxn id="23" idx="0"/>
          </p:cNvCxnSpPr>
          <p:nvPr/>
        </p:nvCxnSpPr>
        <p:spPr>
          <a:xfrm>
            <a:off x="1674361" y="3164019"/>
            <a:ext cx="29152" cy="2117873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8EDF0648-05C2-4F50-AB90-1BC178078F99}"/>
              </a:ext>
            </a:extLst>
          </p:cNvPr>
          <p:cNvSpPr/>
          <p:nvPr/>
        </p:nvSpPr>
        <p:spPr>
          <a:xfrm>
            <a:off x="7968208" y="3056252"/>
            <a:ext cx="2232248" cy="17558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Landbrukets egen nedbygging</a:t>
            </a:r>
          </a:p>
        </p:txBody>
      </p: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8395E0D9-AF7D-4B39-8264-B7B1BA5FB83E}"/>
              </a:ext>
            </a:extLst>
          </p:cNvPr>
          <p:cNvCxnSpPr>
            <a:cxnSpLocks/>
          </p:cNvCxnSpPr>
          <p:nvPr/>
        </p:nvCxnSpPr>
        <p:spPr>
          <a:xfrm flipH="1" flipV="1">
            <a:off x="9674398" y="4005064"/>
            <a:ext cx="843241" cy="1002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2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739B15D-2257-4FA8-AD45-A15ADCB3A00F}"/>
              </a:ext>
            </a:extLst>
          </p:cNvPr>
          <p:cNvSpPr/>
          <p:nvPr/>
        </p:nvSpPr>
        <p:spPr>
          <a:xfrm>
            <a:off x="1055440" y="1412776"/>
            <a:ext cx="10225136" cy="223224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769C59-0C2B-47EB-B124-1BF5DEF7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756084"/>
          </a:xfrm>
        </p:spPr>
        <p:txBody>
          <a:bodyPr/>
          <a:lstStyle/>
          <a:p>
            <a:r>
              <a:rPr lang="nb-NO" dirty="0"/>
              <a:t>Jordloven § 9 (1)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0F097A-7D4D-464E-8612-EB45CA92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n-NO" b="1" i="1" dirty="0">
                <a:solidFill>
                  <a:srgbClr val="333333"/>
                </a:solidFill>
                <a:effectLst/>
                <a:latin typeface="Helvetica Neue"/>
              </a:rPr>
              <a:t>Bruk av dyrka og dyrkbar jord</a:t>
            </a:r>
            <a:endParaRPr lang="nn-NO" i="1" dirty="0">
              <a:solidFill>
                <a:srgbClr val="333333"/>
              </a:solidFill>
              <a:latin typeface="Helvetica Neue"/>
            </a:endParaRPr>
          </a:p>
          <a:p>
            <a:pPr marL="0" indent="0" algn="l">
              <a:buNone/>
            </a:pPr>
            <a:r>
              <a:rPr lang="nn-NO" b="0" i="1" dirty="0">
                <a:solidFill>
                  <a:srgbClr val="333333"/>
                </a:solidFill>
                <a:effectLst/>
                <a:latin typeface="Helvetica Neue"/>
              </a:rPr>
              <a:t>Dyrka jord må ikkje brukast til føremål som ikkje tek sikte på jordbruksproduksjon. Dyrkbar jord må ikkje disponerast slik at ho ikkje vert eigna til jordbruksproduksjon i framtida.</a:t>
            </a:r>
          </a:p>
          <a:p>
            <a:pPr marL="0" indent="0">
              <a:buNone/>
            </a:pPr>
            <a:endParaRPr lang="nn-NO" dirty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endParaRPr lang="nb-NO" sz="1000" dirty="0"/>
          </a:p>
          <a:p>
            <a:r>
              <a:rPr lang="nb-NO" dirty="0"/>
              <a:t>Formålet med forbudet mot omdisponering er å verne produktive arealer og jordsmonnet. </a:t>
            </a:r>
          </a:p>
          <a:p>
            <a:endParaRPr lang="nb-NO" sz="1000" dirty="0"/>
          </a:p>
          <a:p>
            <a:r>
              <a:rPr lang="nb-NO" dirty="0"/>
              <a:t>Det grunnleggende formålet med bestemmelsen er jordvern, det vil si å sikre matproduserende areal.</a:t>
            </a:r>
            <a:endParaRPr lang="nn-NO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975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534FB-0193-4E85-9717-94090509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Rundskriv </a:t>
            </a:r>
            <a:r>
              <a:rPr lang="nb-NO" dirty="0">
                <a:effectLst/>
              </a:rPr>
              <a:t>M-2/2021 - Driveplikt, omdisponering og deling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478B84B-B3DD-44BD-94DE-5051B33E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591399"/>
            <a:ext cx="355288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8C479-B4E3-4E89-822B-F818BD9D1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4" y="1591399"/>
            <a:ext cx="72008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Jordbruksproduksjon:</a:t>
            </a:r>
          </a:p>
          <a:p>
            <a:pPr lvl="1">
              <a:lnSpc>
                <a:spcPct val="90000"/>
              </a:lnSpc>
            </a:pPr>
            <a:r>
              <a:rPr lang="nb-NO" sz="1800" dirty="0"/>
              <a:t>Plante- og husdyrproduksjon</a:t>
            </a:r>
          </a:p>
          <a:p>
            <a:pPr lvl="1">
              <a:lnSpc>
                <a:spcPct val="90000"/>
              </a:lnSpc>
            </a:pPr>
            <a:r>
              <a:rPr lang="nb-NO" sz="1800" dirty="0"/>
              <a:t>Oppføring av enkelte bygninger som er </a:t>
            </a:r>
            <a:r>
              <a:rPr lang="nb-NO" sz="1800" u="sng" dirty="0"/>
              <a:t>nødvendige</a:t>
            </a:r>
            <a:r>
              <a:rPr lang="nb-NO" sz="1800" dirty="0"/>
              <a:t> for driften</a:t>
            </a:r>
          </a:p>
          <a:p>
            <a:pPr lvl="1">
              <a:lnSpc>
                <a:spcPct val="90000"/>
              </a:lnSpc>
            </a:pPr>
            <a:r>
              <a:rPr lang="nb-NO" sz="1800" dirty="0"/>
              <a:t>Anlegg av veier, parkering etc. som er </a:t>
            </a:r>
            <a:r>
              <a:rPr lang="nb-NO" sz="1800" u="sng" dirty="0"/>
              <a:t>nødvendig</a:t>
            </a:r>
            <a:r>
              <a:rPr lang="nb-NO" sz="1800" dirty="0"/>
              <a:t> for driften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b-NO" sz="1700" dirty="0"/>
          </a:p>
          <a:p>
            <a:pPr>
              <a:lnSpc>
                <a:spcPct val="90000"/>
              </a:lnSpc>
            </a:pPr>
            <a:r>
              <a:rPr lang="nb-NO" dirty="0"/>
              <a:t>Nødvendighetsvurderingen - objektiv vurdering av eiendommens arealgrunnlag og påregnelig drift</a:t>
            </a:r>
          </a:p>
          <a:p>
            <a:pPr lvl="1">
              <a:lnSpc>
                <a:spcPct val="90000"/>
              </a:lnSpc>
            </a:pPr>
            <a:r>
              <a:rPr lang="nb-NO" sz="1800" dirty="0"/>
              <a:t>Eiers egen oppfatning ikke avgjørende </a:t>
            </a:r>
          </a:p>
          <a:p>
            <a:pPr>
              <a:lnSpc>
                <a:spcPct val="90000"/>
              </a:lnSpc>
            </a:pPr>
            <a:endParaRPr lang="nb-NO" sz="1700" dirty="0"/>
          </a:p>
          <a:p>
            <a:pPr>
              <a:lnSpc>
                <a:spcPct val="90000"/>
              </a:lnSpc>
            </a:pPr>
            <a:r>
              <a:rPr lang="nb-NO" dirty="0"/>
              <a:t>Søknad kan kreves når størrelsen på driftsbygningen står i misforhold til eiendommens dyrkede areal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n-NO" sz="1700" dirty="0"/>
          </a:p>
          <a:p>
            <a:pPr>
              <a:lnSpc>
                <a:spcPct val="90000"/>
              </a:lnSpc>
            </a:pP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287957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C168F4-F41C-4EF4-9EDD-06A73AD6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50" y="296652"/>
            <a:ext cx="10585681" cy="972108"/>
          </a:xfrm>
        </p:spPr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Nødvendig for driften – ingen søknad om omdisponering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41022-ECE5-4B77-BD72-987032667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950" y="1592797"/>
            <a:ext cx="10369658" cy="4525963"/>
          </a:xfrm>
        </p:spPr>
        <p:txBody>
          <a:bodyPr/>
          <a:lstStyle/>
          <a:p>
            <a:r>
              <a:rPr lang="nb-NO" dirty="0"/>
              <a:t>Bygninger</a:t>
            </a:r>
          </a:p>
          <a:p>
            <a:pPr lvl="1"/>
            <a:r>
              <a:rPr lang="nb-NO" dirty="0"/>
              <a:t>våningshus og bygninger for tradisjonelt husdyrhold </a:t>
            </a:r>
          </a:p>
          <a:p>
            <a:pPr lvl="1"/>
            <a:r>
              <a:rPr lang="nb-NO" dirty="0"/>
              <a:t>lagring og bearbeiding av planteprodukter fra egen produksjon</a:t>
            </a:r>
          </a:p>
          <a:p>
            <a:pPr lvl="1"/>
            <a:r>
              <a:rPr lang="nb-NO" dirty="0"/>
              <a:t>lagring av driftsmidler til gårdens egen bruk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Anlegg</a:t>
            </a:r>
          </a:p>
          <a:p>
            <a:pPr lvl="1"/>
            <a:r>
              <a:rPr lang="nb-NO" dirty="0"/>
              <a:t>fangdammer og våtmarker som skal være økologiske rensetiltak</a:t>
            </a:r>
          </a:p>
          <a:p>
            <a:pPr lvl="1"/>
            <a:r>
              <a:rPr lang="nb-NO" dirty="0"/>
              <a:t>dammer som skal gi drikkevann til husdyr </a:t>
            </a:r>
          </a:p>
          <a:p>
            <a:pPr lvl="1"/>
            <a:r>
              <a:rPr lang="nb-NO" dirty="0"/>
              <a:t>leplanting  </a:t>
            </a:r>
          </a:p>
          <a:p>
            <a:pPr lvl="1"/>
            <a:r>
              <a:rPr lang="nb-NO" dirty="0"/>
              <a:t>vegetasjonssoner som skal hindre erosjon av dyrka mark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437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212036-23BD-465D-AD74-2F50CFA0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828092"/>
          </a:xfrm>
        </p:spPr>
        <p:txBody>
          <a:bodyPr/>
          <a:lstStyle/>
          <a:p>
            <a:r>
              <a:rPr lang="nb-NO" dirty="0"/>
              <a:t>Ikke nødvendig for driften - søknadsplikt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034E27-CE83-4EFC-8325-BDB11A001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nb-NO" dirty="0"/>
              <a:t>Kårbolig</a:t>
            </a:r>
          </a:p>
          <a:p>
            <a:pPr>
              <a:spcAft>
                <a:spcPts val="1200"/>
              </a:spcAft>
            </a:pPr>
            <a:r>
              <a:rPr lang="nb-NO" dirty="0"/>
              <a:t>Bygninger som brukes for salg til publikum</a:t>
            </a:r>
          </a:p>
          <a:p>
            <a:pPr>
              <a:spcAft>
                <a:spcPts val="1200"/>
              </a:spcAft>
            </a:pPr>
            <a:r>
              <a:rPr lang="nb-NO" dirty="0"/>
              <a:t>Anlegg av parkeringsplass for bruk til tilleggsnæring</a:t>
            </a:r>
          </a:p>
          <a:p>
            <a:pPr>
              <a:spcAft>
                <a:spcPts val="1200"/>
              </a:spcAft>
            </a:pPr>
            <a:r>
              <a:rPr lang="nb-NO" dirty="0"/>
              <a:t>Utvidelse av hage eller tun, parkerings og snuområder</a:t>
            </a:r>
          </a:p>
          <a:p>
            <a:r>
              <a:rPr lang="nb-NO" dirty="0"/>
              <a:t>Tiltak der jorda drives ved bortleie</a:t>
            </a:r>
          </a:p>
          <a:p>
            <a:pPr lvl="1"/>
            <a:r>
              <a:rPr lang="nb-NO" dirty="0"/>
              <a:t>Dersom jorda drives ved bortleie er det sjelden nødvendig med nye tiltak på gården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317333"/>
      </p:ext>
    </p:extLst>
  </p:cSld>
  <p:clrMapOvr>
    <a:masterClrMapping/>
  </p:clrMapOvr>
</p:sld>
</file>

<file path=ppt/theme/theme1.xml><?xml version="1.0" encoding="utf-8"?>
<a:theme xmlns:a="http://schemas.openxmlformats.org/drawingml/2006/main" name="LMD-pptmal_16-9_Norsk">
  <a:themeElements>
    <a:clrScheme name="DSS - GENERELL">
      <a:dk1>
        <a:sysClr val="windowText" lastClr="000000"/>
      </a:dk1>
      <a:lt1>
        <a:sysClr val="window" lastClr="FFFFFF"/>
      </a:lt1>
      <a:dk2>
        <a:srgbClr val="002E5E"/>
      </a:dk2>
      <a:lt2>
        <a:srgbClr val="EAE8E5"/>
      </a:lt2>
      <a:accent1>
        <a:srgbClr val="002E5E"/>
      </a:accent1>
      <a:accent2>
        <a:srgbClr val="F4F1F0"/>
      </a:accent2>
      <a:accent3>
        <a:srgbClr val="545454"/>
      </a:accent3>
      <a:accent4>
        <a:srgbClr val="009ADE"/>
      </a:accent4>
      <a:accent5>
        <a:srgbClr val="F2E400"/>
      </a:accent5>
      <a:accent6>
        <a:srgbClr val="7F7F7F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C60B8789-1BB9-42EF-8A8A-ABD936308C45}" vid="{6B346E7A-AD3F-4765-9B92-5F92D96D7A16}"/>
    </a:ext>
  </a:extLst>
</a:theme>
</file>

<file path=ppt/theme/theme2.xml><?xml version="1.0" encoding="utf-8"?>
<a:theme xmlns:a="http://schemas.openxmlformats.org/drawingml/2006/main" name="1_LMD-pptmal_16-9_Norsk">
  <a:themeElements>
    <a:clrScheme name="DSS - GENERELL">
      <a:dk1>
        <a:sysClr val="windowText" lastClr="000000"/>
      </a:dk1>
      <a:lt1>
        <a:sysClr val="window" lastClr="FFFFFF"/>
      </a:lt1>
      <a:dk2>
        <a:srgbClr val="002E5E"/>
      </a:dk2>
      <a:lt2>
        <a:srgbClr val="EAE8E5"/>
      </a:lt2>
      <a:accent1>
        <a:srgbClr val="002E5E"/>
      </a:accent1>
      <a:accent2>
        <a:srgbClr val="F4F1F0"/>
      </a:accent2>
      <a:accent3>
        <a:srgbClr val="545454"/>
      </a:accent3>
      <a:accent4>
        <a:srgbClr val="009ADE"/>
      </a:accent4>
      <a:accent5>
        <a:srgbClr val="F2E400"/>
      </a:accent5>
      <a:accent6>
        <a:srgbClr val="7F7F7F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C60B8789-1BB9-42EF-8A8A-ABD936308C45}" vid="{6B346E7A-AD3F-4765-9B92-5F92D96D7A1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LMD-pptmal_16-9_Norsk</Template>
  <TotalTime>2392</TotalTime>
  <Words>307</Words>
  <Application>Microsoft Office PowerPoint</Application>
  <PresentationFormat>Widescreen</PresentationFormat>
  <Paragraphs>63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 Neue</vt:lpstr>
      <vt:lpstr>Verdana</vt:lpstr>
      <vt:lpstr>LMD-pptmal_16-9_Norsk</vt:lpstr>
      <vt:lpstr>1_LMD-pptmal_16-9_Norsk</vt:lpstr>
      <vt:lpstr>PowerPoint-presentasjon</vt:lpstr>
      <vt:lpstr>Nedbygging av jordbruksareal</vt:lpstr>
      <vt:lpstr>Jordloven § 9 (1)</vt:lpstr>
      <vt:lpstr>Rundskriv M-2/2021 - Driveplikt, omdisponering og deling</vt:lpstr>
      <vt:lpstr>      Nødvendig for driften – ingen søknad om omdisponering</vt:lpstr>
      <vt:lpstr>Ikke nødvendig for driften - søknadsplikt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Britt Lauritzen</dc:creator>
  <cp:lastModifiedBy>Klægstad Hanne</cp:lastModifiedBy>
  <cp:revision>125</cp:revision>
  <cp:lastPrinted>2017-09-25T13:12:18Z</cp:lastPrinted>
  <dcterms:created xsi:type="dcterms:W3CDTF">2015-11-10T15:11:41Z</dcterms:created>
  <dcterms:modified xsi:type="dcterms:W3CDTF">2022-12-01T10:36:42Z</dcterms:modified>
</cp:coreProperties>
</file>