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56" r:id="rId2"/>
    <p:sldId id="295" r:id="rId3"/>
    <p:sldId id="257" r:id="rId4"/>
    <p:sldId id="296" r:id="rId5"/>
    <p:sldId id="285" r:id="rId6"/>
    <p:sldId id="292" r:id="rId7"/>
    <p:sldId id="291" r:id="rId8"/>
    <p:sldId id="267" r:id="rId9"/>
    <p:sldId id="265" r:id="rId10"/>
    <p:sldId id="266" r:id="rId11"/>
    <p:sldId id="297" r:id="rId12"/>
    <p:sldId id="303" r:id="rId13"/>
    <p:sldId id="301" r:id="rId14"/>
    <p:sldId id="261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swald" panose="00000500000000000000" pitchFamily="2" charset="0"/>
      <p:regular r:id="rId27"/>
      <p:bold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891" autoAdjust="0"/>
  </p:normalViewPr>
  <p:slideViewPr>
    <p:cSldViewPr snapToGrid="0">
      <p:cViewPr varScale="1">
        <p:scale>
          <a:sx n="94" d="100"/>
          <a:sy n="94" d="100"/>
        </p:scale>
        <p:origin x="97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-file01.ssb.no\ssb\Organisasjon\A400\S426\Primar\Jordbruk\Nedbygging%20av%20jordbruksarealer\Oppdrag%20LMD\RAPPORT\SSB-grafer_rapport_Nedbygging_Landbru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-file01.ssb.no\ssb\Organisasjon\A400\S426\Primar\Jordbruk\Nedbygging%20av%20jordbruksarealer\Oppdrag%20LMD\RAPPORT\SSB-grafer_rapport_Nedbygging_Landbru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w-file01.ssb.no\ssb\Organisasjon\A400\S426\Primar\Jordbruk\Nedbygging%20av%20jordbruksarealer\Oppdrag%20LMD\RAPPORT\SSB-grafer_rapport_Nedbygging_Landbru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922649572649572E-2"/>
          <c:y val="0.14217534722222222"/>
          <c:w val="0.88371944444444439"/>
          <c:h val="0.746427777777777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'2.7'!$A$3</c:f>
              <c:strCache>
                <c:ptCount val="1"/>
                <c:pt idx="0">
                  <c:v>Bygningsareal</c:v>
                </c:pt>
              </c:strCache>
            </c:strRef>
          </c:tx>
          <c:invertIfNegative val="0"/>
          <c:cat>
            <c:strRef>
              <c:f>'2.7'!$B$2:$G$2</c:f>
              <c:strCache>
                <c:ptCount val="6"/>
                <c:pt idx="0">
                  <c:v>Alle bygninger</c:v>
                </c:pt>
                <c:pt idx="1">
                  <c:v>Våningshus (113, 123 og 124)</c:v>
                </c:pt>
                <c:pt idx="2">
                  <c:v>Hus for dyr/ landbruk, lager/silo (241)</c:v>
                </c:pt>
                <c:pt idx="3">
                  <c:v>Annen landbruksbygning (249)</c:v>
                </c:pt>
                <c:pt idx="4">
                  <c:v>Lagerbygning (231, 232, 233, 239)</c:v>
                </c:pt>
                <c:pt idx="5">
                  <c:v>Seterhus, sel, rorbu ol. (171)</c:v>
                </c:pt>
              </c:strCache>
            </c:strRef>
          </c:cat>
          <c:val>
            <c:numRef>
              <c:f>'2.7'!$B$3:$G$3</c:f>
              <c:numCache>
                <c:formatCode>General</c:formatCode>
                <c:ptCount val="6"/>
                <c:pt idx="0">
                  <c:v>2738.46</c:v>
                </c:pt>
                <c:pt idx="1">
                  <c:v>76.739999999999995</c:v>
                </c:pt>
                <c:pt idx="2">
                  <c:v>2073.6379999999999</c:v>
                </c:pt>
                <c:pt idx="3">
                  <c:v>436.34</c:v>
                </c:pt>
                <c:pt idx="4">
                  <c:v>46.98</c:v>
                </c:pt>
                <c:pt idx="5">
                  <c:v>20.306999999999999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8-4028-88BA-913DD8FD1B47}"/>
            </c:ext>
          </c:extLst>
        </c:ser>
        <c:ser>
          <c:idx val="1"/>
          <c:order val="1"/>
          <c:tx>
            <c:strRef>
              <c:f>'2.7'!$A$4</c:f>
              <c:strCache>
                <c:ptCount val="1"/>
                <c:pt idx="0">
                  <c:v>Omkringliggende areal </c:v>
                </c:pt>
              </c:strCache>
            </c:strRef>
          </c:tx>
          <c:invertIfNegative val="0"/>
          <c:cat>
            <c:strRef>
              <c:f>'2.7'!$B$2:$G$2</c:f>
              <c:strCache>
                <c:ptCount val="6"/>
                <c:pt idx="0">
                  <c:v>Alle bygninger</c:v>
                </c:pt>
                <c:pt idx="1">
                  <c:v>Våningshus (113, 123 og 124)</c:v>
                </c:pt>
                <c:pt idx="2">
                  <c:v>Hus for dyr/ landbruk, lager/silo (241)</c:v>
                </c:pt>
                <c:pt idx="3">
                  <c:v>Annen landbruksbygning (249)</c:v>
                </c:pt>
                <c:pt idx="4">
                  <c:v>Lagerbygning (231, 232, 233, 239)</c:v>
                </c:pt>
                <c:pt idx="5">
                  <c:v>Seterhus, sel, rorbu ol. (171)</c:v>
                </c:pt>
              </c:strCache>
            </c:strRef>
          </c:cat>
          <c:val>
            <c:numRef>
              <c:f>'2.7'!$B$4:$G$4</c:f>
              <c:numCache>
                <c:formatCode>0</c:formatCode>
                <c:ptCount val="6"/>
                <c:pt idx="0">
                  <c:v>8576.6155058941586</c:v>
                </c:pt>
                <c:pt idx="1">
                  <c:v>1098.7485796633605</c:v>
                </c:pt>
                <c:pt idx="2">
                  <c:v>4101.132089789804</c:v>
                </c:pt>
                <c:pt idx="3">
                  <c:v>1787.4886360223475</c:v>
                </c:pt>
                <c:pt idx="4">
                  <c:v>162.63502268470336</c:v>
                </c:pt>
                <c:pt idx="5">
                  <c:v>297.54624396987879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8-4028-88BA-913DD8FD1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3360896"/>
        <c:axId val="183379072"/>
      </c:barChart>
      <c:catAx>
        <c:axId val="18336089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txPr>
          <a:bodyPr rot="0" anchor="t" anchorCtr="0"/>
          <a:lstStyle/>
          <a:p>
            <a:pPr>
              <a:defRPr/>
            </a:pPr>
            <a:endParaRPr lang="nb-NO"/>
          </a:p>
        </c:txPr>
        <c:crossAx val="183379072"/>
        <c:crosses val="autoZero"/>
        <c:auto val="1"/>
        <c:lblAlgn val="ctr"/>
        <c:lblOffset val="0"/>
        <c:noMultiLvlLbl val="0"/>
      </c:catAx>
      <c:valAx>
        <c:axId val="18337907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1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crossAx val="183360896"/>
        <c:crosses val="autoZero"/>
        <c:crossBetween val="between"/>
      </c:valAx>
      <c:spPr>
        <a:noFill/>
        <a:ln w="12700"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627899575904092"/>
          <c:y val="8.9038457119422812E-4"/>
          <c:w val="0.26258034188034191"/>
          <c:h val="0.1309298611111111"/>
        </c:manualLayout>
      </c:layout>
      <c:overlay val="0"/>
      <c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10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505341880341885E-2"/>
          <c:y val="3.1932291666666668E-2"/>
          <c:w val="0.88213675213675213"/>
          <c:h val="0.8478513888888888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'2.8'!$A$3:$A$10</c:f>
              <c:strCache>
                <c:ptCount val="8"/>
                <c:pt idx="0">
                  <c:v>Andre bygninger (alle andre koder)</c:v>
                </c:pt>
                <c:pt idx="1">
                  <c:v>Fritidshus (161, 162, 163 og 182)</c:v>
                </c:pt>
                <c:pt idx="2">
                  <c:v>Lagerbygning (231, 232, 233, 239)</c:v>
                </c:pt>
                <c:pt idx="3">
                  <c:v>Seterhus og koie (171 og 172)</c:v>
                </c:pt>
                <c:pt idx="4">
                  <c:v>Garasje til bolig (181)</c:v>
                </c:pt>
                <c:pt idx="5">
                  <c:v>Våningshus (113, 123 og 124)</c:v>
                </c:pt>
                <c:pt idx="6">
                  <c:v>Annen landbruksbygning (249)</c:v>
                </c:pt>
                <c:pt idx="7">
                  <c:v>Hus for dyr/ landbruk, lager/silo (241)</c:v>
                </c:pt>
              </c:strCache>
            </c:strRef>
          </c:cat>
          <c:val>
            <c:numRef>
              <c:f>'2.8'!$B$3:$B$10</c:f>
              <c:numCache>
                <c:formatCode>0</c:formatCode>
                <c:ptCount val="8"/>
                <c:pt idx="0">
                  <c:v>402.59885473828598</c:v>
                </c:pt>
                <c:pt idx="1">
                  <c:v>96.151203426064868</c:v>
                </c:pt>
                <c:pt idx="2">
                  <c:v>209.61502268470335</c:v>
                </c:pt>
                <c:pt idx="3">
                  <c:v>349.07837462982286</c:v>
                </c:pt>
                <c:pt idx="4">
                  <c:v>683.54474493976454</c:v>
                </c:pt>
                <c:pt idx="5">
                  <c:v>1175.4885796633605</c:v>
                </c:pt>
                <c:pt idx="6">
                  <c:v>2223.8286360223474</c:v>
                </c:pt>
                <c:pt idx="7">
                  <c:v>6174.7700897898039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E5-4F07-BA5E-CA447AE6F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313152"/>
        <c:axId val="183314688"/>
      </c:barChart>
      <c:catAx>
        <c:axId val="18331315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0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txPr>
          <a:bodyPr rot="0" anchor="t" anchorCtr="0"/>
          <a:lstStyle/>
          <a:p>
            <a:pPr>
              <a:defRPr/>
            </a:pPr>
            <a:endParaRPr lang="nb-NO"/>
          </a:p>
        </c:txPr>
        <c:crossAx val="183314688"/>
        <c:crosses val="autoZero"/>
        <c:auto val="1"/>
        <c:lblAlgn val="ctr"/>
        <c:lblOffset val="0"/>
        <c:tickLblSkip val="1"/>
        <c:noMultiLvlLbl val="0"/>
      </c:catAx>
      <c:valAx>
        <c:axId val="183314688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en-US"/>
                  <a:t>Dekar</a:t>
                </a:r>
              </a:p>
            </c:rich>
          </c:tx>
          <c:layout>
            <c:manualLayout>
              <c:xMode val="edge"/>
              <c:yMode val="edge"/>
              <c:x val="0.48085897435897434"/>
              <c:y val="0.93596111111111113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crossAx val="183313152"/>
        <c:crosses val="autoZero"/>
        <c:crossBetween val="between"/>
      </c:valAx>
      <c:spPr>
        <a:noFill/>
        <a:ln w="12700"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49145299145301E-2"/>
          <c:y val="7.6029558625020172E-2"/>
          <c:w val="0.69919358974358969"/>
          <c:h val="0.81698333333333328"/>
        </c:manualLayout>
      </c:layout>
      <c:lineChart>
        <c:grouping val="standard"/>
        <c:varyColors val="0"/>
        <c:ser>
          <c:idx val="0"/>
          <c:order val="0"/>
          <c:tx>
            <c:strRef>
              <c:f>'fig3.6'!$B$2</c:f>
              <c:strCache>
                <c:ptCount val="1"/>
                <c:pt idx="0">
                  <c:v>Seterhus, sel, rorbu ol. (171)</c:v>
                </c:pt>
              </c:strCache>
            </c:strRef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'fig3.6'!$B$3:$B$8</c:f>
              <c:numCache>
                <c:formatCode>0</c:formatCode>
                <c:ptCount val="6"/>
                <c:pt idx="0">
                  <c:v>93.855978859282089</c:v>
                </c:pt>
                <c:pt idx="1">
                  <c:v>90.643214525197308</c:v>
                </c:pt>
                <c:pt idx="2">
                  <c:v>90.89709762532982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5F-487F-842E-D7977FCC27DF}"/>
            </c:ext>
          </c:extLst>
        </c:ser>
        <c:ser>
          <c:idx val="1"/>
          <c:order val="1"/>
          <c:tx>
            <c:strRef>
              <c:f>'fig3.6'!$C$2</c:f>
              <c:strCache>
                <c:ptCount val="1"/>
                <c:pt idx="0">
                  <c:v>Annen landbruksbygning (249)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'fig3.6'!$C$3:$C$8</c:f>
              <c:numCache>
                <c:formatCode>0</c:formatCode>
                <c:ptCount val="6"/>
                <c:pt idx="0">
                  <c:v>84.282583742043201</c:v>
                </c:pt>
                <c:pt idx="1">
                  <c:v>81.40888426144484</c:v>
                </c:pt>
                <c:pt idx="2">
                  <c:v>68.314330901966329</c:v>
                </c:pt>
                <c:pt idx="3">
                  <c:v>62.162900999166226</c:v>
                </c:pt>
                <c:pt idx="4">
                  <c:v>64.323140212868751</c:v>
                </c:pt>
                <c:pt idx="5">
                  <c:v>68.440716736561185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5F-487F-842E-D7977FCC27DF}"/>
            </c:ext>
          </c:extLst>
        </c:ser>
        <c:ser>
          <c:idx val="2"/>
          <c:order val="2"/>
          <c:tx>
            <c:strRef>
              <c:f>'fig3.6'!$D$2</c:f>
              <c:strCache>
                <c:ptCount val="1"/>
                <c:pt idx="0">
                  <c:v>Alle bygninger innen "Bebyd område for landbruk"</c:v>
                </c:pt>
              </c:strCache>
            </c:strRef>
          </c:tx>
          <c:spPr>
            <a:ln w="2540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'fig3.6'!$D$3:$D$8</c:f>
              <c:numCache>
                <c:formatCode>0</c:formatCode>
                <c:ptCount val="6"/>
                <c:pt idx="0">
                  <c:v>86.317950723504111</c:v>
                </c:pt>
                <c:pt idx="1">
                  <c:v>78.465526631085936</c:v>
                </c:pt>
                <c:pt idx="2">
                  <c:v>64.661687069436582</c:v>
                </c:pt>
                <c:pt idx="3">
                  <c:v>60.17732945692854</c:v>
                </c:pt>
                <c:pt idx="4">
                  <c:v>63.137507608767443</c:v>
                </c:pt>
                <c:pt idx="5">
                  <c:v>63.422321773834625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5F-487F-842E-D7977FCC27DF}"/>
            </c:ext>
          </c:extLst>
        </c:ser>
        <c:ser>
          <c:idx val="3"/>
          <c:order val="3"/>
          <c:tx>
            <c:strRef>
              <c:f>'fig3.6'!$E$2</c:f>
              <c:strCache>
                <c:ptCount val="1"/>
                <c:pt idx="0">
                  <c:v>Hus for dyr/ landbruk, lager/silo (241)</c:v>
                </c:pt>
              </c:strCache>
            </c:strRef>
          </c:tx>
          <c:spPr>
            <a:ln w="254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'fig3.6'!$E$3:$E$8</c:f>
              <c:numCache>
                <c:formatCode>0</c:formatCode>
                <c:ptCount val="6"/>
                <c:pt idx="0">
                  <c:v>87.435934983160053</c:v>
                </c:pt>
                <c:pt idx="1">
                  <c:v>78.394784283703359</c:v>
                </c:pt>
                <c:pt idx="2">
                  <c:v>63.980274136110026</c:v>
                </c:pt>
                <c:pt idx="3">
                  <c:v>59.557112024427695</c:v>
                </c:pt>
                <c:pt idx="4">
                  <c:v>62.789969458189191</c:v>
                </c:pt>
                <c:pt idx="5">
                  <c:v>58.003266074344708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5F-487F-842E-D7977FCC27DF}"/>
            </c:ext>
          </c:extLst>
        </c:ser>
        <c:ser>
          <c:idx val="4"/>
          <c:order val="4"/>
          <c:tx>
            <c:strRef>
              <c:f>'fig3.6'!$F$2</c:f>
              <c:strCache>
                <c:ptCount val="1"/>
                <c:pt idx="0">
                  <c:v>Våningshus (113, 123 og 124)</c:v>
                </c:pt>
              </c:strCache>
            </c:strRef>
          </c:tx>
          <c:spPr>
            <a:ln w="25400"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'fig3.6'!$F$3:$F$8</c:f>
              <c:numCache>
                <c:formatCode>0</c:formatCode>
                <c:ptCount val="6"/>
                <c:pt idx="0">
                  <c:v>89.043478260869563</c:v>
                </c:pt>
                <c:pt idx="1">
                  <c:v>74.970419470985632</c:v>
                </c:pt>
                <c:pt idx="2">
                  <c:v>57.468324879560264</c:v>
                </c:pt>
                <c:pt idx="3">
                  <c:v>46.670720583764066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5F-487F-842E-D7977FCC27DF}"/>
            </c:ext>
          </c:extLst>
        </c:ser>
        <c:ser>
          <c:idx val="5"/>
          <c:order val="5"/>
          <c:tx>
            <c:strRef>
              <c:f>'fig3.6'!$G$2</c:f>
              <c:strCache>
                <c:ptCount val="1"/>
                <c:pt idx="0">
                  <c:v>Garasje til bolig (181)</c:v>
                </c:pt>
              </c:strCache>
            </c:strRef>
          </c:tx>
          <c:spPr>
            <a:ln w="25400">
              <a:solidFill>
                <a:schemeClr val="accent6"/>
              </a:solidFill>
            </a:ln>
          </c:spPr>
          <c:marker>
            <c:symbol val="none"/>
          </c:marker>
          <c:cat>
            <c:strRef>
              <c:f>'fig3.6'!$A$3:$A$8</c:f>
              <c:strCache>
                <c:ptCount val="6"/>
                <c:pt idx="0">
                  <c:v>1 - 49</c:v>
                </c:pt>
                <c:pt idx="1">
                  <c:v>50 - 199        </c:v>
                </c:pt>
                <c:pt idx="2">
                  <c:v>200 - 499     </c:v>
                </c:pt>
                <c:pt idx="3">
                  <c:v>500 - 999     </c:v>
                </c:pt>
                <c:pt idx="4">
                  <c:v>1000- 2999      </c:v>
                </c:pt>
                <c:pt idx="5">
                  <c:v>3000-          </c:v>
                </c:pt>
              </c:strCache>
            </c:strRef>
          </c:cat>
          <c:val>
            <c:numRef>
              <c:f>'fig3.6'!$G$3:$G$8</c:f>
              <c:numCache>
                <c:formatCode>0</c:formatCode>
                <c:ptCount val="6"/>
                <c:pt idx="0">
                  <c:v>85.597862391449567</c:v>
                </c:pt>
                <c:pt idx="1">
                  <c:v>76.007983023443813</c:v>
                </c:pt>
                <c:pt idx="2">
                  <c:v>48.798713583049562</c:v>
                </c:pt>
                <c:pt idx="3">
                  <c:v>51.356030005770336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5F-487F-842E-D7977FCC2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903936"/>
        <c:axId val="184918016"/>
      </c:lineChart>
      <c:catAx>
        <c:axId val="184903936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nb-NO"/>
                  <a:t>Grunnflateareal,</a:t>
                </a:r>
                <a:r>
                  <a:rPr lang="nb-NO" baseline="0"/>
                  <a:t> m</a:t>
                </a:r>
                <a:r>
                  <a:rPr lang="nb-NO" baseline="30000"/>
                  <a:t>2</a:t>
                </a:r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txPr>
          <a:bodyPr rot="0" anchor="t" anchorCtr="0"/>
          <a:lstStyle/>
          <a:p>
            <a:pPr>
              <a:defRPr/>
            </a:pPr>
            <a:endParaRPr lang="nb-NO"/>
          </a:p>
        </c:txPr>
        <c:crossAx val="184918016"/>
        <c:crosses val="autoZero"/>
        <c:auto val="1"/>
        <c:lblAlgn val="ctr"/>
        <c:lblOffset val="0"/>
        <c:noMultiLvlLbl val="0"/>
      </c:catAx>
      <c:valAx>
        <c:axId val="184918016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 algn="l">
                  <a:defRPr/>
                </a:pPr>
                <a:r>
                  <a:rPr lang="nb-NO"/>
                  <a:t>Prosent</a:t>
                </a:r>
              </a:p>
            </c:rich>
          </c:tx>
          <c:layout>
            <c:manualLayout>
              <c:xMode val="edge"/>
              <c:yMode val="edge"/>
              <c:x val="3.2520325203252032E-3"/>
              <c:y val="5.5096485922226275E-3"/>
            </c:manualLayout>
          </c:layout>
          <c:overlay val="0"/>
        </c:title>
        <c:numFmt formatCode="0" sourceLinked="1"/>
        <c:majorTickMark val="in"/>
        <c:minorTickMark val="none"/>
        <c:tickLblPos val="nextTo"/>
        <c:spPr>
          <a:ln w="12700">
            <a:solidFill>
              <a:schemeClr val="bg1">
                <a:lumMod val="85000"/>
              </a:schemeClr>
            </a:solidFill>
          </a:ln>
        </c:spPr>
        <c:crossAx val="184903936"/>
        <c:crosses val="autoZero"/>
        <c:crossBetween val="midCat"/>
      </c:valAx>
      <c:spPr>
        <a:noFill/>
        <a:ln w="12700">
          <a:solidFill>
            <a:schemeClr val="bg1">
              <a:lumMod val="8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77110106837606829"/>
          <c:y val="4.3431597222222222E-2"/>
          <c:w val="0.22062222222222222"/>
          <c:h val="0.89582222222222219"/>
        </c:manualLayout>
      </c:layout>
      <c:overlay val="0"/>
      <c:spPr>
        <a:solidFill>
          <a:schemeClr val="bg1"/>
        </a:solidFill>
        <a:ln w="12700">
          <a:solidFill>
            <a:schemeClr val="bg1">
              <a:lumMod val="85000"/>
            </a:schemeClr>
          </a:solidFill>
        </a:ln>
      </c:spPr>
      <c:txPr>
        <a:bodyPr/>
        <a:lstStyle/>
        <a:p>
          <a:pPr>
            <a:defRPr sz="70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0">
          <a:latin typeface="Arial" panose="020B0604020202020204" pitchFamily="34" charset="0"/>
          <a:cs typeface="Arial" panose="020B0604020202020204" pitchFamily="34" charset="0"/>
        </a:defRPr>
      </a:pPr>
      <a:endParaRPr lang="nb-N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DA0B2-548B-4C1A-8A97-0DE853383CDF}" type="datetimeFigureOut">
              <a:rPr lang="nb-NO" smtClean="0"/>
              <a:t>04.12.2022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5C5D-2AF0-445C-A2D1-DE3110593BB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880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7961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287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4990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22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67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97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041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73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35C5D-2AF0-445C-A2D1-DE3110593BB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23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</p:spPr>
        <p:txBody>
          <a:bodyPr lIns="432000" rIns="432000" anchor="ctr" anchorCtr="0">
            <a:noAutofit/>
          </a:bodyPr>
          <a:lstStyle>
            <a:lvl1pPr algn="l">
              <a:defRPr sz="5333" b="0" baseline="0">
                <a:solidFill>
                  <a:schemeClr val="tx2"/>
                </a:solidFill>
                <a:latin typeface="Oswald" panose="02000503000000000000" pitchFamily="2" charset="0"/>
              </a:defRPr>
            </a:lvl1pPr>
          </a:lstStyle>
          <a:p>
            <a:r>
              <a:rPr lang="nb-NO"/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</p:spPr>
        <p:txBody>
          <a:bodyPr/>
          <a:lstStyle>
            <a:lvl1pPr algn="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</p:spPr>
        <p:txBody>
          <a:bodyPr/>
          <a:lstStyle>
            <a:lvl1pPr algn="ctr">
              <a:defRPr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24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Nedbygging av jordbruksareal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3909549"/>
            <a:ext cx="9390018" cy="863313"/>
          </a:xfrm>
        </p:spPr>
        <p:txBody>
          <a:bodyPr/>
          <a:lstStyle/>
          <a:p>
            <a:r>
              <a:rPr lang="nb-NO" dirty="0"/>
              <a:t>Jordvern i landbruket, 5. desember 2022</a:t>
            </a:r>
          </a:p>
          <a:p>
            <a:r>
              <a:rPr lang="nb-NO" dirty="0"/>
              <a:t>Anne </a:t>
            </a:r>
            <a:r>
              <a:rPr lang="nb-NO" dirty="0" err="1"/>
              <a:t>rørholt</a:t>
            </a:r>
            <a:r>
              <a:rPr lang="nb-NO" dirty="0"/>
              <a:t> og </a:t>
            </a:r>
            <a:r>
              <a:rPr lang="nb-NO" dirty="0" err="1"/>
              <a:t>geir</a:t>
            </a:r>
            <a:r>
              <a:rPr lang="nb-NO" dirty="0"/>
              <a:t> </a:t>
            </a:r>
            <a:r>
              <a:rPr lang="nb-NO" dirty="0" err="1"/>
              <a:t>inge</a:t>
            </a:r>
            <a:r>
              <a:rPr lang="nb-NO" dirty="0"/>
              <a:t> </a:t>
            </a:r>
            <a:r>
              <a:rPr lang="nb-NO" dirty="0" err="1"/>
              <a:t>gundersen,</a:t>
            </a:r>
            <a:r>
              <a:rPr lang="nb-NO" dirty="0"/>
              <a:t> Statistisk sentralbyrå</a:t>
            </a:r>
          </a:p>
        </p:txBody>
      </p:sp>
    </p:spTree>
    <p:extLst>
      <p:ext uri="{BB962C8B-B14F-4D97-AF65-F5344CB8AC3E}">
        <p14:creationId xmlns:p14="http://schemas.microsoft.com/office/powerpoint/2010/main" val="42947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FA6C05-D29E-D32D-80B0-F49355E8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 wrap="square" anchor="ctr">
            <a:normAutofit/>
          </a:bodyPr>
          <a:lstStyle/>
          <a:p>
            <a:r>
              <a:rPr lang="nb-NO" sz="3600"/>
              <a:t>Nedbygging av jordbruksareal i Norge 2016 – 2021 (dekar)</a:t>
            </a:r>
            <a:endParaRPr lang="nb-NO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D4803B-6C21-E795-9931-B7F9BB1734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0153" y="6349153"/>
            <a:ext cx="7230416" cy="29854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C4BF6276-F3D1-44C8-6E10-BAE48F2A29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tretch/>
        </p:blipFill>
        <p:spPr>
          <a:xfrm>
            <a:off x="657154" y="2132262"/>
            <a:ext cx="5149886" cy="3458764"/>
          </a:xfrm>
          <a:noFill/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300030A-C68A-9B6F-3EAE-5FF16134D3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228600" indent="-228600"/>
            <a:r>
              <a:rPr lang="en-US" sz="3300" dirty="0" err="1">
                <a:ea typeface="Open Sans"/>
                <a:cs typeface="Open Sans"/>
              </a:rPr>
              <a:t>Gjennomsnittlig</a:t>
            </a:r>
            <a:r>
              <a:rPr lang="en-US" sz="3300" dirty="0">
                <a:ea typeface="Open Sans"/>
                <a:cs typeface="Open Sans"/>
              </a:rPr>
              <a:t> </a:t>
            </a:r>
            <a:r>
              <a:rPr lang="en-US" sz="3300" dirty="0" err="1">
                <a:ea typeface="Open Sans"/>
                <a:cs typeface="Open Sans"/>
              </a:rPr>
              <a:t>årlig</a:t>
            </a:r>
            <a:r>
              <a:rPr lang="en-US" sz="3300" dirty="0">
                <a:ea typeface="Open Sans"/>
                <a:cs typeface="Open Sans"/>
              </a:rPr>
              <a:t> </a:t>
            </a:r>
            <a:r>
              <a:rPr lang="en-US" sz="3300" dirty="0" err="1">
                <a:ea typeface="Open Sans"/>
                <a:cs typeface="Open Sans"/>
              </a:rPr>
              <a:t>nedbygging</a:t>
            </a:r>
            <a:r>
              <a:rPr lang="en-US" sz="3300" dirty="0">
                <a:ea typeface="Open Sans"/>
                <a:cs typeface="Open Sans"/>
              </a:rPr>
              <a:t> 2016 - 2021: 7500 </a:t>
            </a:r>
            <a:r>
              <a:rPr lang="en-US" sz="3300" dirty="0" err="1">
                <a:ea typeface="Open Sans"/>
                <a:cs typeface="Open Sans"/>
              </a:rPr>
              <a:t>dekar</a:t>
            </a:r>
            <a:r>
              <a:rPr lang="en-US" sz="3300" dirty="0">
                <a:ea typeface="Open Sans"/>
                <a:cs typeface="Open Sans"/>
              </a:rPr>
              <a:t>.</a:t>
            </a:r>
          </a:p>
          <a:p>
            <a:pPr marL="228600" indent="-228600"/>
            <a:r>
              <a:rPr lang="en-US" sz="3300" dirty="0" err="1"/>
              <a:t>Beregningene</a:t>
            </a:r>
            <a:r>
              <a:rPr lang="en-US" sz="3300" dirty="0"/>
              <a:t> </a:t>
            </a:r>
            <a:r>
              <a:rPr lang="en-US" sz="3300" dirty="0" err="1"/>
              <a:t>gjort</a:t>
            </a:r>
            <a:r>
              <a:rPr lang="en-US" sz="3300" dirty="0"/>
              <a:t> </a:t>
            </a:r>
            <a:r>
              <a:rPr lang="en-US" sz="3300" dirty="0" err="1"/>
              <a:t>ved</a:t>
            </a:r>
            <a:r>
              <a:rPr lang="en-US" sz="3300" dirty="0"/>
              <a:t> bruk av </a:t>
            </a:r>
            <a:r>
              <a:rPr lang="en-US" sz="3300" dirty="0" err="1"/>
              <a:t>matrikkel-metoden</a:t>
            </a:r>
            <a:r>
              <a:rPr lang="en-US" sz="3300" dirty="0"/>
              <a:t> </a:t>
            </a:r>
            <a:r>
              <a:rPr lang="en-US" sz="3300" dirty="0" err="1"/>
              <a:t>som</a:t>
            </a:r>
            <a:r>
              <a:rPr lang="en-US" sz="3300" dirty="0"/>
              <a:t> er </a:t>
            </a:r>
            <a:r>
              <a:rPr lang="en-US" sz="3300" dirty="0" err="1"/>
              <a:t>basert</a:t>
            </a:r>
            <a:r>
              <a:rPr lang="en-US" sz="3300" dirty="0"/>
              <a:t> </a:t>
            </a:r>
            <a:r>
              <a:rPr lang="en-US" sz="3300" dirty="0" err="1"/>
              <a:t>på</a:t>
            </a:r>
            <a:r>
              <a:rPr lang="en-US" sz="3300" dirty="0"/>
              <a:t> </a:t>
            </a:r>
            <a:r>
              <a:rPr lang="en-US" sz="3300" dirty="0" err="1"/>
              <a:t>bygningsopplysninger</a:t>
            </a:r>
            <a:r>
              <a:rPr lang="en-US" sz="3300" dirty="0"/>
              <a:t> </a:t>
            </a:r>
            <a:r>
              <a:rPr lang="en-US" sz="3300" dirty="0" err="1"/>
              <a:t>fra</a:t>
            </a:r>
            <a:r>
              <a:rPr lang="en-US" sz="3300" dirty="0"/>
              <a:t> SSB-</a:t>
            </a:r>
            <a:r>
              <a:rPr lang="en-US" sz="3300" dirty="0" err="1"/>
              <a:t>matrikkel</a:t>
            </a:r>
            <a:r>
              <a:rPr lang="en-US" sz="3300" dirty="0"/>
              <a:t>, </a:t>
            </a:r>
            <a:r>
              <a:rPr lang="en-US" sz="3300" dirty="0" err="1"/>
              <a:t>bygningsomriss</a:t>
            </a:r>
            <a:r>
              <a:rPr lang="en-US" sz="3300" dirty="0"/>
              <a:t>, </a:t>
            </a:r>
            <a:r>
              <a:rPr lang="en-US" sz="3300" dirty="0" err="1"/>
              <a:t>og</a:t>
            </a:r>
            <a:r>
              <a:rPr lang="en-US" sz="3300" dirty="0"/>
              <a:t> </a:t>
            </a:r>
            <a:r>
              <a:rPr lang="en-US" sz="3300" dirty="0" err="1"/>
              <a:t>faktorer</a:t>
            </a:r>
            <a:r>
              <a:rPr lang="en-US" sz="3300" dirty="0"/>
              <a:t> </a:t>
            </a:r>
            <a:r>
              <a:rPr lang="en-US" sz="3300" dirty="0" err="1"/>
              <a:t>beregnet</a:t>
            </a:r>
            <a:r>
              <a:rPr lang="en-US" sz="3300" dirty="0"/>
              <a:t> </a:t>
            </a:r>
            <a:r>
              <a:rPr lang="en-US" sz="3300" dirty="0" err="1"/>
              <a:t>ut</a:t>
            </a:r>
            <a:r>
              <a:rPr lang="en-US" sz="3300" dirty="0"/>
              <a:t> </a:t>
            </a:r>
            <a:r>
              <a:rPr lang="en-US" sz="3300" dirty="0" err="1"/>
              <a:t>fra</a:t>
            </a:r>
            <a:r>
              <a:rPr lang="en-US" sz="3300" dirty="0"/>
              <a:t> </a:t>
            </a:r>
            <a:r>
              <a:rPr lang="en-US" sz="3300" dirty="0" err="1"/>
              <a:t>utnyttingsgrad</a:t>
            </a:r>
            <a:r>
              <a:rPr lang="en-US" sz="3300" dirty="0"/>
              <a:t> </a:t>
            </a:r>
            <a:r>
              <a:rPr lang="en-US" sz="3300" dirty="0" err="1"/>
              <a:t>og</a:t>
            </a:r>
            <a:r>
              <a:rPr lang="en-US" sz="3300" dirty="0"/>
              <a:t> </a:t>
            </a:r>
            <a:r>
              <a:rPr lang="en-US" sz="3300" dirty="0" err="1"/>
              <a:t>forholdet</a:t>
            </a:r>
            <a:r>
              <a:rPr lang="en-US" sz="3300" dirty="0"/>
              <a:t> </a:t>
            </a:r>
            <a:r>
              <a:rPr lang="en-US" sz="3300" dirty="0" err="1"/>
              <a:t>mellom</a:t>
            </a:r>
            <a:r>
              <a:rPr lang="en-US" sz="3300" dirty="0"/>
              <a:t> </a:t>
            </a:r>
            <a:r>
              <a:rPr lang="en-US" sz="3300" dirty="0" err="1"/>
              <a:t>bebygd</a:t>
            </a:r>
            <a:r>
              <a:rPr lang="en-US" sz="3300" dirty="0"/>
              <a:t>/</a:t>
            </a:r>
            <a:r>
              <a:rPr lang="en-US" sz="3300" dirty="0" err="1"/>
              <a:t>ubebygd</a:t>
            </a:r>
            <a:r>
              <a:rPr lang="en-US" sz="3300" dirty="0"/>
              <a:t> areal</a:t>
            </a:r>
            <a:endParaRPr lang="en-US" sz="3300" dirty="0">
              <a:ea typeface="Open Sans"/>
              <a:cs typeface="Open Sans"/>
            </a:endParaRPr>
          </a:p>
          <a:p>
            <a:pPr marL="228600" indent="-228600"/>
            <a:endParaRPr lang="en-US" dirty="0"/>
          </a:p>
          <a:p>
            <a:pPr marL="228600" indent="-228600"/>
            <a:endParaRPr lang="en-US" dirty="0"/>
          </a:p>
          <a:p>
            <a:pPr marL="0" indent="0">
              <a:buNone/>
            </a:pPr>
            <a:endParaRPr lang="en-US" sz="2100" dirty="0"/>
          </a:p>
          <a:p>
            <a:pPr marL="0" indent="0">
              <a:buNone/>
            </a:pPr>
            <a:r>
              <a:rPr lang="en-US" sz="2100" dirty="0">
                <a:ea typeface="+mn-lt"/>
                <a:cs typeface="+mn-lt"/>
              </a:rPr>
              <a:t>*</a:t>
            </a:r>
            <a:r>
              <a:rPr lang="en-US" sz="2100" dirty="0" err="1">
                <a:ea typeface="+mn-lt"/>
                <a:cs typeface="+mn-lt"/>
              </a:rPr>
              <a:t>Resultatene</a:t>
            </a:r>
            <a:r>
              <a:rPr lang="en-US" sz="2100" dirty="0">
                <a:ea typeface="+mn-lt"/>
                <a:cs typeface="+mn-lt"/>
              </a:rPr>
              <a:t> for 2019 – 2021 er </a:t>
            </a:r>
            <a:r>
              <a:rPr lang="en-US" sz="2100" dirty="0" err="1">
                <a:ea typeface="+mn-lt"/>
                <a:cs typeface="+mn-lt"/>
              </a:rPr>
              <a:t>foreløpige</a:t>
            </a:r>
            <a:r>
              <a:rPr lang="en-US" sz="2100" dirty="0">
                <a:ea typeface="+mn-lt"/>
                <a:cs typeface="+mn-lt"/>
              </a:rPr>
              <a:t> tall. 2021-tallene </a:t>
            </a:r>
            <a:r>
              <a:rPr lang="en-US" sz="2100" dirty="0" err="1">
                <a:ea typeface="+mn-lt"/>
                <a:cs typeface="+mn-lt"/>
              </a:rPr>
              <a:t>antas</a:t>
            </a:r>
            <a:r>
              <a:rPr lang="en-US" sz="2100" dirty="0">
                <a:ea typeface="+mn-lt"/>
                <a:cs typeface="+mn-lt"/>
              </a:rPr>
              <a:t> å </a:t>
            </a:r>
            <a:r>
              <a:rPr lang="en-US" sz="2100" dirty="0" err="1">
                <a:ea typeface="+mn-lt"/>
                <a:cs typeface="+mn-lt"/>
              </a:rPr>
              <a:t>være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underestimert</a:t>
            </a:r>
            <a:r>
              <a:rPr lang="en-US" sz="2100" dirty="0">
                <a:ea typeface="+mn-lt"/>
                <a:cs typeface="+mn-lt"/>
              </a:rPr>
              <a:t> med om lag 10 % </a:t>
            </a:r>
            <a:r>
              <a:rPr lang="en-US" sz="2100" dirty="0" err="1">
                <a:ea typeface="+mn-lt"/>
                <a:cs typeface="+mn-lt"/>
              </a:rPr>
              <a:t>pga</a:t>
            </a:r>
            <a:r>
              <a:rPr lang="en-US" sz="2100" dirty="0">
                <a:ea typeface="+mn-lt"/>
                <a:cs typeface="+mn-lt"/>
              </a:rPr>
              <a:t> </a:t>
            </a:r>
            <a:r>
              <a:rPr lang="en-US" sz="2100" dirty="0" err="1">
                <a:ea typeface="+mn-lt"/>
                <a:cs typeface="+mn-lt"/>
              </a:rPr>
              <a:t>etterslep</a:t>
            </a:r>
            <a:r>
              <a:rPr lang="en-US" sz="2100" dirty="0">
                <a:ea typeface="+mn-lt"/>
                <a:cs typeface="+mn-lt"/>
              </a:rPr>
              <a:t> I </a:t>
            </a:r>
            <a:r>
              <a:rPr lang="en-US" sz="2100" dirty="0" err="1">
                <a:ea typeface="+mn-lt"/>
                <a:cs typeface="+mn-lt"/>
              </a:rPr>
              <a:t>registreringer</a:t>
            </a:r>
            <a:r>
              <a:rPr lang="en-US" sz="2100" dirty="0">
                <a:ea typeface="+mn-lt"/>
                <a:cs typeface="+mn-lt"/>
              </a:rPr>
              <a:t>.</a:t>
            </a:r>
            <a:endParaRPr lang="nb-NO" sz="2100" dirty="0">
              <a:ea typeface="+mn-lt"/>
              <a:cs typeface="+mn-lt"/>
            </a:endParaRPr>
          </a:p>
          <a:p>
            <a:pPr marL="228600" indent="-228600"/>
            <a:endParaRPr lang="en-US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6179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5E4E93-4850-1BED-09FA-5F1EEBD1E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>
                <a:ea typeface="Roboto Condensed"/>
                <a:cs typeface="Roboto Condensed"/>
              </a:rPr>
              <a:t>Nedbygging av jordbruksareal i Norge 2016 – 2021, </a:t>
            </a:r>
            <a:br>
              <a:rPr lang="nb-NO" sz="3600" dirty="0">
                <a:ea typeface="Roboto Condensed"/>
                <a:cs typeface="Roboto Condensed"/>
              </a:rPr>
            </a:br>
            <a:r>
              <a:rPr lang="nb-NO" sz="3600" dirty="0">
                <a:ea typeface="Roboto Condensed"/>
                <a:cs typeface="Roboto Condensed"/>
              </a:rPr>
              <a:t>etter formål (dekar)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1965EB7-0960-4F3B-DEF1-87D423439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F0CEFB4-F675-66A1-D830-F2A96929BE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17820" y="1809960"/>
            <a:ext cx="4543108" cy="32378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/>
            <a:r>
              <a:rPr lang="nb-NO" sz="1600" dirty="0">
                <a:ea typeface="Open Sans"/>
                <a:cs typeface="Open Sans"/>
              </a:rPr>
              <a:t>Nedbygging av jordbruksareal fordelt etter formål med nedbyggingen. </a:t>
            </a:r>
          </a:p>
          <a:p>
            <a:pPr marL="285750" indent="-285750"/>
            <a:r>
              <a:rPr lang="nb-NO" sz="1600" dirty="0">
                <a:ea typeface="Open Sans"/>
                <a:cs typeface="Open Sans"/>
              </a:rPr>
              <a:t>Nivået for målsetningene for omdisponering av hhv 4000 og 3000 dekar per år er marker i figuren. </a:t>
            </a:r>
          </a:p>
          <a:p>
            <a:pPr marL="285750" indent="-285750"/>
            <a:r>
              <a:rPr lang="nb-NO" sz="1600" dirty="0">
                <a:ea typeface="Open Sans"/>
                <a:cs typeface="Open Sans"/>
              </a:rPr>
              <a:t>Estimat for nedbygging til landbruk er vist i egen tabell (dekar).</a:t>
            </a:r>
          </a:p>
        </p:txBody>
      </p:sp>
      <p:pic>
        <p:nvPicPr>
          <p:cNvPr id="9" name="Bilde 9" descr="Et bilde som inneholder bord&#10;&#10;Automatisk generert beskrivelse">
            <a:extLst>
              <a:ext uri="{FF2B5EF4-FFF2-40B4-BE49-F238E27FC236}">
                <a16:creationId xmlns:a16="http://schemas.microsoft.com/office/drawing/2014/main" id="{5531EB14-7AA9-9E5B-43C2-A75EB7AA7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16" y="5421592"/>
            <a:ext cx="5534246" cy="790606"/>
          </a:xfrm>
          <a:prstGeom prst="rect">
            <a:avLst/>
          </a:prstGeom>
        </p:spPr>
      </p:pic>
      <p:pic>
        <p:nvPicPr>
          <p:cNvPr id="12" name="Bilde 12">
            <a:extLst>
              <a:ext uri="{FF2B5EF4-FFF2-40B4-BE49-F238E27FC236}">
                <a16:creationId xmlns:a16="http://schemas.microsoft.com/office/drawing/2014/main" id="{6AA6CF94-6C77-67BC-01F2-0EBB440790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845302" y="1935001"/>
            <a:ext cx="5535589" cy="3448768"/>
          </a:xfr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D8EB484-EFEA-1BE3-E913-28955E984AB2}"/>
              </a:ext>
            </a:extLst>
          </p:cNvPr>
          <p:cNvSpPr txBox="1"/>
          <p:nvPr/>
        </p:nvSpPr>
        <p:spPr>
          <a:xfrm>
            <a:off x="7076252" y="5128919"/>
            <a:ext cx="427044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900" dirty="0">
                <a:ea typeface="+mn-lt"/>
                <a:cs typeface="+mn-lt"/>
              </a:rPr>
              <a:t>*</a:t>
            </a:r>
            <a:r>
              <a:rPr lang="en-US" sz="900" dirty="0" err="1">
                <a:ea typeface="+mn-lt"/>
                <a:cs typeface="+mn-lt"/>
              </a:rPr>
              <a:t>Resultatene</a:t>
            </a:r>
            <a:r>
              <a:rPr lang="en-US" sz="900" dirty="0">
                <a:ea typeface="+mn-lt"/>
                <a:cs typeface="+mn-lt"/>
              </a:rPr>
              <a:t> for 2019 – 2021 er </a:t>
            </a:r>
            <a:r>
              <a:rPr lang="en-US" sz="900" dirty="0" err="1">
                <a:ea typeface="+mn-lt"/>
                <a:cs typeface="+mn-lt"/>
              </a:rPr>
              <a:t>foreløpige</a:t>
            </a:r>
            <a:r>
              <a:rPr lang="en-US" sz="900" dirty="0">
                <a:ea typeface="+mn-lt"/>
                <a:cs typeface="+mn-lt"/>
              </a:rPr>
              <a:t> tall. 2021-tallene </a:t>
            </a:r>
            <a:r>
              <a:rPr lang="en-US" sz="900" dirty="0" err="1">
                <a:ea typeface="+mn-lt"/>
                <a:cs typeface="+mn-lt"/>
              </a:rPr>
              <a:t>antas</a:t>
            </a:r>
            <a:r>
              <a:rPr lang="en-US" sz="900" dirty="0">
                <a:ea typeface="+mn-lt"/>
                <a:cs typeface="+mn-lt"/>
              </a:rPr>
              <a:t> å </a:t>
            </a:r>
            <a:r>
              <a:rPr lang="en-US" sz="900" dirty="0" err="1">
                <a:ea typeface="+mn-lt"/>
                <a:cs typeface="+mn-lt"/>
              </a:rPr>
              <a:t>være</a:t>
            </a:r>
            <a:r>
              <a:rPr lang="en-US" sz="900" dirty="0">
                <a:ea typeface="+mn-lt"/>
                <a:cs typeface="+mn-lt"/>
              </a:rPr>
              <a:t> </a:t>
            </a:r>
            <a:r>
              <a:rPr lang="en-US" sz="900" dirty="0" err="1">
                <a:ea typeface="+mn-lt"/>
                <a:cs typeface="+mn-lt"/>
              </a:rPr>
              <a:t>underestimert</a:t>
            </a:r>
            <a:r>
              <a:rPr lang="en-US" sz="900" dirty="0">
                <a:ea typeface="+mn-lt"/>
                <a:cs typeface="+mn-lt"/>
              </a:rPr>
              <a:t> med om lag 10 % </a:t>
            </a:r>
            <a:r>
              <a:rPr lang="en-US" sz="900" dirty="0" err="1">
                <a:ea typeface="+mn-lt"/>
                <a:cs typeface="+mn-lt"/>
              </a:rPr>
              <a:t>pga</a:t>
            </a:r>
            <a:r>
              <a:rPr lang="en-US" sz="900" dirty="0">
                <a:ea typeface="+mn-lt"/>
                <a:cs typeface="+mn-lt"/>
              </a:rPr>
              <a:t> </a:t>
            </a:r>
            <a:r>
              <a:rPr lang="en-US" sz="900" dirty="0" err="1">
                <a:ea typeface="+mn-lt"/>
                <a:cs typeface="+mn-lt"/>
              </a:rPr>
              <a:t>etterslep</a:t>
            </a:r>
            <a:r>
              <a:rPr lang="en-US" sz="900" dirty="0">
                <a:ea typeface="+mn-lt"/>
                <a:cs typeface="+mn-lt"/>
              </a:rPr>
              <a:t> I </a:t>
            </a:r>
            <a:r>
              <a:rPr lang="en-US" sz="900" dirty="0" err="1">
                <a:ea typeface="+mn-lt"/>
                <a:cs typeface="+mn-lt"/>
              </a:rPr>
              <a:t>registreringer</a:t>
            </a:r>
            <a:r>
              <a:rPr lang="en-US" sz="900" dirty="0">
                <a:ea typeface="+mn-lt"/>
                <a:cs typeface="+mn-lt"/>
              </a:rPr>
              <a:t>.</a:t>
            </a:r>
            <a:endParaRPr lang="nb-NO" sz="9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900" dirty="0">
                <a:ea typeface="+mn-lt"/>
                <a:cs typeface="+mn-lt"/>
              </a:rPr>
              <a:t>** </a:t>
            </a:r>
            <a:r>
              <a:rPr lang="en-US" sz="900" dirty="0" err="1">
                <a:ea typeface="+mn-lt"/>
                <a:cs typeface="+mn-lt"/>
              </a:rPr>
              <a:t>Annet</a:t>
            </a:r>
            <a:r>
              <a:rPr lang="en-US" sz="900" dirty="0">
                <a:ea typeface="+mn-lt"/>
                <a:cs typeface="+mn-lt"/>
              </a:rPr>
              <a:t> er </a:t>
            </a:r>
            <a:r>
              <a:rPr lang="en-US" sz="900" dirty="0" err="1">
                <a:ea typeface="+mn-lt"/>
                <a:cs typeface="+mn-lt"/>
              </a:rPr>
              <a:t>summen</a:t>
            </a:r>
            <a:r>
              <a:rPr lang="en-US" sz="900" dirty="0">
                <a:ea typeface="+mn-lt"/>
                <a:cs typeface="+mn-lt"/>
              </a:rPr>
              <a:t> av Veg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bane, Sports-, </a:t>
            </a:r>
            <a:r>
              <a:rPr lang="en-US" sz="900" dirty="0" err="1">
                <a:ea typeface="+mn-lt"/>
                <a:cs typeface="+mn-lt"/>
              </a:rPr>
              <a:t>idretts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 </a:t>
            </a:r>
            <a:r>
              <a:rPr lang="en-US" sz="900" dirty="0" err="1">
                <a:ea typeface="+mn-lt"/>
                <a:cs typeface="+mn-lt"/>
              </a:rPr>
              <a:t>grønne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områder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Annen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bebyggelse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anlegg</a:t>
            </a:r>
            <a:r>
              <a:rPr lang="en-US" sz="900" dirty="0">
                <a:ea typeface="+mn-lt"/>
                <a:cs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80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7F4CFD-EF95-FED3-AD71-40DFE2E8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>
                <a:ea typeface="+mj-lt"/>
                <a:cs typeface="+mj-lt"/>
              </a:rPr>
              <a:t>Nedbygging av jordbruksareal i Norge 2016 – 2021, </a:t>
            </a:r>
            <a:br>
              <a:rPr lang="nb-NO" sz="3200" dirty="0">
                <a:ea typeface="+mj-lt"/>
                <a:cs typeface="+mj-lt"/>
              </a:rPr>
            </a:br>
            <a:r>
              <a:rPr lang="nb-NO" sz="3200" dirty="0">
                <a:ea typeface="+mj-lt"/>
                <a:cs typeface="+mj-lt"/>
              </a:rPr>
              <a:t>etter formål (prosent)</a:t>
            </a:r>
            <a:r>
              <a:rPr lang="nb-NO" sz="3200" dirty="0">
                <a:ea typeface="Roboto Condensed"/>
                <a:cs typeface="Roboto Condensed"/>
              </a:rPr>
              <a:t> 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4541C1-4BB0-0445-D1A8-EC3A674227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6">
            <a:extLst>
              <a:ext uri="{FF2B5EF4-FFF2-40B4-BE49-F238E27FC236}">
                <a16:creationId xmlns:a16="http://schemas.microsoft.com/office/drawing/2014/main" id="{53A46108-382C-6839-8825-87FEA7247EC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60635" y="1813285"/>
            <a:ext cx="5573220" cy="3353531"/>
          </a:xfr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9225AF2-E290-4FE1-C7C6-15AAF9B2D6D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56789" y="1809960"/>
            <a:ext cx="4613664" cy="41033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nb-NO" sz="1600" dirty="0">
                <a:ea typeface="+mn-lt"/>
                <a:cs typeface="+mn-lt"/>
              </a:rPr>
              <a:t>Nedbygging av jordbruksareal fordelt etter andel til ulike formål.  </a:t>
            </a:r>
            <a:endParaRPr lang="en-US" sz="1600" dirty="0">
              <a:ea typeface="+mn-lt"/>
              <a:cs typeface="+mn-lt"/>
            </a:endParaRPr>
          </a:p>
          <a:p>
            <a:pPr marL="342900" indent="-342900"/>
            <a:r>
              <a:rPr lang="nb-NO" sz="1600" dirty="0">
                <a:ea typeface="+mn-lt"/>
                <a:cs typeface="+mn-lt"/>
              </a:rPr>
              <a:t>Nedbygging til landbruket selv står for snitt for 27 prosent. Dette er en økning sammenlignet med perioden 2004 - 2015. </a:t>
            </a:r>
          </a:p>
          <a:p>
            <a:pPr marL="0" indent="0">
              <a:buNone/>
            </a:pPr>
            <a:endParaRPr lang="nb-NO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900" dirty="0">
                <a:ea typeface="+mn-lt"/>
                <a:cs typeface="+mn-lt"/>
              </a:rPr>
              <a:t>*</a:t>
            </a:r>
            <a:r>
              <a:rPr lang="en-US" sz="900" dirty="0" err="1">
                <a:ea typeface="+mn-lt"/>
                <a:cs typeface="+mn-lt"/>
              </a:rPr>
              <a:t>Resultatene</a:t>
            </a:r>
            <a:r>
              <a:rPr lang="en-US" sz="900" dirty="0">
                <a:ea typeface="+mn-lt"/>
                <a:cs typeface="+mn-lt"/>
              </a:rPr>
              <a:t> for 2019 – 2021 er </a:t>
            </a:r>
            <a:r>
              <a:rPr lang="en-US" sz="900" dirty="0" err="1">
                <a:ea typeface="+mn-lt"/>
                <a:cs typeface="+mn-lt"/>
              </a:rPr>
              <a:t>foreløpige</a:t>
            </a:r>
            <a:r>
              <a:rPr lang="en-US" sz="900" dirty="0">
                <a:ea typeface="+mn-lt"/>
                <a:cs typeface="+mn-lt"/>
              </a:rPr>
              <a:t> tall. 2021-tallene </a:t>
            </a:r>
            <a:r>
              <a:rPr lang="en-US" sz="900" dirty="0" err="1">
                <a:ea typeface="+mn-lt"/>
                <a:cs typeface="+mn-lt"/>
              </a:rPr>
              <a:t>antas</a:t>
            </a:r>
            <a:r>
              <a:rPr lang="en-US" sz="900" dirty="0">
                <a:ea typeface="+mn-lt"/>
                <a:cs typeface="+mn-lt"/>
              </a:rPr>
              <a:t> å </a:t>
            </a:r>
            <a:r>
              <a:rPr lang="en-US" sz="900" dirty="0" err="1">
                <a:ea typeface="+mn-lt"/>
                <a:cs typeface="+mn-lt"/>
              </a:rPr>
              <a:t>være</a:t>
            </a:r>
            <a:r>
              <a:rPr lang="en-US" sz="900" dirty="0">
                <a:ea typeface="+mn-lt"/>
                <a:cs typeface="+mn-lt"/>
              </a:rPr>
              <a:t> </a:t>
            </a:r>
            <a:r>
              <a:rPr lang="en-US" sz="900" dirty="0" err="1">
                <a:ea typeface="+mn-lt"/>
                <a:cs typeface="+mn-lt"/>
              </a:rPr>
              <a:t>underestimert</a:t>
            </a:r>
            <a:r>
              <a:rPr lang="en-US" sz="900" dirty="0">
                <a:ea typeface="+mn-lt"/>
                <a:cs typeface="+mn-lt"/>
              </a:rPr>
              <a:t> med om lag 10 % </a:t>
            </a:r>
            <a:r>
              <a:rPr lang="en-US" sz="900" dirty="0" err="1">
                <a:ea typeface="+mn-lt"/>
                <a:cs typeface="+mn-lt"/>
              </a:rPr>
              <a:t>pga</a:t>
            </a:r>
            <a:r>
              <a:rPr lang="en-US" sz="900" dirty="0">
                <a:ea typeface="+mn-lt"/>
                <a:cs typeface="+mn-lt"/>
              </a:rPr>
              <a:t> </a:t>
            </a:r>
            <a:r>
              <a:rPr lang="en-US" sz="900" dirty="0" err="1">
                <a:ea typeface="+mn-lt"/>
                <a:cs typeface="+mn-lt"/>
              </a:rPr>
              <a:t>etterslep</a:t>
            </a:r>
            <a:r>
              <a:rPr lang="en-US" sz="900" dirty="0">
                <a:ea typeface="+mn-lt"/>
                <a:cs typeface="+mn-lt"/>
              </a:rPr>
              <a:t> I </a:t>
            </a:r>
            <a:r>
              <a:rPr lang="en-US" sz="900" dirty="0" err="1">
                <a:ea typeface="+mn-lt"/>
                <a:cs typeface="+mn-lt"/>
              </a:rPr>
              <a:t>registreringer</a:t>
            </a:r>
            <a:r>
              <a:rPr lang="en-US" sz="900" dirty="0">
                <a:ea typeface="+mn-lt"/>
                <a:cs typeface="+mn-lt"/>
              </a:rPr>
              <a:t>.</a:t>
            </a:r>
            <a:endParaRPr lang="nb-NO" sz="9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900" dirty="0">
                <a:ea typeface="+mn-lt"/>
                <a:cs typeface="+mn-lt"/>
              </a:rPr>
              <a:t>** </a:t>
            </a:r>
            <a:r>
              <a:rPr lang="en-US" sz="900" dirty="0" err="1">
                <a:ea typeface="+mn-lt"/>
                <a:cs typeface="+mn-lt"/>
              </a:rPr>
              <a:t>Annet</a:t>
            </a:r>
            <a:r>
              <a:rPr lang="en-US" sz="900" dirty="0">
                <a:ea typeface="+mn-lt"/>
                <a:cs typeface="+mn-lt"/>
              </a:rPr>
              <a:t> er </a:t>
            </a:r>
            <a:r>
              <a:rPr lang="en-US" sz="900" dirty="0" err="1">
                <a:ea typeface="+mn-lt"/>
                <a:cs typeface="+mn-lt"/>
              </a:rPr>
              <a:t>summen</a:t>
            </a:r>
            <a:r>
              <a:rPr lang="en-US" sz="900" dirty="0">
                <a:ea typeface="+mn-lt"/>
                <a:cs typeface="+mn-lt"/>
              </a:rPr>
              <a:t> av Veg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bane, Sports-, </a:t>
            </a:r>
            <a:r>
              <a:rPr lang="en-US" sz="900" dirty="0" err="1">
                <a:ea typeface="+mn-lt"/>
                <a:cs typeface="+mn-lt"/>
              </a:rPr>
              <a:t>idretts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  </a:t>
            </a:r>
            <a:r>
              <a:rPr lang="en-US" sz="900" dirty="0" err="1">
                <a:ea typeface="+mn-lt"/>
                <a:cs typeface="+mn-lt"/>
              </a:rPr>
              <a:t>grønne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områder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Annen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bebyggelse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og</a:t>
            </a:r>
            <a:r>
              <a:rPr lang="en-US" sz="900" dirty="0">
                <a:ea typeface="+mn-lt"/>
                <a:cs typeface="+mn-lt"/>
              </a:rPr>
              <a:t> </a:t>
            </a:r>
            <a:r>
              <a:rPr lang="en-US" sz="900" dirty="0" err="1">
                <a:ea typeface="+mn-lt"/>
                <a:cs typeface="+mn-lt"/>
              </a:rPr>
              <a:t>anlegg</a:t>
            </a:r>
            <a:r>
              <a:rPr lang="en-US" sz="900" dirty="0">
                <a:ea typeface="+mn-lt"/>
                <a:cs typeface="+mn-lt"/>
              </a:rPr>
              <a:t>.</a:t>
            </a:r>
          </a:p>
          <a:p>
            <a:pPr marL="228600" indent="-228600"/>
            <a:endParaRPr lang="nb-NO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242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F399CE-5B19-065D-91FA-20AECC0D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4" descr="Et bilde som inneholder utendørsobjekt, gress, høy, himmel&#10;&#10;Automatisk generert beskrivelse">
            <a:extLst>
              <a:ext uri="{FF2B5EF4-FFF2-40B4-BE49-F238E27FC236}">
                <a16:creationId xmlns:a16="http://schemas.microsoft.com/office/drawing/2014/main" id="{085FA583-4F8A-3245-DA22-55A169F947B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451699" y="423901"/>
            <a:ext cx="11167889" cy="5417137"/>
          </a:xfrm>
        </p:spPr>
      </p:pic>
    </p:spTree>
    <p:extLst>
      <p:ext uri="{BB962C8B-B14F-4D97-AF65-F5344CB8AC3E}">
        <p14:creationId xmlns:p14="http://schemas.microsoft.com/office/powerpoint/2010/main" val="205983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348054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7C9590-276C-4030-8EA0-2C1B9FCEA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3780609" cy="1015791"/>
          </a:xfrm>
        </p:spPr>
        <p:txBody>
          <a:bodyPr>
            <a:normAutofit fontScale="90000"/>
          </a:bodyPr>
          <a:lstStyle/>
          <a:p>
            <a:r>
              <a:rPr lang="nb-NO" sz="4800" dirty="0"/>
              <a:t>Nedbygd jordbruksareal 2004-2015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5E873D5-0D5A-88CD-0BE7-B50D3CBB7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194" y="448553"/>
            <a:ext cx="3877086" cy="5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95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3251-EE32-4CBF-AD53-D522594F4345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54121"/>
            <a:ext cx="6817768" cy="470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1E3D624-C5C5-44B0-BD25-A912835A3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7440" y="116672"/>
            <a:ext cx="7210425" cy="185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002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8D0CFD-25A9-42B3-A911-18D32E55D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3790769" cy="1015791"/>
          </a:xfrm>
        </p:spPr>
        <p:txBody>
          <a:bodyPr>
            <a:noAutofit/>
          </a:bodyPr>
          <a:lstStyle/>
          <a:p>
            <a:r>
              <a:rPr lang="nb-NO" sz="4800" dirty="0"/>
              <a:t>Landbrukets egen nedbygging av jordbruksareal 2004-2015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E6DE7D1-21D8-4AF1-555E-D279D6CC4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035" y="621762"/>
            <a:ext cx="382905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70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0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45463"/>
              </p:ext>
            </p:extLst>
          </p:nvPr>
        </p:nvGraphicFramePr>
        <p:xfrm>
          <a:off x="666572" y="553352"/>
          <a:ext cx="6699428" cy="483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762D547C-CA81-4562-B004-1CB37F3F84FC}"/>
              </a:ext>
            </a:extLst>
          </p:cNvPr>
          <p:cNvSpPr txBox="1"/>
          <p:nvPr/>
        </p:nvSpPr>
        <p:spPr>
          <a:xfrm>
            <a:off x="1026696" y="197205"/>
            <a:ext cx="697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Jordbruksareal nedbygd av bygninger og omkringliggende areal innen «Bebygd område for landbruk». 2004-2015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7D997D6-8A44-43BB-896A-71B97C80098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060661" y="108448"/>
            <a:ext cx="3216939" cy="283527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36D0F8C2-CAF5-4961-B1EC-99CA9535CFE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60661" y="3064111"/>
            <a:ext cx="3198470" cy="303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7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C74045-9CB2-47FD-AE90-3D8CE81CF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679208"/>
              </p:ext>
            </p:extLst>
          </p:nvPr>
        </p:nvGraphicFramePr>
        <p:xfrm>
          <a:off x="168442" y="474132"/>
          <a:ext cx="6531099" cy="445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97B2AA1C-FFFA-4EE8-B406-75498E8C0C35}"/>
              </a:ext>
            </a:extLst>
          </p:cNvPr>
          <p:cNvSpPr txBox="1"/>
          <p:nvPr/>
        </p:nvSpPr>
        <p:spPr>
          <a:xfrm>
            <a:off x="362677" y="193705"/>
            <a:ext cx="7068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Jordbruksareal nedbygd av bygninger og omkringliggende areal innen «Bebygd område for landbruk». 2004-2015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270E233-E3D9-4876-BD97-8BCEC9944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050" y="624592"/>
            <a:ext cx="43148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1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4">
            <a:extLst>
              <a:ext uri="{FF2B5EF4-FFF2-40B4-BE49-F238E27FC236}">
                <a16:creationId xmlns:a16="http://schemas.microsoft.com/office/drawing/2014/main" id="{9F697F24-3E2F-48C6-AD69-567C3DBE5A6C}"/>
              </a:ext>
            </a:extLst>
          </p:cNvPr>
          <p:cNvSpPr txBox="1"/>
          <p:nvPr/>
        </p:nvSpPr>
        <p:spPr>
          <a:xfrm>
            <a:off x="3395105" y="1251283"/>
            <a:ext cx="5764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Andel av bygningens grunnflate som er oppført på jordbruksareal innen «Bebygd område for landbruk», etter bygnings størrelse</a:t>
            </a:r>
          </a:p>
        </p:txBody>
      </p:sp>
      <p:graphicFrame>
        <p:nvGraphicFramePr>
          <p:cNvPr id="4" name="Diagram 9">
            <a:extLst>
              <a:ext uri="{FF2B5EF4-FFF2-40B4-BE49-F238E27FC236}">
                <a16:creationId xmlns:a16="http://schemas.microsoft.com/office/drawing/2014/main" id="{D0410CA2-70D6-4794-8BE8-4EDF723DCB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31898"/>
              </p:ext>
            </p:extLst>
          </p:nvPr>
        </p:nvGraphicFramePr>
        <p:xfrm>
          <a:off x="3395105" y="1700826"/>
          <a:ext cx="6607148" cy="408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de 7">
            <a:extLst>
              <a:ext uri="{FF2B5EF4-FFF2-40B4-BE49-F238E27FC236}">
                <a16:creationId xmlns:a16="http://schemas.microsoft.com/office/drawing/2014/main" id="{61DC32B2-5540-40AC-944E-6D075381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731" y="0"/>
            <a:ext cx="1867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6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3137294-ACE5-2914-340F-0A50EAEBB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187" y="1438578"/>
            <a:ext cx="5073440" cy="2539791"/>
          </a:xfrm>
        </p:spPr>
        <p:txBody>
          <a:bodyPr>
            <a:normAutofit fontScale="90000"/>
          </a:bodyPr>
          <a:lstStyle/>
          <a:p>
            <a:r>
              <a:rPr lang="en-US" sz="4800" dirty="0" err="1">
                <a:latin typeface="Roboto Condensed"/>
                <a:ea typeface="Roboto Condensed"/>
                <a:cs typeface="Roboto Condensed"/>
              </a:rPr>
              <a:t>Nedbygging</a:t>
            </a:r>
            <a:r>
              <a:rPr lang="en-US" sz="4800" dirty="0">
                <a:latin typeface="Roboto Condensed"/>
                <a:ea typeface="Roboto Condensed"/>
                <a:cs typeface="Roboto Condensed"/>
              </a:rPr>
              <a:t> av </a:t>
            </a:r>
            <a:r>
              <a:rPr lang="en-US" sz="4800" dirty="0" err="1">
                <a:latin typeface="Roboto Condensed"/>
                <a:ea typeface="Roboto Condensed"/>
                <a:cs typeface="Roboto Condensed"/>
              </a:rPr>
              <a:t>jordbruksareal</a:t>
            </a:r>
            <a:r>
              <a:rPr lang="en-US" sz="4800" dirty="0">
                <a:latin typeface="Roboto Condensed"/>
                <a:ea typeface="Roboto Condensed"/>
                <a:cs typeface="Roboto Condensed"/>
              </a:rPr>
              <a:t> </a:t>
            </a:r>
            <a:br>
              <a:rPr lang="en-US" sz="4800" dirty="0">
                <a:latin typeface="Roboto Condensed"/>
                <a:ea typeface="Roboto Condensed"/>
                <a:cs typeface="Roboto Condensed"/>
              </a:rPr>
            </a:br>
            <a:r>
              <a:rPr lang="en-US" sz="4800" dirty="0">
                <a:latin typeface="Roboto Condensed"/>
                <a:ea typeface="Roboto Condensed"/>
                <a:cs typeface="Roboto Condensed"/>
              </a:rPr>
              <a:t>2016-2021 </a:t>
            </a:r>
            <a:br>
              <a:rPr lang="en-US" sz="4800" dirty="0">
                <a:latin typeface="Roboto Condensed"/>
                <a:ea typeface="Roboto Condensed"/>
                <a:cs typeface="Roboto Condensed"/>
              </a:rPr>
            </a:br>
            <a:r>
              <a:rPr lang="en-US" sz="4800" dirty="0" err="1">
                <a:latin typeface="Roboto Condensed"/>
                <a:ea typeface="Roboto Condensed"/>
                <a:cs typeface="Roboto Condensed"/>
              </a:rPr>
              <a:t>basert</a:t>
            </a:r>
            <a:r>
              <a:rPr lang="en-US" sz="4800" dirty="0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4800" dirty="0" err="1">
                <a:latin typeface="Roboto Condensed"/>
                <a:ea typeface="Roboto Condensed"/>
                <a:cs typeface="Roboto Condensed"/>
              </a:rPr>
              <a:t>på</a:t>
            </a:r>
            <a:r>
              <a:rPr lang="en-US" sz="4800" dirty="0">
                <a:latin typeface="Roboto Condensed"/>
                <a:ea typeface="Roboto Condensed"/>
                <a:cs typeface="Roboto Condensed"/>
              </a:rPr>
              <a:t> </a:t>
            </a:r>
            <a:r>
              <a:rPr lang="en-US" sz="4800" dirty="0" err="1">
                <a:latin typeface="Roboto Condensed"/>
                <a:ea typeface="Roboto Condensed"/>
                <a:cs typeface="Roboto Condensed"/>
              </a:rPr>
              <a:t>bygningsomriss</a:t>
            </a:r>
            <a:r>
              <a:rPr lang="en-US" sz="6000" dirty="0">
                <a:latin typeface="Roboto Condensed"/>
                <a:ea typeface="Roboto Condensed"/>
                <a:cs typeface="Roboto Condensed"/>
              </a:rPr>
              <a:t> </a:t>
            </a:r>
            <a:endParaRPr lang="en-US" dirty="0" err="1"/>
          </a:p>
        </p:txBody>
      </p:sp>
      <p:pic>
        <p:nvPicPr>
          <p:cNvPr id="2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FF0195F6-EDE3-E499-0985-4A853DBC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86" y="770983"/>
            <a:ext cx="3723540" cy="523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8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CA5A03-E40D-4438-EF17-61D79CEC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>
                <a:ea typeface="+mj-lt"/>
                <a:cs typeface="+mj-lt"/>
              </a:rPr>
              <a:t>Ulike metoder for beregning av nedbygging</a:t>
            </a:r>
            <a:endParaRPr lang="nb-NO" sz="4000" dirty="0"/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BBF391C5-C167-A9D6-028E-2D16B81E04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1219359" y="1879608"/>
            <a:ext cx="9651619" cy="3943997"/>
          </a:xfrm>
        </p:spPr>
      </p:pic>
      <p:pic>
        <p:nvPicPr>
          <p:cNvPr id="5" name="Bilde 5" descr="Et bilde som inneholder transport, gravemaskin&#10;&#10;Automatisk generert beskrivelse">
            <a:extLst>
              <a:ext uri="{FF2B5EF4-FFF2-40B4-BE49-F238E27FC236}">
                <a16:creationId xmlns:a16="http://schemas.microsoft.com/office/drawing/2014/main" id="{8884F58C-8E09-7222-3072-2DB3BA9534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59" y="1754054"/>
            <a:ext cx="2479793" cy="1562485"/>
          </a:xfrm>
          <a:prstGeom prst="rect">
            <a:avLst/>
          </a:prstGeom>
        </p:spPr>
      </p:pic>
      <p:pic>
        <p:nvPicPr>
          <p:cNvPr id="6" name="Bilde 6" descr="Et bilde som inneholder tekst, dronning, konvolutt&#10;&#10;Automatisk generert beskrivelse">
            <a:extLst>
              <a:ext uri="{FF2B5EF4-FFF2-40B4-BE49-F238E27FC236}">
                <a16:creationId xmlns:a16="http://schemas.microsoft.com/office/drawing/2014/main" id="{6BEF743D-EC51-ABEE-233F-DD218B01E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9067" y="2827230"/>
            <a:ext cx="2997200" cy="15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4498</TotalTime>
  <Words>379</Words>
  <Application>Microsoft Office PowerPoint</Application>
  <PresentationFormat>Widescreen</PresentationFormat>
  <Paragraphs>43</Paragraphs>
  <Slides>14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1" baseType="lpstr">
      <vt:lpstr>Arial</vt:lpstr>
      <vt:lpstr>Oswald</vt:lpstr>
      <vt:lpstr>Roboto Condensed</vt:lpstr>
      <vt:lpstr>Calibri</vt:lpstr>
      <vt:lpstr>Open Sans Light</vt:lpstr>
      <vt:lpstr>Open Sans</vt:lpstr>
      <vt:lpstr>Office-tema</vt:lpstr>
      <vt:lpstr>Nedbygging av jordbruksareal</vt:lpstr>
      <vt:lpstr>Nedbygd jordbruksareal 2004-2015</vt:lpstr>
      <vt:lpstr>PowerPoint-presentasjon</vt:lpstr>
      <vt:lpstr>Landbrukets egen nedbygging av jordbruksareal 2004-2015</vt:lpstr>
      <vt:lpstr>PowerPoint-presentasjon</vt:lpstr>
      <vt:lpstr>PowerPoint-presentasjon</vt:lpstr>
      <vt:lpstr>PowerPoint-presentasjon</vt:lpstr>
      <vt:lpstr>Nedbygging av jordbruksareal  2016-2021  basert på bygningsomriss </vt:lpstr>
      <vt:lpstr>Ulike metoder for beregning av nedbygging</vt:lpstr>
      <vt:lpstr>Nedbygging av jordbruksareal i Norge 2016 – 2021 (dekar)</vt:lpstr>
      <vt:lpstr>Nedbygging av jordbruksareal i Norge 2016 – 2021,  etter formål (dekar)</vt:lpstr>
      <vt:lpstr>Nedbygging av jordbruksareal i Norge 2016 – 2021,  etter formål (prosent) </vt:lpstr>
      <vt:lpstr>PowerPoint-presentasjon</vt:lpstr>
      <vt:lpstr>Takk!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Nedbygging av jordbruksareal</dc:title>
  <dc:creator>Gundersen, Geir Inge</dc:creator>
  <cp:lastModifiedBy>Rørholt, Anne</cp:lastModifiedBy>
  <cp:revision>180</cp:revision>
  <dcterms:created xsi:type="dcterms:W3CDTF">2022-12-01T10:00:00Z</dcterms:created>
  <dcterms:modified xsi:type="dcterms:W3CDTF">2022-12-04T17:01:34Z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